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0"/>
  </p:notesMasterIdLst>
  <p:sldIdLst>
    <p:sldId id="256" r:id="rId2"/>
    <p:sldId id="281" r:id="rId3"/>
    <p:sldId id="274" r:id="rId4"/>
    <p:sldId id="260" r:id="rId5"/>
    <p:sldId id="269" r:id="rId6"/>
    <p:sldId id="278" r:id="rId7"/>
    <p:sldId id="258" r:id="rId8"/>
    <p:sldId id="270" r:id="rId9"/>
    <p:sldId id="261" r:id="rId10"/>
    <p:sldId id="263" r:id="rId11"/>
    <p:sldId id="257" r:id="rId12"/>
    <p:sldId id="280" r:id="rId13"/>
    <p:sldId id="259" r:id="rId14"/>
    <p:sldId id="276" r:id="rId15"/>
    <p:sldId id="265" r:id="rId16"/>
    <p:sldId id="267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19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07" autoAdjust="0"/>
    <p:restoredTop sz="94775" autoAdjust="0"/>
  </p:normalViewPr>
  <p:slideViewPr>
    <p:cSldViewPr>
      <p:cViewPr varScale="1">
        <p:scale>
          <a:sx n="67" d="100"/>
          <a:sy n="67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0" y="229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5561354D-C916-44EC-83F4-027635DC35BE}" type="datetimeFigureOut">
              <a:rPr lang="ru-RU"/>
              <a:pPr>
                <a:defRPr/>
              </a:pPr>
              <a:t>23.03.2011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3C12C3-E578-4C29-A271-6E6BC0AE5E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3C12C3-E578-4C29-A271-6E6BC0AE5ED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D1ED5-3C1E-409D-93A8-C3376F134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31F4-75F1-4332-AC66-58658AA6F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1A00-8C63-4A7F-828D-83F67F50E3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EA98F-5628-424F-BC42-914322F2AAB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76D35-982C-44BE-80DA-FDB57EF990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D524-5311-4607-AF18-08C1D85ABD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20BA1-41EF-49DD-BE96-A584C8C6C8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6639D-1420-473E-8A64-D947B4F1C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03D6F-7A01-48F8-AF7A-376DBDC9E74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D4B13-5240-40AB-ACA0-155FE3F8DB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48CBC-AAB9-4977-858E-0436BD7FF21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C30B-FD13-4E7C-8A22-BF812AB4CA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894C1-03BB-45AC-8AC0-6792D65D589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advTm="18547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BD7D239-2CDE-4F09-B490-A0375710749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16" r:id="rId2"/>
    <p:sldLayoutId id="2147483727" r:id="rId3"/>
    <p:sldLayoutId id="2147483717" r:id="rId4"/>
    <p:sldLayoutId id="2147483728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transition advTm="18547">
    <p:wip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&#1089;&#1086;&#1085;&#1110;%20&#1077;&#1088;&#1110;&#1082;&#1089;&#1086;&#1085;\&#1076;&#1086;&#1082;&#1091;&#1084;&#1077;&#1085;&#1090;&#1080;\&#1089;&#1091;&#1074;&#1077;&#1085;&#1110;&#1088;\&#1086;&#1083;&#1110;&#1084;&#1087;&#1110;&#1072;&#1076;&#1072;%20&#1041;&#1110;&#1083;&#1072;%20&#1094;&#1077;&#1088;&#1082;&#1074;&#1072;\&#1055;&#1072;&#1075;&#1072;&#1085;&#1110;&#1085;&#1110;%20-%20LA%20CAMPANELLA.mp3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724400" y="2209800"/>
            <a:ext cx="4419600" cy="13716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dirty="0" smtClean="0"/>
              <a:t>	</a:t>
            </a:r>
            <a:r>
              <a:rPr lang="uk-UA" sz="2000" dirty="0" smtClean="0"/>
              <a:t>Виконав учень 11-го класу Млинівської   гуманітарної гімназії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uk-UA" sz="2800" i="1" dirty="0" smtClean="0"/>
              <a:t>       Адамчук Олег</a:t>
            </a:r>
            <a:endParaRPr lang="ru-RU" sz="2800" i="1" dirty="0" smtClean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381000"/>
            <a:ext cx="7239000" cy="65054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100" dirty="0" smtClean="0"/>
              <a:t>Проект: сувенір до ЄВРО 2012 “ЧАСОМЕТР”</a:t>
            </a:r>
            <a:endParaRPr lang="ru-RU" sz="3100" dirty="0" smtClean="0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276600" y="5105400"/>
            <a:ext cx="5715000" cy="1447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     Керівник: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2400" dirty="0" smtClean="0"/>
              <a:t>    у</a:t>
            </a:r>
            <a:r>
              <a:rPr lang="uk-UA" sz="2200" dirty="0" smtClean="0"/>
              <a:t>читель трудового навчання,   спеціаліст вищої категорії,  учитель-методист </a:t>
            </a:r>
            <a:r>
              <a:rPr lang="uk-UA" sz="2400" b="1" dirty="0" smtClean="0"/>
              <a:t>Адамчук Валерій Євстафійович.</a:t>
            </a:r>
            <a:endParaRPr lang="ru-RU" sz="2400" b="1" dirty="0" smtClean="0"/>
          </a:p>
        </p:txBody>
      </p:sp>
      <p:pic>
        <p:nvPicPr>
          <p:cNvPr id="7" name="Паганіні - LA CAMPANELL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38200" y="914400"/>
            <a:ext cx="304800" cy="3048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66478" y="1981200"/>
            <a:ext cx="2090404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4" dur="25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25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250" autoRev="1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600"/>
                            </p:stCondLst>
                            <p:childTnLst>
                              <p:par>
                                <p:cTn id="38" presetID="20" presetClass="emph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9" dur="25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0" dur="25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250" autoRev="1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1" dur="250" autoRev="1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250" autoRev="1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3" dur="250" autoRev="1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0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55" dur="250" autoRev="1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250" autoRev="1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250" autoRev="1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1700"/>
                            </p:stCondLst>
                            <p:childTnLst>
                              <p:par>
                                <p:cTn id="59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0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3700"/>
                            </p:stCondLst>
                            <p:childTnLst>
                              <p:par>
                                <p:cTn id="6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700"/>
                            </p:stCondLst>
                            <p:childTnLst>
                              <p:par>
                                <p:cTn id="6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6700"/>
                            </p:stCondLst>
                            <p:childTnLst>
                              <p:par>
                                <p:cTn id="8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 showWhenStopped="0">
                <p:cTn id="84" repeatCount="2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123" grpId="0" uiExpand="1" build="p"/>
      <p:bldP spid="5123" grpId="1" uiExpand="1" build="allAtOnce"/>
      <p:bldP spid="5123" grpId="2" uiExpand="1" build="p"/>
      <p:bldP spid="5131" grpId="0" build="p"/>
      <p:bldP spid="5131" grpId="1" build="allAtOnce"/>
      <p:bldP spid="5131" grpId="2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457200"/>
            <a:ext cx="6424317" cy="4841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Фрезерування контуру  дна-підставки</a:t>
            </a:r>
            <a:endParaRPr lang="ru-RU" sz="3200" dirty="0" smtClean="0"/>
          </a:p>
        </p:txBody>
      </p:sp>
      <p:pic>
        <p:nvPicPr>
          <p:cNvPr id="4098" name="Picture 2" descr="C:\соні еріксон\мої фотографії\сувенір 2012\100_412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838200" y="1295400"/>
            <a:ext cx="2916114" cy="2189163"/>
          </a:xfrm>
          <a:prstGeom prst="rect">
            <a:avLst/>
          </a:prstGeom>
          <a:noFill/>
        </p:spPr>
      </p:pic>
      <p:pic>
        <p:nvPicPr>
          <p:cNvPr id="4100" name="Picture 4" descr="C:\соні еріксон\мої фотографії\сувенір 2012\100_4134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791200" y="1295400"/>
            <a:ext cx="2916114" cy="2189163"/>
          </a:xfrm>
          <a:prstGeom prst="rect">
            <a:avLst/>
          </a:prstGeom>
          <a:noFill/>
        </p:spPr>
      </p:pic>
      <p:pic>
        <p:nvPicPr>
          <p:cNvPr id="17413" name="Picture 15" descr="D:\соні еріксон\ftooo\DSC0497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295400" y="4419600"/>
            <a:ext cx="2743200" cy="2057399"/>
          </a:xfrm>
        </p:spPr>
      </p:pic>
      <p:sp>
        <p:nvSpPr>
          <p:cNvPr id="34824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1524000" y="3581400"/>
            <a:ext cx="5715000" cy="533400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uk-UA" sz="2400" dirty="0" smtClean="0"/>
              <a:t>  Розмітка та вирізання мідної пластинки </a:t>
            </a:r>
            <a:endParaRPr lang="ru-RU" sz="2400" dirty="0" smtClean="0"/>
          </a:p>
        </p:txBody>
      </p:sp>
      <p:pic>
        <p:nvPicPr>
          <p:cNvPr id="3074" name="Picture 2" descr="E:\123\мої бумаги\моє  трудове\олімп\часометр\фото нове\100KM341\100_542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4495800"/>
            <a:ext cx="2667000" cy="2000250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8143 -0.01341 C -0.0125 -0.01341 0.04357 0.01503 0.04357 0.05042 C 0.04357 0.08557 -0.0125 0.11425 -0.08143 0.11425 C -0.15052 0.11425 -0.20643 0.08557 -0.20643 0.05042 C -0.20643 0.01503 -0.15052 -0.01341 -0.08143 -0.01341 Z " pathEditMode="relative" rAng="0" ptsTypes="fffff">
                                      <p:cBhvr>
                                        <p:cTn id="6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5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5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50"/>
                            </p:stCondLst>
                            <p:childTnLst>
                              <p:par>
                                <p:cTn id="20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21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50"/>
                            </p:stCondLst>
                            <p:childTnLst>
                              <p:par>
                                <p:cTn id="24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50"/>
                            </p:stCondLst>
                            <p:childTnLst>
                              <p:par>
                                <p:cTn id="2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5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50"/>
                            </p:stCondLst>
                            <p:childTnLst>
                              <p:par>
                                <p:cTn id="36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050"/>
                            </p:stCondLst>
                            <p:childTnLst>
                              <p:par>
                                <p:cTn id="4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74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050"/>
                            </p:stCondLst>
                            <p:childTnLst>
                              <p:par>
                                <p:cTn id="4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55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5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050"/>
                            </p:stCondLst>
                            <p:childTnLst>
                              <p:par>
                                <p:cTn id="56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4550"/>
                            </p:stCondLst>
                            <p:childTnLst>
                              <p:par>
                                <p:cTn id="60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1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  <p:bldP spid="34824" grpId="0"/>
      <p:bldP spid="3482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371600" y="457200"/>
            <a:ext cx="6019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000" dirty="0" smtClean="0"/>
              <a:t>         </a:t>
            </a:r>
            <a:r>
              <a:rPr lang="uk-UA" sz="2800" dirty="0" smtClean="0"/>
              <a:t>Виготовлення кільця дна-підставки</a:t>
            </a:r>
            <a:endParaRPr lang="ru-RU" sz="2800" dirty="0"/>
          </a:p>
        </p:txBody>
      </p:sp>
      <p:pic>
        <p:nvPicPr>
          <p:cNvPr id="5122" name="Picture 2" descr="C:\соні еріксон\мої фотографії\сувенір 2012\100_41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800600" y="3276600"/>
            <a:ext cx="2916114" cy="2189163"/>
          </a:xfrm>
          <a:prstGeom prst="rect">
            <a:avLst/>
          </a:prstGeom>
          <a:noFill/>
        </p:spPr>
      </p:pic>
      <p:pic>
        <p:nvPicPr>
          <p:cNvPr id="5123" name="Picture 3" descr="C:\соні еріксон\мої фотографії\сувенір 2012\100_41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76800" y="1905000"/>
            <a:ext cx="2916114" cy="2187085"/>
          </a:xfrm>
          <a:prstGeom prst="rect">
            <a:avLst/>
          </a:prstGeom>
          <a:noFill/>
        </p:spPr>
      </p:pic>
      <p:pic>
        <p:nvPicPr>
          <p:cNvPr id="5124" name="Picture 4" descr="C:\соні еріксон\мої фотографії\сувенір 2012\100_414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828800" y="2057400"/>
            <a:ext cx="2844800" cy="2133600"/>
          </a:xfrm>
          <a:prstGeom prst="rect">
            <a:avLst/>
          </a:prstGeom>
          <a:noFill/>
        </p:spPr>
      </p:pic>
      <p:pic>
        <p:nvPicPr>
          <p:cNvPr id="5126" name="Picture 6" descr="C:\соні еріксон\мої фотографії\сувенір 2012\100_44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1676400" y="3276600"/>
            <a:ext cx="2916113" cy="2187084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8" presetClass="exit" presetSubtype="0" accel="5000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3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3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36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0"/>
                            </p:stCondLst>
                            <p:childTnLst>
                              <p:par>
                                <p:cTn id="5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5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8" presetClass="exit" presetSubtype="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4500"/>
                            </p:stCondLst>
                            <p:childTnLst>
                              <p:par>
                                <p:cTn id="7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500"/>
                            </p:stCondLst>
                            <p:childTnLst>
                              <p:par>
                                <p:cTn id="73" presetID="39" presetClass="exit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8000"/>
                            </p:stCondLst>
                            <p:childTnLst>
                              <p:par>
                                <p:cTn id="80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209800" y="60960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sz="2800" dirty="0" smtClean="0"/>
              <a:t>Виготовлення     міні-сейфу</a:t>
            </a:r>
            <a:endParaRPr lang="ru-RU" sz="2800" dirty="0"/>
          </a:p>
        </p:txBody>
      </p:sp>
      <p:pic>
        <p:nvPicPr>
          <p:cNvPr id="5122" name="Picture 2" descr="C:\соні еріксон\мої фотографії\сувенір 2012\100_412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18443" y="1601239"/>
            <a:ext cx="2916114" cy="2187085"/>
          </a:xfrm>
          <a:prstGeom prst="rect">
            <a:avLst/>
          </a:prstGeom>
          <a:noFill/>
        </p:spPr>
      </p:pic>
      <p:pic>
        <p:nvPicPr>
          <p:cNvPr id="5123" name="Picture 3" descr="C:\соні еріксон\мої фотографії\сувенір 2012\100_4142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09443" y="1600200"/>
            <a:ext cx="2916114" cy="2189163"/>
          </a:xfrm>
          <a:prstGeom prst="rect">
            <a:avLst/>
          </a:prstGeom>
          <a:noFill/>
        </p:spPr>
      </p:pic>
      <p:pic>
        <p:nvPicPr>
          <p:cNvPr id="5124" name="Picture 4" descr="C:\соні еріксон\мої фотографії\сувенір 2012\100_4145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t="14866" r="10136"/>
          <a:stretch>
            <a:fillRect/>
          </a:stretch>
        </p:blipFill>
        <p:spPr bwMode="auto">
          <a:xfrm>
            <a:off x="914400" y="3962400"/>
            <a:ext cx="3002844" cy="2133600"/>
          </a:xfrm>
          <a:prstGeom prst="rect">
            <a:avLst/>
          </a:prstGeom>
          <a:noFill/>
        </p:spPr>
      </p:pic>
      <p:pic>
        <p:nvPicPr>
          <p:cNvPr id="5126" name="Picture 6" descr="C:\соні еріксон\мої фотографії\сувенір 2012\100_447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09443" y="3941763"/>
            <a:ext cx="2916113" cy="2189162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39" presetClass="exit" presetSubtype="0" decel="10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6" presetClass="emph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51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8" presetClass="exit" presetSubtype="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3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500"/>
                            </p:stCondLst>
                            <p:childTnLst>
                              <p:par>
                                <p:cTn id="4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51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500"/>
                            </p:stCondLst>
                            <p:childTnLst>
                              <p:par>
                                <p:cTn id="48" presetID="38" presetClass="exit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6500"/>
                            </p:stCondLst>
                            <p:childTnLst>
                              <p:par>
                                <p:cTn id="5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7000"/>
                            </p:stCondLst>
                            <p:childTnLst>
                              <p:par>
                                <p:cTn id="57" presetID="14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58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59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6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64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9000"/>
                            </p:stCondLst>
                            <p:childTnLst>
                              <p:par>
                                <p:cTn id="66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decel="100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0"/>
                            </p:stCondLst>
                            <p:childTnLst>
                              <p:par>
                                <p:cTn id="75" presetID="39" presetClass="exit" presetSubtype="0" de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7813"/>
            <a:ext cx="8229600" cy="78898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/>
            </a:r>
            <a:br>
              <a:rPr lang="uk-UA" sz="2400" dirty="0" smtClean="0"/>
            </a:br>
            <a:endParaRPr lang="ru-RU" sz="2400" dirty="0" smtClean="0"/>
          </a:p>
        </p:txBody>
      </p:sp>
      <p:pic>
        <p:nvPicPr>
          <p:cNvPr id="6146" name="Picture 2" descr="C:\соні еріксон\мої фотографії\сувенір 2012\100_449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143"/>
          <a:stretch>
            <a:fillRect/>
          </a:stretch>
        </p:blipFill>
        <p:spPr bwMode="auto">
          <a:xfrm>
            <a:off x="1447800" y="1219200"/>
            <a:ext cx="2209800" cy="2000250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609600" y="228600"/>
            <a:ext cx="7391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buClr>
                <a:srgbClr val="EBF25A"/>
              </a:buClr>
              <a:buSzPct val="80000"/>
              <a:buFont typeface="Wingdings" pitchFamily="2" charset="2"/>
              <a:buNone/>
            </a:pPr>
            <a:r>
              <a:rPr lang="uk-UA" sz="24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Виготовлення рамки для годинника та тонування поверхні виробу </a:t>
            </a:r>
            <a:endParaRPr lang="ru-RU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6148" name="Picture 4" descr="C:\соні еріксон\мої фотографії\сувенір 2012\100_4087.JPG"/>
          <p:cNvPicPr>
            <a:picLocks noChangeAspect="1" noChangeArrowheads="1"/>
          </p:cNvPicPr>
          <p:nvPr/>
        </p:nvPicPr>
        <p:blipFill>
          <a:blip r:embed="rId3" cstate="print"/>
          <a:srcRect l="21875"/>
          <a:stretch>
            <a:fillRect/>
          </a:stretch>
        </p:blipFill>
        <p:spPr bwMode="auto">
          <a:xfrm>
            <a:off x="1371600" y="3810000"/>
            <a:ext cx="2362200" cy="2267712"/>
          </a:xfrm>
          <a:prstGeom prst="rect">
            <a:avLst/>
          </a:prstGeom>
          <a:noFill/>
        </p:spPr>
      </p:pic>
      <p:pic>
        <p:nvPicPr>
          <p:cNvPr id="6149" name="Picture 5" descr="C:\соні еріксон\мої фотографії\сувенір 2012\100_4083.JPG"/>
          <p:cNvPicPr>
            <a:picLocks noChangeAspect="1" noChangeArrowheads="1"/>
          </p:cNvPicPr>
          <p:nvPr/>
        </p:nvPicPr>
        <p:blipFill>
          <a:blip r:embed="rId4" cstate="print"/>
          <a:srcRect l="18750"/>
          <a:stretch>
            <a:fillRect/>
          </a:stretch>
        </p:blipFill>
        <p:spPr bwMode="auto">
          <a:xfrm>
            <a:off x="5486400" y="1219200"/>
            <a:ext cx="2209800" cy="2039815"/>
          </a:xfrm>
          <a:prstGeom prst="rect">
            <a:avLst/>
          </a:prstGeom>
          <a:noFill/>
        </p:spPr>
      </p:pic>
      <p:pic>
        <p:nvPicPr>
          <p:cNvPr id="6147" name="Picture 3" descr="C:\соні еріксон\мої фотографії\сувенір 2012\100_4077.JPG"/>
          <p:cNvPicPr>
            <a:picLocks noChangeAspect="1" noChangeArrowheads="1"/>
          </p:cNvPicPr>
          <p:nvPr/>
        </p:nvPicPr>
        <p:blipFill>
          <a:blip r:embed="rId5" cstate="print"/>
          <a:srcRect l="11905" r="7143" b="7937"/>
          <a:stretch>
            <a:fillRect/>
          </a:stretch>
        </p:blipFill>
        <p:spPr bwMode="auto">
          <a:xfrm>
            <a:off x="5105400" y="3798794"/>
            <a:ext cx="2603938" cy="2221006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9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61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500"/>
                            </p:stCondLst>
                            <p:childTnLst>
                              <p:par>
                                <p:cTn id="4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000"/>
                            </p:stCondLst>
                            <p:childTnLst>
                              <p:par>
                                <p:cTn id="54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0"/>
                            </p:stCondLst>
                            <p:childTnLst>
                              <p:par>
                                <p:cTn id="58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500"/>
                            </p:stCondLst>
                            <p:childTnLst>
                              <p:par>
                                <p:cTn id="6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3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500"/>
                            </p:stCondLst>
                            <p:childTnLst>
                              <p:par>
                                <p:cTn id="66" presetID="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  <p:bldP spid="18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/>
        <p:txBody>
          <a:bodyPr>
            <a:noAutofit/>
          </a:bodyPr>
          <a:lstStyle/>
          <a:p>
            <a:pPr algn="ctr"/>
            <a:r>
              <a:rPr lang="uk-UA" sz="3600" dirty="0" smtClean="0"/>
              <a:t>Розмітка та різьблення на поверхні рамки для годинника</a:t>
            </a:r>
            <a:endParaRPr lang="ru-RU" sz="3600" dirty="0"/>
          </a:p>
        </p:txBody>
      </p:sp>
      <p:pic>
        <p:nvPicPr>
          <p:cNvPr id="7" name="Picture 2" descr="C:\соні еріксон\мої фотографії\сувенір 2012\100_446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352800"/>
            <a:ext cx="2918884" cy="2189163"/>
          </a:xfrm>
          <a:prstGeom prst="rect">
            <a:avLst/>
          </a:prstGeom>
          <a:noFill/>
        </p:spPr>
      </p:pic>
      <p:pic>
        <p:nvPicPr>
          <p:cNvPr id="4099" name="Picture 3" descr="C:\соні еріксон\документи\сувенір\часометр\фото\сувенір 2012\Новая папка\000_000600000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752600"/>
            <a:ext cx="2946400" cy="2209800"/>
          </a:xfrm>
          <a:prstGeom prst="rect">
            <a:avLst/>
          </a:prstGeom>
          <a:noFill/>
        </p:spPr>
      </p:pic>
      <p:pic>
        <p:nvPicPr>
          <p:cNvPr id="8" name="Picture 3" descr="C:\соні еріксон\мої фотографії\сувенір 2012\100_446900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l="26191" t="30291" r="19331"/>
          <a:stretch>
            <a:fillRect/>
          </a:stretch>
        </p:blipFill>
        <p:spPr bwMode="auto">
          <a:xfrm>
            <a:off x="5410200" y="3276600"/>
            <a:ext cx="2743200" cy="263258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676400" y="1219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spc="-100" dirty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rPr>
              <a:t>Виготовлення латунних деталей</a:t>
            </a:r>
            <a:endParaRPr lang="ru-RU" sz="3200" spc="-100" dirty="0" smtClean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676400" y="2069300"/>
            <a:ext cx="2463748" cy="184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8547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4099"/>
                                        </p:tgtEl>
                                      </p:cBhvr>
                                      <p:by x="170000" y="17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000"/>
                            </p:stCondLst>
                            <p:childTnLst>
                              <p:par>
                                <p:cTn id="28" presetID="30" presetClass="exit" presetSubtype="0" fill="hold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48" presetClass="exit" presetSubtype="0" decel="5000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500"/>
                            </p:stCondLst>
                            <p:childTnLst>
                              <p:par>
                                <p:cTn id="49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3500"/>
                            </p:stCondLst>
                            <p:childTnLst>
                              <p:par>
                                <p:cTn id="5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500"/>
                            </p:stCondLst>
                            <p:childTnLst>
                              <p:par>
                                <p:cTn id="59" presetID="3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7500"/>
                            </p:stCondLst>
                            <p:childTnLst>
                              <p:par>
                                <p:cTn id="6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500"/>
                            </p:stCondLst>
                            <p:childTnLst>
                              <p:par>
                                <p:cTn id="7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3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0"/>
                            </p:stCondLst>
                            <p:childTnLst>
                              <p:par>
                                <p:cTn id="78" presetID="35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0"/>
                            </p:stCondLst>
                            <p:childTnLst>
                              <p:par>
                                <p:cTn id="85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2"/>
      <p:bldP spid="6" grpId="0"/>
      <p:bldP spid="6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992178" cy="62575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Різьблення поверхні дна-підставки</a:t>
            </a:r>
            <a:endParaRPr lang="ru-RU" dirty="0" smtClean="0"/>
          </a:p>
        </p:txBody>
      </p:sp>
      <p:sp>
        <p:nvSpPr>
          <p:cNvPr id="17413" name="Rectangle 13"/>
          <p:cNvSpPr>
            <a:spLocks noGrp="1" noChangeArrowheads="1"/>
          </p:cNvSpPr>
          <p:nvPr>
            <p:ph sz="quarter" idx="1"/>
          </p:nvPr>
        </p:nvSpPr>
        <p:spPr>
          <a:xfrm>
            <a:off x="5257800" y="1066800"/>
            <a:ext cx="3657600" cy="2133600"/>
          </a:xfrm>
        </p:spPr>
        <p:txBody>
          <a:bodyPr/>
          <a:lstStyle/>
          <a:p>
            <a:pPr eaLnBrk="1" hangingPunct="1"/>
            <a:r>
              <a:rPr lang="uk-UA" sz="2400" dirty="0" smtClean="0"/>
              <a:t>Розмітка та різьблення геометричного орнаменту на поверхні деталі виробу</a:t>
            </a:r>
            <a:endParaRPr lang="ru-RU" sz="2400" dirty="0" smtClean="0"/>
          </a:p>
          <a:p>
            <a:pPr eaLnBrk="1" hangingPunct="1"/>
            <a:endParaRPr lang="ru-RU" sz="2400" dirty="0" smtClean="0"/>
          </a:p>
        </p:txBody>
      </p:sp>
      <p:pic>
        <p:nvPicPr>
          <p:cNvPr id="9219" name="Picture 3" descr="C:\соні еріксон\мої фотографії\сувенір 2012\100_448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85800" y="3124200"/>
            <a:ext cx="3556000" cy="2667000"/>
          </a:xfrm>
          <a:prstGeom prst="rect">
            <a:avLst/>
          </a:prstGeom>
          <a:noFill/>
        </p:spPr>
      </p:pic>
      <p:pic>
        <p:nvPicPr>
          <p:cNvPr id="9220" name="Picture 4" descr="C:\соні еріксон\мої фотографії\сувенір 2012\100_449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352800"/>
            <a:ext cx="3200400" cy="2400300"/>
          </a:xfrm>
          <a:prstGeom prst="rect">
            <a:avLst/>
          </a:prstGeom>
          <a:noFill/>
        </p:spPr>
      </p:pic>
      <p:pic>
        <p:nvPicPr>
          <p:cNvPr id="7" name="Picture 4" descr="C:\соні еріксон\мої фотографії\сувенір 2012\100_449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295400" y="1676400"/>
            <a:ext cx="3429000" cy="2571750"/>
          </a:xfrm>
          <a:prstGeom prst="rect">
            <a:avLst/>
          </a:prstGeom>
          <a:noFill/>
        </p:spPr>
      </p:pic>
      <p:pic>
        <p:nvPicPr>
          <p:cNvPr id="8" name="Picture 4" descr="C:\соні еріксон\мої фотографії\сувенір 2012\100_449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 l="24444"/>
          <a:stretch>
            <a:fillRect/>
          </a:stretch>
        </p:blipFill>
        <p:spPr bwMode="auto">
          <a:xfrm>
            <a:off x="5562600" y="1676400"/>
            <a:ext cx="2590800" cy="257175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209800" y="5334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/>
              <a:t>Оздоблення  бісером</a:t>
            </a:r>
            <a:endParaRPr lang="ru-RU" sz="3200" dirty="0"/>
          </a:p>
        </p:txBody>
      </p:sp>
      <p:pic>
        <p:nvPicPr>
          <p:cNvPr id="11" name="Picture 4" descr="C:\соні еріксон\мої фотографії\сувенір 2012\100_449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905000" y="2295525"/>
            <a:ext cx="2590800" cy="1943100"/>
          </a:xfrm>
          <a:prstGeom prst="rect">
            <a:avLst/>
          </a:prstGeom>
          <a:noFill/>
        </p:spPr>
      </p:pic>
      <p:pic>
        <p:nvPicPr>
          <p:cNvPr id="12" name="Picture 4" descr="C:\соні еріксон\мої фотографії\сувенір 2012\100_449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 l="8824" t="15686" r="5882" b="9804"/>
          <a:stretch>
            <a:fillRect/>
          </a:stretch>
        </p:blipFill>
        <p:spPr bwMode="auto">
          <a:xfrm>
            <a:off x="2971800" y="2438400"/>
            <a:ext cx="3372853" cy="2209800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9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9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000"/>
                            </p:stCondLst>
                            <p:childTnLst>
                              <p:par>
                                <p:cTn id="57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3000"/>
                            </p:stCondLst>
                            <p:childTnLst>
                              <p:par>
                                <p:cTn id="64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720"/>
                            </p:stCondLst>
                            <p:childTnLst>
                              <p:par>
                                <p:cTn id="70" presetID="20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71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99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500" autoRev="1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6320"/>
                            </p:stCondLst>
                            <p:childTnLst>
                              <p:par>
                                <p:cTn id="7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6820"/>
                            </p:stCondLst>
                            <p:childTnLst>
                              <p:par>
                                <p:cTn id="7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820"/>
                            </p:stCondLst>
                            <p:childTnLst>
                              <p:par>
                                <p:cTn id="8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9320"/>
                            </p:stCondLst>
                            <p:childTnLst>
                              <p:par>
                                <p:cTn id="8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9820"/>
                            </p:stCondLst>
                            <p:childTnLst>
                              <p:par>
                                <p:cTn id="9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1820"/>
                            </p:stCondLst>
                            <p:childTnLst>
                              <p:par>
                                <p:cTn id="93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2320"/>
                            </p:stCondLst>
                            <p:childTnLst>
                              <p:par>
                                <p:cTn id="97" presetID="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2820"/>
                            </p:stCondLst>
                            <p:childTnLst>
                              <p:par>
                                <p:cTn id="10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3320"/>
                            </p:stCondLst>
                            <p:childTnLst>
                              <p:par>
                                <p:cTn id="10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5320"/>
                            </p:stCondLst>
                            <p:childTnLst>
                              <p:par>
                                <p:cTn id="10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17413" grpId="0"/>
      <p:bldP spid="17413" grpId="1"/>
      <p:bldP spid="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127691" cy="1125694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dirty="0" smtClean="0"/>
              <a:t>     </a:t>
            </a:r>
            <a:r>
              <a:rPr lang="uk-UA" sz="2800" dirty="0" err="1" smtClean="0"/>
              <a:t>Інкрусктація</a:t>
            </a:r>
            <a:r>
              <a:rPr lang="uk-UA" sz="2800" dirty="0" smtClean="0"/>
              <a:t> міддю  та кінцеве оздоблення виробу</a:t>
            </a:r>
            <a:br>
              <a:rPr lang="uk-UA" sz="2800" dirty="0" smtClean="0"/>
            </a:br>
            <a:endParaRPr lang="ru-RU" sz="2800" dirty="0" smtClean="0"/>
          </a:p>
        </p:txBody>
      </p:sp>
      <p:pic>
        <p:nvPicPr>
          <p:cNvPr id="6146" name="Picture 2" descr="C:\соні еріксон\документи\сувенір\часометр\100_500300000000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10213"/>
          <a:stretch>
            <a:fillRect/>
          </a:stretch>
        </p:blipFill>
        <p:spPr bwMode="auto">
          <a:xfrm>
            <a:off x="2667000" y="2590800"/>
            <a:ext cx="3394705" cy="2286000"/>
          </a:xfrm>
          <a:prstGeom prst="rect">
            <a:avLst/>
          </a:prstGeom>
          <a:noFill/>
        </p:spPr>
      </p:pic>
      <p:pic>
        <p:nvPicPr>
          <p:cNvPr id="6147" name="Picture 3" descr="C:\соні еріксон\документи\сувенір\часометр\фото\сувенір 2012\Новая папка\єєєєєєєєєєєє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17600" y="2514600"/>
            <a:ext cx="2844800" cy="2133600"/>
          </a:xfrm>
          <a:prstGeom prst="rect">
            <a:avLst/>
          </a:prstGeom>
          <a:noFill/>
        </p:spPr>
      </p:pic>
      <p:pic>
        <p:nvPicPr>
          <p:cNvPr id="6149" name="Picture 5" descr="C:\соні еріксон\документи\сувенір\часометр\фото\сувенір 2012\Новая папка\100_5011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334000" y="1143000"/>
            <a:ext cx="2648706" cy="1986529"/>
          </a:xfrm>
          <a:prstGeom prst="rect">
            <a:avLst/>
          </a:prstGeom>
          <a:noFill/>
        </p:spPr>
      </p:pic>
      <p:pic>
        <p:nvPicPr>
          <p:cNvPr id="6" name="Picture 5" descr="C:\соні еріксон\документи\сувенір\часометр\фото\сувенір 2012\Новая папка\100_5011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5943600" y="3657600"/>
            <a:ext cx="2648705" cy="1986529"/>
          </a:xfrm>
          <a:prstGeom prst="rect">
            <a:avLst/>
          </a:prstGeom>
          <a:noFill/>
        </p:spPr>
      </p:pic>
      <p:pic>
        <p:nvPicPr>
          <p:cNvPr id="7" name="Picture 2" descr="C:\соні еріксон\документи\сувенір\часометр\100_500300000000000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04331" y="2743200"/>
            <a:ext cx="2824842" cy="2286000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1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5 0.11713 C -0.02882 0.12431 -0.02552 0.12361 -0.01371 0.125 C -0.00694 0.12824 -0.00156 0.12963 0.00573 0.13079 C 0.03386 0.12292 0.06389 0.13056 0.09236 0.1331 C 0.11511 0.13797 0.1382 0.13843 0.16094 0.14306 C 0.18056 0.14167 0.19358 0.13843 0.21181 0.13472 C 0.22518 0.1257 0.24254 0.12801 0.25504 0.11713 C 0.27518 0.09954 0.29966 0.09005 0.31927 0.0713 C 0.3474 0.04445 0.35868 0.0169 0.37882 -0.0199 C 0.38959 -0.03981 0.4007 -0.0581 0.41164 -0.07801 C 0.42431 -0.12893 0.40695 -0.06319 0.42361 -0.1118 C 0.42917 -0.12778 0.43212 -0.14467 0.43559 -0.16157 C 0.43768 -0.1912 0.44115 -0.22083 0.44306 -0.25092 C 0.43993 -0.29282 0.43907 -0.33958 0.42361 -0.37801 C 0.41893 -0.38981 0.41198 -0.39444 0.40573 -0.40393 C 0.40243 -0.40903 0.40052 -0.41528 0.39688 -0.41967 C 0.38108 -0.43865 0.34931 -0.46065 0.32813 -0.46944 C 0.3224 -0.4743 0.31858 -0.47569 0.31181 -0.47754 C 0.29566 -0.48842 0.29028 -0.48634 0.27136 -0.49328 C 0.22118 -0.51134 0.2665 -0.50092 0.22361 -0.50903 C 0.21111 -0.50833 0.19861 -0.50879 0.18629 -0.50717 C 0.18403 -0.50694 0.18247 -0.50416 0.18039 -0.50301 C 0.16702 -0.49514 0.154 -0.48333 0.14011 -0.47754 C 0.1349 -0.47037 0.12344 -0.46944 0.11615 -0.46551 C 0.11198 -0.45972 0.10938 -0.45393 0.10434 -0.44953 C 0.09896 -0.4294 0.0875 -0.41759 0.07882 -0.39977 C 0.07657 -0.39537 0.07309 -0.38333 0.07136 -0.37801 C 0.0698 -0.36666 0.06632 -0.35717 0.06407 -0.34606 C 0.06198 -0.33565 0.06164 -0.32639 0.05799 -0.31643 C 0.06059 -0.25278 0.05816 -0.24143 0.07743 -0.19514 C 0.08125 -0.16852 0.08855 -0.1669 0.10278 -0.15555 C 0.11719 -0.14375 0.13056 -0.13333 0.14757 -0.1294 C 0.15521 -0.12315 0.16268 -0.12037 0.17136 -0.11782 C 0.18021 -0.11967 0.18056 -0.11736 0.17587 -0.12338 " pathEditMode="relative" rAng="0" ptsTypes="fffffffffffffffffffffffffffffffffA">
                                      <p:cBhvr>
                                        <p:cTn id="1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500"/>
                            </p:stCondLst>
                            <p:childTnLst>
                              <p:par>
                                <p:cTn id="2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1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35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2153 C 0.01024 -0.02917 0.05521 -0.06111 0.10521 -0.06111 C 0.15521 -0.06111 0.20018 -0.02917 0.23021 0.02153 C 0.20018 0.07222 0.15521 0.10417 0.10521 0.10417 C 0.05521 0.10417 0.01024 0.07222 -0.01979 0.02153 Z " pathEditMode="relative" rAng="0" ptsTypes="fffff">
                                      <p:cBhvr>
                                        <p:cTn id="36" dur="2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500"/>
                            </p:stCondLst>
                            <p:childTnLst>
                              <p:par>
                                <p:cTn id="38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decel="100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5500"/>
                            </p:stCondLst>
                            <p:childTnLst>
                              <p:par>
                                <p:cTn id="53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8000"/>
                            </p:stCondLst>
                            <p:childTnLst>
                              <p:par>
                                <p:cTn id="5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0"/>
                            </p:stCondLst>
                            <p:childTnLst>
                              <p:par>
                                <p:cTn id="6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02153 C 0.01024 -0.02917 0.05521 -0.06111 0.10521 -0.06111 C 0.15521 -0.06111 0.20018 -0.02917 0.23021 0.02153 C 0.20018 0.07222 0.15521 0.10417 0.10521 0.10417 C 0.05521 0.10417 0.01024 0.07222 -0.01979 0.02153 Z " pathEditMode="relative" rAng="0" ptsTypes="fffff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4000"/>
                            </p:stCondLst>
                            <p:childTnLst>
                              <p:par>
                                <p:cTn id="70" presetID="3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0"/>
                            </p:stCondLst>
                            <p:childTnLst>
                              <p:par>
                                <p:cTn id="8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70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9500"/>
                            </p:stCondLst>
                            <p:childTnLst>
                              <p:par>
                                <p:cTn id="89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8" grpId="0"/>
      <p:bldP spid="47108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066800"/>
            <a:ext cx="8229600" cy="4572000"/>
          </a:xfrm>
        </p:spPr>
        <p:txBody>
          <a:bodyPr>
            <a:noAutofit/>
          </a:bodyPr>
          <a:lstStyle/>
          <a:p>
            <a:r>
              <a:rPr lang="uk-UA" sz="1600" b="1" dirty="0" smtClean="0"/>
              <a:t>№п/п	Назва матеріалу     Ціна одиниці	Витрати     Вартість витрат</a:t>
            </a:r>
            <a:endParaRPr lang="ru-RU" sz="1600" b="1" dirty="0" smtClean="0"/>
          </a:p>
          <a:p>
            <a:r>
              <a:rPr lang="uk-UA" sz="1600" dirty="0" smtClean="0"/>
              <a:t>                                              </a:t>
            </a:r>
            <a:r>
              <a:rPr lang="uk-UA" sz="1600" b="1" dirty="0" smtClean="0"/>
              <a:t>вимірювання </a:t>
            </a:r>
            <a:r>
              <a:rPr lang="uk-UA" sz="1600" dirty="0" smtClean="0"/>
              <a:t>(грн.)	                                  (грн.)                   </a:t>
            </a:r>
            <a:endParaRPr lang="ru-RU" sz="1600" dirty="0" smtClean="0"/>
          </a:p>
          <a:p>
            <a:r>
              <a:rPr lang="uk-UA" sz="1600" dirty="0" smtClean="0"/>
              <a:t>1	Деревина (вільха)	1м. куб. – 800	  0,006 м куб.	8</a:t>
            </a:r>
            <a:endParaRPr lang="ru-RU" sz="1600" dirty="0" smtClean="0"/>
          </a:p>
          <a:p>
            <a:r>
              <a:rPr lang="uk-UA" sz="1600" dirty="0" smtClean="0"/>
              <a:t>2	латунь   	1 кг. – 30,4	                                              100 г	3,38</a:t>
            </a:r>
            <a:endParaRPr lang="ru-RU" sz="1600" dirty="0" smtClean="0"/>
          </a:p>
          <a:p>
            <a:r>
              <a:rPr lang="uk-UA" sz="1600" dirty="0" smtClean="0"/>
              <a:t>3	Наждачний папір	1п.м. – 10            	      0,5 п.м.                  5</a:t>
            </a:r>
            <a:endParaRPr lang="ru-RU" sz="1600" dirty="0" smtClean="0"/>
          </a:p>
          <a:p>
            <a:r>
              <a:rPr lang="uk-UA" sz="1600" dirty="0" smtClean="0"/>
              <a:t>4	Прозорий лак  	1 кг. – 16	                           0,2 кг	1,1</a:t>
            </a:r>
            <a:endParaRPr lang="ru-RU" sz="1600" dirty="0" smtClean="0"/>
          </a:p>
          <a:p>
            <a:r>
              <a:rPr lang="uk-UA" sz="1600" dirty="0" smtClean="0"/>
              <a:t>5	мідь	                  1 кг. – 30                                 50 г	1,5</a:t>
            </a:r>
            <a:endParaRPr lang="ru-RU" sz="1600" dirty="0" smtClean="0"/>
          </a:p>
          <a:p>
            <a:r>
              <a:rPr lang="uk-UA" sz="1600" dirty="0" smtClean="0"/>
              <a:t>6	бісер	                  100г—2 	                              70 г	1,4</a:t>
            </a:r>
            <a:endParaRPr lang="ru-RU" sz="1600" dirty="0" smtClean="0"/>
          </a:p>
          <a:p>
            <a:r>
              <a:rPr lang="uk-UA" sz="1600" dirty="0" smtClean="0"/>
              <a:t>7	Клеї	                     10  	                               0,1           	2</a:t>
            </a:r>
          </a:p>
          <a:p>
            <a:r>
              <a:rPr lang="uk-UA" sz="1600" dirty="0" smtClean="0"/>
              <a:t>8         годинник                     14                                          1  шт.                14 </a:t>
            </a:r>
            <a:endParaRPr lang="en-US" sz="1600" dirty="0" smtClean="0"/>
          </a:p>
          <a:p>
            <a:r>
              <a:rPr lang="uk-UA" sz="1600" dirty="0" smtClean="0"/>
              <a:t>Всього витрати на матеріал становлять  36,38 грн.</a:t>
            </a:r>
            <a:endParaRPr lang="ru-RU" sz="1600" dirty="0" smtClean="0"/>
          </a:p>
          <a:p>
            <a:pPr lvl="0"/>
            <a:r>
              <a:rPr lang="uk-UA" sz="1600" dirty="0" smtClean="0"/>
              <a:t>2.Вартість витрат на електроенергію при роботі на верстатному обладнанні 1 кВт = 24 коп.. </a:t>
            </a:r>
            <a:endParaRPr lang="ru-RU" sz="1600" dirty="0" smtClean="0"/>
          </a:p>
          <a:p>
            <a:pPr lvl="0"/>
            <a:r>
              <a:rPr lang="uk-UA" sz="1600" dirty="0" smtClean="0"/>
              <a:t>1. Токарний верстат СТД – 120 М.  Р = 400 Вт   t – 5 год.   Е 0,48 грн.</a:t>
            </a:r>
            <a:endParaRPr lang="ru-RU" sz="1600" dirty="0" smtClean="0"/>
          </a:p>
          <a:p>
            <a:pPr lvl="0"/>
            <a:r>
              <a:rPr lang="uk-UA" sz="1600" dirty="0" smtClean="0"/>
              <a:t>2. Свердлильний верстат Н С 12  –Р= 1 кВт       t –10 хв. – Е = 8 коп.</a:t>
            </a:r>
            <a:endParaRPr lang="ru-RU" sz="1600" dirty="0" smtClean="0"/>
          </a:p>
          <a:p>
            <a:pPr lvl="0"/>
            <a:r>
              <a:rPr lang="uk-UA" sz="1600" dirty="0" smtClean="0"/>
              <a:t>3.Токарно-гвинторізний верстат ТВ-6  1,3 кВт   t –2год    --   Е= 62 коп.</a:t>
            </a:r>
            <a:endParaRPr lang="ru-RU" sz="1600" dirty="0" smtClean="0"/>
          </a:p>
          <a:p>
            <a:pPr lvl="0"/>
            <a:r>
              <a:rPr lang="uk-UA" sz="1600" dirty="0" smtClean="0"/>
              <a:t>4. Електричний лобзик                 Р= 600 Вт        t-10 хв.  --      Е = 5 коп.</a:t>
            </a:r>
            <a:endParaRPr lang="ru-RU" sz="1600" dirty="0" smtClean="0"/>
          </a:p>
          <a:p>
            <a:pPr lvl="0"/>
            <a:r>
              <a:rPr lang="uk-UA" sz="1600" dirty="0" smtClean="0"/>
              <a:t>5. Електричний фрезер                  Р= 1 кВт          t –10 хв. – Е = 8 коп.</a:t>
            </a:r>
            <a:endParaRPr lang="ru-RU" sz="1600" dirty="0" smtClean="0"/>
          </a:p>
          <a:p>
            <a:pPr lvl="0"/>
            <a:r>
              <a:rPr lang="uk-UA" sz="1600" b="1" dirty="0" smtClean="0"/>
              <a:t>3а  Амортизаційні  відрахування  на інструменти  і обладнання. </a:t>
            </a:r>
            <a:endParaRPr lang="ru-RU" sz="1600" b="1" dirty="0" smtClean="0"/>
          </a:p>
          <a:p>
            <a:r>
              <a:rPr lang="uk-UA" sz="1600" dirty="0" smtClean="0"/>
              <a:t>                                                  Аоб. = 1,41 грн.</a:t>
            </a:r>
            <a:endParaRPr lang="ru-RU" sz="1600" dirty="0" smtClean="0"/>
          </a:p>
          <a:p>
            <a:pPr rtl="0" eaLnBrk="0" latinLnBrk="0" hangingPunct="0"/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940грн./місяць : 22 роб. дні 8 год./роб. день = 5.34 грн./год. </a:t>
            </a:r>
          </a:p>
          <a:p>
            <a:pPr rtl="0" eaLnBrk="0" latinLnBrk="0" hangingPunct="0"/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Тривалість праці робітника - 8 годин.  Р(</a:t>
            </a:r>
            <a:r>
              <a:rPr lang="uk-UA" sz="16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</a:t>
            </a:r>
            <a:r>
              <a:rPr lang="uk-UA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= 5.34 грн./год.  8 год. = 42.72грн. </a:t>
            </a:r>
            <a:endParaRPr lang="ru-RU" sz="16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1600" b="1" dirty="0" smtClean="0"/>
              <a:t>Оплата праці </a:t>
            </a:r>
            <a:r>
              <a:rPr lang="uk-UA" sz="1600" dirty="0" smtClean="0"/>
              <a:t>за різьблення 2год. х 10 грн. = 20 грн. </a:t>
            </a:r>
            <a:endParaRPr lang="ru-RU" sz="1600" dirty="0" smtClean="0"/>
          </a:p>
          <a:p>
            <a:pPr lvl="0"/>
            <a:r>
              <a:rPr lang="uk-UA" sz="1600" b="1" dirty="0" smtClean="0"/>
              <a:t>Оплата праці </a:t>
            </a:r>
            <a:r>
              <a:rPr lang="uk-UA" sz="1600" dirty="0" smtClean="0"/>
              <a:t>за оздоблення  0,5 год  х 10 грн. = 5 грн.</a:t>
            </a:r>
          </a:p>
          <a:p>
            <a:pPr lvl="0"/>
            <a:r>
              <a:rPr lang="uk-UA" sz="1600" dirty="0" smtClean="0"/>
              <a:t>Всього витрат на оплату праці : 67,75 грн.</a:t>
            </a:r>
          </a:p>
          <a:p>
            <a:pPr lvl="0"/>
            <a:r>
              <a:rPr lang="uk-UA" sz="1600" b="1" dirty="0" smtClean="0"/>
              <a:t>Податок на зарплату </a:t>
            </a:r>
            <a:r>
              <a:rPr lang="uk-UA" sz="1600" dirty="0" smtClean="0"/>
              <a:t>( 15%) – 10,15 гр.</a:t>
            </a:r>
            <a:endParaRPr lang="ru-RU" sz="1600" dirty="0" smtClean="0"/>
          </a:p>
          <a:p>
            <a:pPr lvl="0"/>
            <a:r>
              <a:rPr lang="uk-UA" sz="1600" b="1" dirty="0" smtClean="0"/>
              <a:t>Загальна собівартість виробу </a:t>
            </a:r>
            <a:r>
              <a:rPr lang="uk-UA" sz="1600" dirty="0" smtClean="0"/>
              <a:t>– 36,38+67,75=104,1 грн.</a:t>
            </a:r>
            <a:endParaRPr lang="ru-RU" sz="1600" dirty="0" smtClean="0"/>
          </a:p>
          <a:p>
            <a:pPr lvl="0"/>
            <a:r>
              <a:rPr lang="uk-UA" sz="1600" b="1" dirty="0" smtClean="0"/>
              <a:t>Величина прибутку </a:t>
            </a:r>
            <a:r>
              <a:rPr lang="uk-UA" sz="1600" dirty="0" smtClean="0"/>
              <a:t>(враховуючи інфляцію) (20%) –20,82грн.</a:t>
            </a:r>
            <a:endParaRPr lang="ru-RU" sz="1600" dirty="0" smtClean="0"/>
          </a:p>
          <a:p>
            <a:pPr lvl="0"/>
            <a:r>
              <a:rPr lang="uk-UA" sz="1600" dirty="0" smtClean="0"/>
              <a:t>Договірна ціна не менше ніж </a:t>
            </a:r>
            <a:r>
              <a:rPr lang="uk-UA" sz="2000" dirty="0" smtClean="0"/>
              <a:t>125 грн.</a:t>
            </a:r>
            <a:endParaRPr lang="ru-RU" sz="2000" dirty="0" smtClean="0"/>
          </a:p>
          <a:p>
            <a:pPr lvl="0"/>
            <a:r>
              <a:rPr lang="uk-UA" sz="1600" dirty="0" smtClean="0"/>
              <a:t>Враховуючи витрати на рекламу та попит на ринку стартова ціна становитиме     </a:t>
            </a:r>
            <a:r>
              <a:rPr lang="uk-UA" sz="1800" dirty="0" smtClean="0"/>
              <a:t>130  </a:t>
            </a:r>
            <a:r>
              <a:rPr lang="uk-UA" sz="1600" dirty="0" smtClean="0"/>
              <a:t>гривень</a:t>
            </a:r>
            <a:r>
              <a:rPr lang="uk-UA" sz="1200" dirty="0" smtClean="0"/>
              <a:t>.</a:t>
            </a:r>
            <a:endParaRPr lang="ru-RU" sz="1200" dirty="0" smtClean="0"/>
          </a:p>
          <a:p>
            <a:pPr marL="274320" indent="-274320"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uk-UA" sz="2000" b="1" dirty="0" smtClean="0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1" cy="6921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b="1" dirty="0" smtClean="0"/>
              <a:t>4. Заключний етап</a:t>
            </a:r>
            <a:br>
              <a:rPr lang="uk-UA" sz="2400" b="1" dirty="0" smtClean="0"/>
            </a:br>
            <a:r>
              <a:rPr lang="uk-UA" sz="1700" b="1" dirty="0" smtClean="0"/>
              <a:t>Розрахунок собівартості т а  ціни виробу .</a:t>
            </a:r>
            <a:endParaRPr lang="ru-RU" sz="1700" b="1" dirty="0" smtClean="0"/>
          </a:p>
        </p:txBody>
      </p:sp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0" fill="hold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0" fill="hold"/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0" fill="hold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0" fill="hold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0" fill="hold"/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30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0000" fill="hold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0" fill="hold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0" fill="hold"/>
                                        <p:tgtEl>
                                          <p:spTgt spid="583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30000" fill="hold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00" fill="hold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30000" fill="hold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0" fill="hold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0" fill="hold"/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0" fill="hold"/>
                                        <p:tgtEl>
                                          <p:spTgt spid="5837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00" fill="hold"/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00" fill="hold"/>
                                        <p:tgtEl>
                                          <p:spTgt spid="5837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00" fill="hold"/>
                                        <p:tgtEl>
                                          <p:spTgt spid="58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00" fill="hold"/>
                                        <p:tgtEl>
                                          <p:spTgt spid="58371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00" fill="hold"/>
                                        <p:tgtEl>
                                          <p:spTgt spid="58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0" fill="hold"/>
                                        <p:tgtEl>
                                          <p:spTgt spid="5837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00" fill="hold"/>
                                        <p:tgtEl>
                                          <p:spTgt spid="583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00" fill="hold"/>
                                        <p:tgtEl>
                                          <p:spTgt spid="58371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30000" fill="hold"/>
                                        <p:tgtEl>
                                          <p:spTgt spid="583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0000" fill="hold"/>
                                        <p:tgtEl>
                                          <p:spTgt spid="58371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30000" fill="hold"/>
                                        <p:tgtEl>
                                          <p:spTgt spid="583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0000" fill="hold"/>
                                        <p:tgtEl>
                                          <p:spTgt spid="5837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30000" fill="hold"/>
                                        <p:tgtEl>
                                          <p:spTgt spid="583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0000" fill="hold"/>
                                        <p:tgtEl>
                                          <p:spTgt spid="58371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00" fill="hold"/>
                                        <p:tgtEl>
                                          <p:spTgt spid="583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00" fill="hold"/>
                                        <p:tgtEl>
                                          <p:spTgt spid="58371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30000" fill="hold"/>
                                        <p:tgtEl>
                                          <p:spTgt spid="583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0" fill="hold"/>
                                        <p:tgtEl>
                                          <p:spTgt spid="58371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00" fill="hold"/>
                                        <p:tgtEl>
                                          <p:spTgt spid="583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00" fill="hold"/>
                                        <p:tgtEl>
                                          <p:spTgt spid="58371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00" fill="hold"/>
                                        <p:tgtEl>
                                          <p:spTgt spid="583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00" fill="hold"/>
                                        <p:tgtEl>
                                          <p:spTgt spid="58371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30000" fill="hold"/>
                                        <p:tgtEl>
                                          <p:spTgt spid="583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0000" fill="hold"/>
                                        <p:tgtEl>
                                          <p:spTgt spid="58371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00" fill="hold"/>
                                        <p:tgtEl>
                                          <p:spTgt spid="583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00" fill="hold"/>
                                        <p:tgtEl>
                                          <p:spTgt spid="58371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30000" fill="hold"/>
                                        <p:tgtEl>
                                          <p:spTgt spid="5837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0000" fill="hold"/>
                                        <p:tgtEl>
                                          <p:spTgt spid="58371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3886200" y="533400"/>
            <a:ext cx="4419600" cy="2895600"/>
          </a:xfrm>
        </p:spPr>
        <p:txBody>
          <a:bodyPr/>
          <a:lstStyle/>
          <a:p>
            <a:r>
              <a:rPr lang="uk-UA" sz="1600" dirty="0" smtClean="0"/>
              <a:t>Лиш зблисне сонце надворі – </a:t>
            </a:r>
            <a:endParaRPr lang="ru-RU" sz="1600" dirty="0" smtClean="0"/>
          </a:p>
          <a:p>
            <a:r>
              <a:rPr lang="uk-UA" sz="1600" dirty="0" smtClean="0"/>
              <a:t>В  футбол ганяють школярі!</a:t>
            </a:r>
            <a:endParaRPr lang="ru-RU" sz="1600" dirty="0" smtClean="0"/>
          </a:p>
          <a:p>
            <a:r>
              <a:rPr lang="uk-UA" sz="1600" dirty="0" smtClean="0"/>
              <a:t>Щоб ЄВРО 2012 не проспати –</a:t>
            </a:r>
            <a:endParaRPr lang="ru-RU" sz="1600" dirty="0" smtClean="0"/>
          </a:p>
          <a:p>
            <a:r>
              <a:rPr lang="uk-UA" sz="1600" dirty="0" smtClean="0"/>
              <a:t>Раджу сувенір «Часометр» придбати.</a:t>
            </a:r>
            <a:endParaRPr lang="ru-RU" sz="1600" dirty="0" smtClean="0"/>
          </a:p>
          <a:p>
            <a:endParaRPr lang="ru-RU" sz="1600" dirty="0" smtClean="0"/>
          </a:p>
          <a:p>
            <a:r>
              <a:rPr lang="uk-UA" sz="1600" dirty="0" smtClean="0"/>
              <a:t>Щоб гроші не пропали з  хати,</a:t>
            </a:r>
            <a:endParaRPr lang="ru-RU" sz="1600" dirty="0" smtClean="0"/>
          </a:p>
          <a:p>
            <a:r>
              <a:rPr lang="uk-UA" sz="1600" dirty="0" smtClean="0"/>
              <a:t>До сейфу можна їх сховати.</a:t>
            </a:r>
            <a:endParaRPr lang="ru-RU" sz="1600" dirty="0" smtClean="0"/>
          </a:p>
          <a:p>
            <a:r>
              <a:rPr lang="uk-UA" sz="1600" dirty="0" smtClean="0"/>
              <a:t>Сейф потаємний - вищий клас!</a:t>
            </a:r>
            <a:endParaRPr lang="ru-RU" sz="1600" dirty="0" smtClean="0"/>
          </a:p>
          <a:p>
            <a:r>
              <a:rPr lang="uk-UA" sz="1600" dirty="0" smtClean="0"/>
              <a:t>Ніхто не відкриє його  окрім вас!</a:t>
            </a:r>
            <a:endParaRPr lang="ru-RU" sz="1600" dirty="0"/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49913" y="308335"/>
            <a:ext cx="6660148" cy="67873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РЕКЛАМА</a:t>
            </a:r>
            <a:endParaRPr lang="ru-RU" dirty="0" smtClean="0"/>
          </a:p>
        </p:txBody>
      </p:sp>
      <p:pic>
        <p:nvPicPr>
          <p:cNvPr id="7171" name="Picture 3" descr="C:\соні еріксон\документи\сувенір\часометр\фото\сувенір 2012\Новая папка\100_501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762000" y="3048000"/>
            <a:ext cx="2743201" cy="2057400"/>
          </a:xfrm>
          <a:prstGeom prst="rect">
            <a:avLst/>
          </a:prstGeom>
          <a:noFill/>
        </p:spPr>
      </p:pic>
      <p:pic>
        <p:nvPicPr>
          <p:cNvPr id="7172" name="Picture 4" descr="C:\соні еріксон\документи\сувенір\часометр\фото\сувенір 2012\Новая папка\100_5019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4419600" y="4038600"/>
            <a:ext cx="2719387" cy="203954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advTm="18547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6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96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0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9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5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8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460"/>
                            </p:stCondLst>
                            <p:childTnLst>
                              <p:par>
                                <p:cTn id="50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96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460"/>
                            </p:stCondLst>
                            <p:childTnLst>
                              <p:par>
                                <p:cTn id="58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9960"/>
                            </p:stCondLst>
                            <p:childTnLst>
                              <p:par>
                                <p:cTn id="62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1460"/>
                            </p:stCondLst>
                            <p:childTnLst>
                              <p:par>
                                <p:cTn id="66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960"/>
                            </p:stCondLst>
                            <p:childTnLst>
                              <p:par>
                                <p:cTn id="70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4460"/>
                            </p:stCondLst>
                            <p:childTnLst>
                              <p:par>
                                <p:cTn id="74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960"/>
                            </p:stCondLst>
                            <p:childTnLst>
                              <p:par>
                                <p:cTn id="78" presetID="5" presetClass="exit" presetSubtype="1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9" dur="500"/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7460"/>
                            </p:stCondLst>
                            <p:childTnLst>
                              <p:par>
                                <p:cTn id="82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lide(fromBottom)">
                                      <p:cBhvr>
                                        <p:cTn id="83" dur="5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796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17 -0.06036 C 0.13854 -0.0451 0.15556 -0.03007 0.17327 -0.01758 C 0.18056 -0.01272 0.18594 -0.00232 0.1934 0.00115 C 0.21042 0.00902 0.20018 0.00462 0.22379 0.01318 C 0.23368 0.01827 0.24271 0.02729 0.25209 0.03376 C 0.2665 0.04301 0.28229 0.04764 0.29688 0.05596 C 0.3066 0.06174 0.32743 0.06776 0.32743 0.06822 C 0.33577 0.06776 0.34445 0.07123 0.35278 0.0666 C 0.36823 0.05851 0.38351 0.04486 0.39497 0.0252 C 0.39965 0.0111 0.39479 0.02335 0.40729 0.00439 C 0.41459 -0.00602 0.42101 -0.01758 0.42604 -0.03053 C 0.43038 -0.05181 0.43542 -0.07216 0.44011 -0.09274 C 0.44045 -0.10361 0.44132 -0.11448 0.4415 -0.12535 C 0.4415 -0.14801 0.43386 -0.16906 0.42865 -0.18918 C 0.42465 -0.20629 0.41927 -0.22387 0.40955 -0.23335 C 0.39618 -0.26365 0.38056 -0.29048 0.36094 -0.31036 C 0.354 -0.31777 0.34427 -0.3321 0.33629 -0.33511 C 0.31632 -0.34344 0.30174 -0.34575 0.28073 -0.35084 " pathEditMode="relative" rAng="606911" ptsTypes="fffffffffffffffffA">
                                      <p:cBhvr>
                                        <p:cTn id="8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" y="-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960"/>
                            </p:stCondLst>
                            <p:childTnLst>
                              <p:par>
                                <p:cTn id="8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960"/>
                            </p:stCondLst>
                            <p:childTnLst>
                              <p:par>
                                <p:cTn id="9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1460"/>
                            </p:stCondLst>
                            <p:childTnLst>
                              <p:par>
                                <p:cTn id="9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969 0.12789 C 0.02865 0.11216 0.03247 0.0858 0.02222 0.07215 C 0.01806 0.04833 0.00469 0.02937 -0.00451 0.00855 C -0.00694 0.00324 -0.0125 0.00185 -0.01667 -0.00139 C -0.02014 -0.0044 -0.02239 -0.00972 -0.02552 -0.01318 C -0.02726 -0.01503 -0.02969 -0.0155 -0.0316 -0.01712 C -0.05139 -0.03585 -0.03733 -0.02729 -0.05226 -0.03516 C -0.05868 -0.04325 -0.0526 -0.03677 -0.06597 -0.04302 C -0.08941 -0.05435 -0.11146 -0.06152 -0.13594 -0.06684 C -0.1559 -0.06522 -0.17587 -0.0636 -0.19566 -0.05898 C -0.21267 -0.05504 -0.22569 -0.0488 -0.2434 -0.04695 C -0.25781 -0.04834 -0.27222 -0.04903 -0.28663 -0.05111 C -0.31528 -0.05551 -0.34114 -0.08164 -0.36875 -0.09066 C -0.37587 -0.09552 -0.38472 -0.10338 -0.39271 -0.10662 C -0.4066 -0.11934 -0.42066 -0.13136 -0.43437 -0.14454 C -0.44132 -0.15125 -0.44826 -0.15541 -0.45226 -0.16628 C -0.46007 -0.1871 -0.45851 -0.21369 -0.46875 -0.23196 C -0.47361 -0.2618 -0.47222 -0.24584 -0.47031 -0.28955 C -0.46979 -0.30296 -0.47083 -0.31684 -0.46719 -0.32933 C -0.46528 -0.3358 -0.45764 -0.33788 -0.45382 -0.34135 C -0.44896 -0.35939 -0.43385 -0.36702 -0.42257 -0.37697 C -0.41597 -0.38275 -0.40937 -0.38853 -0.40312 -0.39501 C -0.39514 -0.40356 -0.39097 -0.41212 -0.38212 -0.41883 C -0.3526 -0.44149 -0.32205 -0.44843 -0.28819 -0.45259 C -0.25746 -0.45167 -0.23455 -0.45606 -0.20764 -0.44473 C -0.19444 -0.43317 -0.21667 -0.45329 -0.1941 -0.42877 C -0.18298 -0.41675 -0.16927 -0.40518 -0.15677 -0.39686 C -0.13854 -0.38483 -0.16042 -0.39547 -0.14635 -0.38899 C -0.14201 -0.37743 -0.13559 -0.36772 -0.12986 -0.35708 C -0.12847 -0.35454 -0.12708 -0.35176 -0.12552 -0.34922 C -0.12361 -0.34575 -0.11944 -0.33927 -0.11944 -0.33904 C -0.11649 -0.3254 -0.11944 -0.27475 -0.11944 -0.30944 " pathEditMode="relative" rAng="0" ptsTypes="fffffffffffffffffffffffffffffffA">
                                      <p:cBhvr>
                                        <p:cTn id="9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" y="-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3460"/>
                            </p:stCondLst>
                            <p:childTnLst>
                              <p:par>
                                <p:cTn id="9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717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460"/>
                            </p:stCondLst>
                            <p:childTnLst>
                              <p:par>
                                <p:cTn id="102" presetID="35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  <p:bldP spid="64515" grpId="1" uiExpand="1" build="p"/>
      <p:bldP spid="645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sz="1600" dirty="0" smtClean="0"/>
              <a:t>Перед початком виготовлення виробу потрібно зробити креслення, підрахувати витрати матеріалу. Чи буде з цього  користь. Звичайно,  м</a:t>
            </a:r>
            <a:r>
              <a:rPr lang="ru-RU" sz="1600" dirty="0" smtClean="0"/>
              <a:t>о</a:t>
            </a:r>
            <a:r>
              <a:rPr lang="uk-UA" sz="1600" dirty="0" smtClean="0"/>
              <a:t>жна виготовити сувенір з металу  чи іншого сучасного матеріалу. Він буде мати привабливий вигляд. Але це буде дорого і його обробка буде складною.</a:t>
            </a:r>
            <a:br>
              <a:rPr lang="uk-UA" sz="1600" dirty="0" smtClean="0"/>
            </a:br>
            <a:r>
              <a:rPr lang="uk-UA" sz="1600" dirty="0" smtClean="0"/>
              <a:t>Проаналізувавши ряд варіантів</a:t>
            </a:r>
            <a:r>
              <a:rPr lang="uk-UA" sz="1600" dirty="0" smtClean="0">
                <a:latin typeface="Arial" charset="0"/>
              </a:rPr>
              <a:t>,</a:t>
            </a:r>
            <a:r>
              <a:rPr lang="uk-UA" sz="1600" dirty="0" smtClean="0"/>
              <a:t>  краще вибрати той варіант, у якому більше переваг і менше недоліків. Слово "сувенір", якщо вірити словнику іноземних слів, походить від французького souvenіr (буквально "пам'ять") і означає подарунок на пам'ять або річ, пов'язану зі спогадами. </a:t>
            </a:r>
          </a:p>
          <a:p>
            <a:r>
              <a:rPr lang="uk-UA" sz="1600" dirty="0" smtClean="0"/>
              <a:t>Одним словом</a:t>
            </a:r>
            <a:r>
              <a:rPr lang="uk-UA" sz="1600" dirty="0" smtClean="0">
                <a:latin typeface="Arial" charset="0"/>
              </a:rPr>
              <a:t>,</a:t>
            </a:r>
            <a:r>
              <a:rPr lang="uk-UA" sz="1600" dirty="0" smtClean="0"/>
              <a:t> якщо ми даруємо сувенір, то це ми робимо для того</a:t>
            </a:r>
            <a:r>
              <a:rPr lang="uk-UA" sz="1600" dirty="0" smtClean="0">
                <a:latin typeface="Arial" charset="0"/>
              </a:rPr>
              <a:t>,</a:t>
            </a:r>
            <a:r>
              <a:rPr lang="uk-UA" sz="1600" dirty="0" smtClean="0"/>
              <a:t> щоб нас не забули. Сувеніри поділяються на два типи</a:t>
            </a:r>
            <a:r>
              <a:rPr lang="uk-UA" sz="1600" dirty="0" smtClean="0">
                <a:latin typeface="Arial" charset="0"/>
              </a:rPr>
              <a:t>: </a:t>
            </a:r>
            <a:r>
              <a:rPr lang="uk-UA" sz="1600" dirty="0" smtClean="0"/>
              <a:t> функціональні і декоративні.    </a:t>
            </a:r>
          </a:p>
          <a:p>
            <a:r>
              <a:rPr lang="uk-UA" sz="1600" dirty="0" smtClean="0"/>
              <a:t> До функціональних сувенірів відносяться рамки на фото, настільні і кишенькові дзеркала, вази, підсвічники, </a:t>
            </a:r>
            <a:r>
              <a:rPr lang="uk-UA" sz="1600" b="1" dirty="0" smtClean="0"/>
              <a:t>шкатулки</a:t>
            </a:r>
            <a:r>
              <a:rPr lang="uk-UA" sz="1600" dirty="0" smtClean="0"/>
              <a:t>, серветниці, канцелярські підставки, попільнички, годинники та інше.      </a:t>
            </a:r>
          </a:p>
          <a:p>
            <a:r>
              <a:rPr lang="uk-UA" sz="1600" dirty="0" smtClean="0"/>
              <a:t>Декоративні сувеніри - це настінні об'ємні метелики, мухи, жучки, кухонні фруктові композиції (яблука, груші, декоративні тарілки та інше), підвіски на вікна, стіни.</a:t>
            </a: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n>
                  <a:noFill/>
                </a:ln>
                <a:effectLst/>
                <a:latin typeface="Arial" charset="0"/>
              </a:rPr>
              <a:t> Розробка технічного завдання</a:t>
            </a:r>
            <a:endParaRPr lang="ru-RU" dirty="0"/>
          </a:p>
        </p:txBody>
      </p:sp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decel="100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000"/>
                            </p:stCondLst>
                            <p:childTnLst>
                              <p:par>
                                <p:cTn id="37" presetID="3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decel="100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46" presetID="3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decel="100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9000"/>
                            </p:stCondLst>
                            <p:childTnLst>
                              <p:par>
                                <p:cTn id="55" presetID="30" presetClass="exit" presetSubtype="0" fill="hold" grpId="1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decel="100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4000"/>
                            </p:stCondLst>
                            <p:childTnLst>
                              <p:par>
                                <p:cTn id="64" presetID="6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p"/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609600"/>
            <a:ext cx="8229600" cy="5715000"/>
          </a:xfrm>
        </p:spPr>
        <p:txBody>
          <a:bodyPr/>
          <a:lstStyle/>
          <a:p>
            <a:r>
              <a:rPr lang="uk-UA" sz="1900" dirty="0" smtClean="0"/>
              <a:t>Коли переді мною постало питання який сувенір виготовити до «ЄВРО 2012», то я вирішив зробити годинник. Спитаєте чому саме годинник? Час не можна зупинити. Час не можна наздогнати. Час неможливо купити. Його можна лише виміряти! Так от, читаючи історію Млинова, я дізнався про те, що свого часу Млиновом володіли графи Ходкевичі, останнім володарем був Мечислав Кшиштоф Ходкевич. Його син Олександр мав колекцію коштовних сувенірів, серед яких було багато годинників. З них було багато французьких, другої половини </a:t>
            </a:r>
            <a:r>
              <a:rPr lang="en-US" sz="1900" dirty="0" smtClean="0"/>
              <a:t>XVIII </a:t>
            </a:r>
            <a:r>
              <a:rPr lang="uk-UA" sz="1900" dirty="0" smtClean="0"/>
              <a:t>століття, виготовлених з мармуру і позолоченої бронзи.</a:t>
            </a:r>
            <a:endParaRPr lang="ru-RU" sz="1900" dirty="0" smtClean="0"/>
          </a:p>
          <a:p>
            <a:r>
              <a:rPr lang="uk-UA" sz="2000" dirty="0" smtClean="0"/>
              <a:t>І я вирішив створити свій годинник.  Думаю, що якби цей сувенір був створений за часів Ходкевича, то він обов’язково  потрапив би до колекції графа.</a:t>
            </a:r>
            <a:endParaRPr lang="ru-RU" sz="2000" dirty="0" smtClean="0"/>
          </a:p>
          <a:p>
            <a:r>
              <a:rPr lang="uk-UA" sz="2000" dirty="0" smtClean="0"/>
              <a:t>Підставку для годинника я зробив у вигляді футбольного</a:t>
            </a:r>
          </a:p>
          <a:p>
            <a:pPr>
              <a:buNone/>
            </a:pPr>
            <a:r>
              <a:rPr lang="uk-UA" sz="2000" dirty="0" smtClean="0"/>
              <a:t>     поля, а сам годинник я вмонтував у дерев’яну оправу, у </a:t>
            </a:r>
          </a:p>
          <a:p>
            <a:pPr>
              <a:buNone/>
            </a:pPr>
            <a:r>
              <a:rPr lang="uk-UA" sz="2000" dirty="0" smtClean="0"/>
              <a:t>     вигляді  м’яча</a:t>
            </a:r>
          </a:p>
          <a:p>
            <a:pPr>
              <a:buNone/>
            </a:pPr>
            <a:r>
              <a:rPr lang="uk-UA" sz="2000" dirty="0" smtClean="0"/>
              <a:t>     Щоб надати виробу старовинного вигляду,  я використав барвники та прикрасив сувенір геометричною різьбою  а також інкрустував міддю.</a:t>
            </a:r>
            <a:endParaRPr lang="ru-RU" sz="1800" dirty="0" smtClean="0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229600" cy="457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sz="1400" b="1" dirty="0" smtClean="0"/>
              <a:t/>
            </a:r>
            <a:br>
              <a:rPr sz="1400" b="1" dirty="0" smtClean="0"/>
            </a:br>
            <a:r>
              <a:rPr sz="1400" b="1" dirty="0" smtClean="0"/>
              <a:t/>
            </a:r>
            <a:br>
              <a:rPr sz="1400" b="1" dirty="0" smtClean="0"/>
            </a:br>
            <a:r>
              <a:rPr sz="1400" b="1" dirty="0" smtClean="0"/>
              <a:t/>
            </a:r>
            <a:br>
              <a:rPr sz="1400" b="1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	</a:t>
            </a:r>
            <a:endParaRPr lang="ru-RU" sz="2000" b="1" dirty="0" smtClean="0"/>
          </a:p>
        </p:txBody>
      </p:sp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55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1000"/>
                                        <p:tgtEl>
                                          <p:spTgt spid="553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553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1000"/>
                                        <p:tgtEl>
                                          <p:spTgt spid="553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5530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553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2971800" y="228600"/>
            <a:ext cx="5257800" cy="8651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Вироби  аналоги</a:t>
            </a:r>
            <a:endParaRPr lang="ru-RU" dirty="0" smtClean="0"/>
          </a:p>
        </p:txBody>
      </p:sp>
      <p:pic>
        <p:nvPicPr>
          <p:cNvPr id="2053" name="Picture 5" descr="C:\соні еріксон\документи\сувенір\часометр\фото\сувенір 2012\Новая папка\100_49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6709" t="18136" r="16121" b="13350"/>
          <a:stretch>
            <a:fillRect/>
          </a:stretch>
        </p:blipFill>
        <p:spPr bwMode="auto">
          <a:xfrm>
            <a:off x="609600" y="2133600"/>
            <a:ext cx="1524000" cy="2072640"/>
          </a:xfrm>
          <a:prstGeom prst="rect">
            <a:avLst/>
          </a:prstGeom>
          <a:noFill/>
        </p:spPr>
      </p:pic>
      <p:sp>
        <p:nvSpPr>
          <p:cNvPr id="24591" name="Rectangle 15"/>
          <p:cNvSpPr>
            <a:spLocks noGrp="1" noChangeArrowheads="1"/>
          </p:cNvSpPr>
          <p:nvPr>
            <p:ph sz="quarter" idx="2"/>
          </p:nvPr>
        </p:nvSpPr>
        <p:spPr>
          <a:xfrm>
            <a:off x="3505200" y="2209800"/>
            <a:ext cx="4876800" cy="1905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b="1" dirty="0" smtClean="0">
                <a:latin typeface="Tahoma" pitchFamily="34" charset="0"/>
                <a:cs typeface="Tahoma" pitchFamily="34" charset="0"/>
              </a:rPr>
              <a:t>Варіанти 2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Переваги: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Естетичний і оригінальний вигляд  --     добрий.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Відповідність вимогам ергономіки   --     відмінна.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Конструкція             --                    складна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Матеріал   --  дуб, мідь барвник,  лак.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Недоліки: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uk-UA" sz="1200" dirty="0" smtClean="0">
                <a:latin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cs typeface="Tahoma" pitchFamily="34" charset="0"/>
              </a:rPr>
              <a:t>велика ціна </a:t>
            </a:r>
            <a:r>
              <a:rPr lang="uk-UA" sz="1200" dirty="0" smtClean="0">
                <a:latin typeface="Tahoma" pitchFamily="34" charset="0"/>
                <a:cs typeface="Tahoma" pitchFamily="34" charset="0"/>
              </a:rPr>
              <a:t> виробу </a:t>
            </a:r>
          </a:p>
        </p:txBody>
      </p:sp>
      <p:sp>
        <p:nvSpPr>
          <p:cNvPr id="24592" name="Rectangle 16"/>
          <p:cNvSpPr>
            <a:spLocks noChangeArrowheads="1"/>
          </p:cNvSpPr>
          <p:nvPr/>
        </p:nvSpPr>
        <p:spPr bwMode="auto">
          <a:xfrm>
            <a:off x="3505200" y="990600"/>
            <a:ext cx="45624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1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Варіант </a:t>
            </a:r>
            <a:r>
              <a:rPr lang="uk-UA" sz="1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1</a:t>
            </a:r>
          </a:p>
          <a:p>
            <a:r>
              <a:rPr lang="uk-UA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Конструкція проста.</a:t>
            </a:r>
          </a:p>
          <a:p>
            <a:r>
              <a:rPr lang="uk-UA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Недорогий  матеріал – горіхові бруски , мідь </a:t>
            </a:r>
            <a:endParaRPr lang="uk-UA" sz="1200" i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1200" i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Недоліки:</a:t>
            </a:r>
            <a:endParaRPr lang="uk-UA" sz="120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uk-UA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Недостатнє оздоблення.</a:t>
            </a:r>
          </a:p>
          <a:p>
            <a:r>
              <a:rPr lang="uk-UA" sz="12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Естетичний і оригінальний вигляд — задовільний.</a:t>
            </a:r>
            <a:endParaRPr lang="uk-UA" sz="12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4600" name="Rectangle 24"/>
          <p:cNvSpPr>
            <a:spLocks noChangeArrowheads="1"/>
          </p:cNvSpPr>
          <p:nvPr/>
        </p:nvSpPr>
        <p:spPr bwMode="auto">
          <a:xfrm>
            <a:off x="3657600" y="3962401"/>
            <a:ext cx="457200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uk-UA" sz="1200" b="1" dirty="0">
                <a:cs typeface="Tahoma" pitchFamily="34" charset="0"/>
              </a:rPr>
              <a:t>Варіант </a:t>
            </a:r>
            <a:r>
              <a:rPr lang="uk-UA" sz="1200" b="1" dirty="0" smtClean="0">
                <a:cs typeface="Tahoma" pitchFamily="34" charset="0"/>
              </a:rPr>
              <a:t>3</a:t>
            </a:r>
            <a:endParaRPr lang="uk-UA" sz="1200" b="1" dirty="0">
              <a:cs typeface="Tahoma" pitchFamily="34" charset="0"/>
            </a:endParaRPr>
          </a:p>
          <a:p>
            <a:pPr>
              <a:defRPr/>
            </a:pPr>
            <a:r>
              <a:rPr lang="uk-UA" sz="1200" i="1" dirty="0">
                <a:cs typeface="Tahoma" pitchFamily="34" charset="0"/>
              </a:rPr>
              <a:t>Переваги:</a:t>
            </a:r>
          </a:p>
          <a:p>
            <a:pPr>
              <a:defRPr/>
            </a:pPr>
            <a:r>
              <a:rPr lang="uk-UA" sz="1200" i="1" dirty="0">
                <a:cs typeface="Tahoma" pitchFamily="34" charset="0"/>
              </a:rPr>
              <a:t>Естетичний і оригінальний вигляд  --     </a:t>
            </a:r>
            <a:r>
              <a:rPr lang="uk-UA" sz="1200" i="1" dirty="0" smtClean="0">
                <a:cs typeface="Tahoma" pitchFamily="34" charset="0"/>
              </a:rPr>
              <a:t>відмінний.</a:t>
            </a:r>
            <a:endParaRPr lang="uk-UA" sz="1200" i="1" dirty="0">
              <a:cs typeface="Tahoma" pitchFamily="34" charset="0"/>
            </a:endParaRPr>
          </a:p>
          <a:p>
            <a:pPr>
              <a:defRPr/>
            </a:pPr>
            <a:r>
              <a:rPr lang="uk-UA" sz="1200" i="1" dirty="0">
                <a:cs typeface="Tahoma" pitchFamily="34" charset="0"/>
              </a:rPr>
              <a:t>Відповідність вимогам ергономіки   --     відмінна.</a:t>
            </a:r>
          </a:p>
          <a:p>
            <a:pPr>
              <a:defRPr/>
            </a:pPr>
            <a:r>
              <a:rPr lang="uk-UA" sz="1200" i="1" dirty="0">
                <a:cs typeface="Tahoma" pitchFamily="34" charset="0"/>
              </a:rPr>
              <a:t>Конструкція             --                    складна .</a:t>
            </a:r>
          </a:p>
          <a:p>
            <a:pPr>
              <a:defRPr/>
            </a:pPr>
            <a:r>
              <a:rPr lang="uk-UA" sz="1200" i="1" dirty="0">
                <a:cs typeface="Tahoma" pitchFamily="34" charset="0"/>
              </a:rPr>
              <a:t>Матеріал   	-- </a:t>
            </a:r>
            <a:r>
              <a:rPr lang="uk-UA" sz="1200" i="1" dirty="0" smtClean="0">
                <a:cs typeface="Tahoma" pitchFamily="34" charset="0"/>
              </a:rPr>
              <a:t>вільха, липа, горіх, мідний дріт, латунь  </a:t>
            </a:r>
            <a:r>
              <a:rPr lang="uk-UA" sz="1200" i="1" dirty="0">
                <a:cs typeface="Tahoma" pitchFamily="34" charset="0"/>
              </a:rPr>
              <a:t>оздоблювальна </a:t>
            </a:r>
            <a:r>
              <a:rPr lang="uk-UA" sz="1200" i="1" dirty="0" smtClean="0">
                <a:cs typeface="Tahoma" pitchFamily="34" charset="0"/>
              </a:rPr>
              <a:t>плівка ,  бісер, </a:t>
            </a:r>
            <a:r>
              <a:rPr lang="uk-UA" sz="1200" i="1" dirty="0">
                <a:cs typeface="Tahoma" pitchFamily="34" charset="0"/>
              </a:rPr>
              <a:t>барвник,  лак.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uk-UA" sz="1200" i="1" dirty="0">
                <a:cs typeface="Tahoma" pitchFamily="34" charset="0"/>
              </a:rPr>
              <a:t>Недоліки :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None/>
              <a:defRPr/>
            </a:pPr>
            <a:r>
              <a:rPr lang="uk-UA" sz="1200" i="1" dirty="0">
                <a:cs typeface="Tahoma" pitchFamily="34" charset="0"/>
              </a:rPr>
              <a:t>Багато часу на склеювання частин  виробу та його оздоблення.</a:t>
            </a:r>
            <a:endParaRPr lang="ru-RU" sz="1200" i="1" dirty="0">
              <a:cs typeface="Tahoma" pitchFamily="34" charset="0"/>
            </a:endParaRPr>
          </a:p>
        </p:txBody>
      </p:sp>
      <p:sp>
        <p:nvSpPr>
          <p:cNvPr id="8200" name="Line 25"/>
          <p:cNvSpPr>
            <a:spLocks noChangeShapeType="1"/>
          </p:cNvSpPr>
          <p:nvPr/>
        </p:nvSpPr>
        <p:spPr bwMode="auto">
          <a:xfrm>
            <a:off x="2819400" y="990600"/>
            <a:ext cx="685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1" name="Line 26"/>
          <p:cNvSpPr>
            <a:spLocks noChangeShapeType="1"/>
          </p:cNvSpPr>
          <p:nvPr/>
        </p:nvSpPr>
        <p:spPr bwMode="auto">
          <a:xfrm>
            <a:off x="2743200" y="26670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sp>
        <p:nvSpPr>
          <p:cNvPr id="8203" name="Line 28"/>
          <p:cNvSpPr>
            <a:spLocks noChangeShapeType="1"/>
          </p:cNvSpPr>
          <p:nvPr/>
        </p:nvSpPr>
        <p:spPr bwMode="auto">
          <a:xfrm>
            <a:off x="2667000" y="4800600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 descr="C:\соні еріксон\документи\сувенір\часометр\100_50030000000000000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81000" y="4435759"/>
            <a:ext cx="2057400" cy="1664947"/>
          </a:xfrm>
          <a:prstGeom prst="rect">
            <a:avLst/>
          </a:prstGeom>
          <a:noFill/>
        </p:spPr>
      </p:pic>
      <p:pic>
        <p:nvPicPr>
          <p:cNvPr id="2052" name="Picture 4" descr="C:\соні еріксон\документи\сувенір\часометр\фото\сувенір 2012\Новая папка\100_4967.JPG"/>
          <p:cNvPicPr>
            <a:picLocks noChangeAspect="1" noChangeArrowheads="1"/>
          </p:cNvPicPr>
          <p:nvPr/>
        </p:nvPicPr>
        <p:blipFill>
          <a:blip r:embed="rId4" cstate="print"/>
          <a:srcRect l="11765" t="2941" r="9804" b="23529"/>
          <a:stretch>
            <a:fillRect/>
          </a:stretch>
        </p:blipFill>
        <p:spPr bwMode="auto">
          <a:xfrm>
            <a:off x="685800" y="381000"/>
            <a:ext cx="1295400" cy="1619250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500"/>
                            </p:stCondLst>
                            <p:childTnLst>
                              <p:par>
                                <p:cTn id="5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3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decel="100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" decel="100000"/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5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69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500"/>
                            </p:stCondLst>
                            <p:childTnLst>
                              <p:par>
                                <p:cTn id="72" presetID="35" presetClass="exit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24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500"/>
                            </p:stCondLst>
                            <p:childTnLst>
                              <p:par>
                                <p:cTn id="79" presetID="1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0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000"/>
                            </p:stCondLst>
                            <p:childTnLst>
                              <p:par>
                                <p:cTn id="8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500"/>
                            </p:stCondLst>
                            <p:childTnLst>
                              <p:par>
                                <p:cTn id="87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0"/>
                            </p:stCondLst>
                            <p:childTnLst>
                              <p:par>
                                <p:cTn id="9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3000"/>
                            </p:stCondLst>
                            <p:childTnLst>
                              <p:par>
                                <p:cTn id="98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441 0.06382 C 0.1243 0.06174 0.13125 0.06382 0.13819 0.04856 C 0.13854 0.0444 0.13819 0.03977 0.13923 0.03607 C 0.13975 0.03399 0.14114 0.03469 0.14218 0.03376 C 0.14652 0.02983 0.15052 0.02428 0.15503 0.02127 C 0.16475 0.01433 0.17413 0.00994 0.18385 0.00416 C 0.18784 0.00161 0.19062 -0.00394 0.19479 -0.00648 C 0.20312 -0.01157 0.21146 -0.01596 0.21961 -0.02128 C 0.2243 -0.02822 0.22951 -0.02683 0.23455 -0.03192 C 0.23628 -0.03377 0.23784 -0.03678 0.23958 -0.0384 C 0.24357 -0.04233 0.24843 -0.04441 0.25225 -0.04903 C 0.26146 -0.0599 0.26979 -0.07355 0.28021 -0.07864 C 0.28125 -0.08025 0.28229 -0.08118 0.28316 -0.08326 C 0.28385 -0.08488 0.2835 -0.08789 0.2842 -0.08927 C 0.28628 -0.09367 0.28889 -0.09621 0.29114 -0.09991 C 0.29722 -0.10963 0.3026 -0.1205 0.30885 -0.12998 C 0.31302 -0.13622 0.31718 -0.14755 0.32083 -0.15542 C 0.32222 -0.15819 0.32482 -0.16374 0.32482 -0.16351 C 0.32586 -0.16814 0.32708 -0.17484 0.32882 -0.17877 C 0.33021 -0.18247 0.33264 -0.18479 0.33368 -0.18918 C 0.3368 -0.2019 0.34097 -0.21323 0.34566 -0.22341 C 0.35121 -0.25371 0.36493 -0.27614 0.37257 -0.30412 C 0.37639 -0.31846 0.37882 -0.3321 0.38541 -0.34228 C 0.38802 -0.35338 0.39114 -0.36379 0.39444 -0.3742 C 0.3934 -0.38992 0.39583 -0.38923 0.39236 -0.38923 " pathEditMode="relative" rAng="0" ptsTypes="ffffffffffffffffffffffffA">
                                      <p:cBhvr>
                                        <p:cTn id="10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" y="-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9000"/>
                            </p:stCondLst>
                            <p:childTnLst>
                              <p:par>
                                <p:cTn id="111" presetID="48" presetClass="exit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24592" grpId="0"/>
      <p:bldP spid="24592" grpId="1"/>
      <p:bldP spid="24600" grpId="1"/>
      <p:bldP spid="8200" grpId="0" animBg="1"/>
      <p:bldP spid="8200" grpId="1" animBg="1"/>
      <p:bldP spid="8201" grpId="0" animBg="1"/>
      <p:bldP spid="8201" grpId="1" animBg="1"/>
      <p:bldP spid="8203" grpId="0" animBg="1"/>
      <p:bldP spid="820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400" b="1" dirty="0" smtClean="0"/>
              <a:t>Для подальшого проектування вибрано варіант №3.</a:t>
            </a:r>
            <a:endParaRPr lang="ru-RU" sz="3400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7600" y="1676400"/>
            <a:ext cx="5029200" cy="36576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</a:pPr>
            <a:endParaRPr lang="ru-RU" sz="1800" i="1" dirty="0" smtClean="0"/>
          </a:p>
          <a:p>
            <a:pPr eaLnBrk="1" hangingPunct="1">
              <a:lnSpc>
                <a:spcPct val="150000"/>
              </a:lnSpc>
            </a:pPr>
            <a:r>
              <a:rPr lang="ru-RU" sz="1800" i="1" dirty="0" smtClean="0"/>
              <a:t>«</a:t>
            </a:r>
            <a:r>
              <a:rPr lang="uk-UA" sz="1800" i="1" dirty="0" smtClean="0"/>
              <a:t>Часометр</a:t>
            </a:r>
            <a:r>
              <a:rPr lang="ru-RU" sz="1800" i="1" dirty="0" smtClean="0"/>
              <a:t>»</a:t>
            </a:r>
            <a:r>
              <a:rPr lang="uk-UA" sz="1800" i="1" dirty="0" smtClean="0"/>
              <a:t> складається з :</a:t>
            </a:r>
            <a:endParaRPr lang="uk-UA" sz="1800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uk-UA" sz="1800" dirty="0" smtClean="0"/>
              <a:t>     верхньої частини - рамки для годинника,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dirty="0" smtClean="0"/>
              <a:t>нижньої частини - підставки ;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dirty="0" smtClean="0"/>
              <a:t>Латунної  пластинки, латунних ніжок та з</a:t>
            </a:r>
            <a:r>
              <a:rPr lang="en-US" sz="1800" dirty="0" smtClean="0"/>
              <a:t>’</a:t>
            </a:r>
            <a:r>
              <a:rPr lang="uk-UA" sz="1800" dirty="0" smtClean="0"/>
              <a:t>єднань , виточених на  ТВ-6.</a:t>
            </a:r>
            <a:endParaRPr lang="ru-RU" sz="1800" dirty="0" smtClean="0"/>
          </a:p>
          <a:p>
            <a:pPr eaLnBrk="1" hangingPunct="1">
              <a:lnSpc>
                <a:spcPct val="150000"/>
              </a:lnSpc>
            </a:pPr>
            <a:r>
              <a:rPr lang="uk-UA" sz="1800" dirty="0" smtClean="0"/>
              <a:t>Виріб  оздоблений: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dirty="0" smtClean="0"/>
              <a:t>  геометричною  різьбою, міддю, бісером, покритий барвниками та лаками НЦ та ПФ.</a:t>
            </a:r>
            <a:endParaRPr lang="ru-RU" sz="1800" dirty="0" smtClean="0"/>
          </a:p>
        </p:txBody>
      </p:sp>
      <p:pic>
        <p:nvPicPr>
          <p:cNvPr id="3076" name="Picture 4" descr="C:\соні еріксон\документи\сувенір\часометр\100_50030000000000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588048"/>
            <a:ext cx="3124200" cy="2528254"/>
          </a:xfrm>
          <a:prstGeom prst="rect">
            <a:avLst/>
          </a:prstGeom>
          <a:noFill/>
        </p:spPr>
      </p:pic>
      <p:pic>
        <p:nvPicPr>
          <p:cNvPr id="5" name="Picture 4" descr="C:\соні еріксон\документи\сувенір\часометр\100_50030000000000000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28600" y="1600200"/>
            <a:ext cx="3124200" cy="2528254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500"/>
                            </p:stCondLst>
                            <p:childTnLst>
                              <p:par>
                                <p:cTn id="5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8000"/>
                            </p:stCondLst>
                            <p:childTnLst>
                              <p:par>
                                <p:cTn id="5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9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3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9000"/>
                            </p:stCondLst>
                            <p:childTnLst>
                              <p:par>
                                <p:cTn id="66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7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9500"/>
                            </p:stCondLst>
                            <p:childTnLst>
                              <p:par>
                                <p:cTn id="70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1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5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500"/>
                            </p:stCondLst>
                            <p:childTnLst>
                              <p:par>
                                <p:cTn id="78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1500"/>
                            </p:stCondLst>
                            <p:childTnLst>
                              <p:par>
                                <p:cTn id="8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2000"/>
                            </p:stCondLst>
                            <p:childTnLst>
                              <p:par>
                                <p:cTn id="93" presetID="39" presetClass="exit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P spid="56323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800" b="1" dirty="0" smtClean="0"/>
              <a:t>При удосконаленні верхньої частини виріб набував  такого вигляду</a:t>
            </a:r>
            <a:endParaRPr lang="ru-RU" sz="2800" b="1" dirty="0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657600" y="1676400"/>
            <a:ext cx="5029200" cy="2209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70000"/>
              </a:lnSpc>
              <a:buNone/>
            </a:pPr>
            <a:r>
              <a:rPr lang="uk-UA" sz="1800" b="1" dirty="0" smtClean="0"/>
              <a:t>Зміни в конструкції:</a:t>
            </a:r>
            <a:endParaRPr lang="ru-RU" sz="1800" b="1" dirty="0" smtClean="0"/>
          </a:p>
          <a:p>
            <a:pPr eaLnBrk="1" hangingPunct="1">
              <a:lnSpc>
                <a:spcPct val="150000"/>
              </a:lnSpc>
            </a:pPr>
            <a:r>
              <a:rPr lang="uk-UA" sz="1800" i="1" dirty="0" smtClean="0"/>
              <a:t>зменшення розмірів </a:t>
            </a:r>
            <a:r>
              <a:rPr lang="uk-UA" sz="1800" i="1" dirty="0" err="1" smtClean="0"/>
              <a:t>“рамки-м</a:t>
            </a:r>
            <a:r>
              <a:rPr lang="en-US" sz="1800" i="1" dirty="0" smtClean="0"/>
              <a:t>’</a:t>
            </a:r>
            <a:r>
              <a:rPr lang="uk-UA" sz="1800" i="1" dirty="0" err="1" smtClean="0"/>
              <a:t>яча”</a:t>
            </a:r>
            <a:r>
              <a:rPr lang="uk-UA" sz="1800" i="1" dirty="0" smtClean="0"/>
              <a:t>,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i="1" dirty="0" smtClean="0"/>
              <a:t>замінна годинника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i="1" dirty="0" smtClean="0"/>
              <a:t> інкрустація бісером</a:t>
            </a:r>
          </a:p>
          <a:p>
            <a:pPr eaLnBrk="1" hangingPunct="1">
              <a:lnSpc>
                <a:spcPct val="150000"/>
              </a:lnSpc>
            </a:pPr>
            <a:r>
              <a:rPr lang="uk-UA" sz="1800" i="1" dirty="0" smtClean="0"/>
              <a:t>оздоблення міддю</a:t>
            </a:r>
          </a:p>
          <a:p>
            <a:pPr eaLnBrk="1" hangingPunct="1">
              <a:lnSpc>
                <a:spcPct val="150000"/>
              </a:lnSpc>
            </a:pPr>
            <a:endParaRPr lang="uk-UA" sz="1800" i="1" dirty="0" smtClean="0"/>
          </a:p>
          <a:p>
            <a:pPr eaLnBrk="1" hangingPunct="1">
              <a:lnSpc>
                <a:spcPct val="150000"/>
              </a:lnSpc>
            </a:pPr>
            <a:endParaRPr lang="ru-RU" sz="1800" dirty="0" smtClean="0"/>
          </a:p>
        </p:txBody>
      </p:sp>
      <p:pic>
        <p:nvPicPr>
          <p:cNvPr id="3076" name="Picture 4" descr="C:\соні еріксон\документи\сувенір\часометр\100_50030000000000000.jpg"/>
          <p:cNvPicPr>
            <a:picLocks noChangeAspect="1" noChangeArrowheads="1"/>
          </p:cNvPicPr>
          <p:nvPr/>
        </p:nvPicPr>
        <p:blipFill>
          <a:blip r:embed="rId3" cstate="print"/>
          <a:srcRect l="11000" t="6000" r="17500" b="6000"/>
          <a:stretch>
            <a:fillRect/>
          </a:stretch>
        </p:blipFill>
        <p:spPr bwMode="auto">
          <a:xfrm>
            <a:off x="5715000" y="3581400"/>
            <a:ext cx="2667000" cy="246184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l="21034" t="4428" r="18078" b="17341"/>
          <a:stretch>
            <a:fillRect/>
          </a:stretch>
        </p:blipFill>
        <p:spPr bwMode="auto">
          <a:xfrm>
            <a:off x="990600" y="1752600"/>
            <a:ext cx="1981200" cy="190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C:\соні еріксон\документи\сувенір\часометр\100_50030000000000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1447800"/>
            <a:ext cx="3051287" cy="2743200"/>
          </a:xfrm>
          <a:prstGeom prst="rect">
            <a:avLst/>
          </a:prstGeom>
          <a:noFill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6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4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22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98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6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980"/>
                            </p:stCondLst>
                            <p:childTnLst>
                              <p:par>
                                <p:cTn id="5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148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980"/>
                            </p:stCondLst>
                            <p:childTnLst>
                              <p:par>
                                <p:cTn id="66" presetID="39" presetClass="exit" presetSubtype="0" decel="10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6480"/>
                            </p:stCondLst>
                            <p:childTnLst>
                              <p:par>
                                <p:cTn id="73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4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980"/>
                            </p:stCondLst>
                            <p:childTnLst>
                              <p:par>
                                <p:cTn id="77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480"/>
                            </p:stCondLst>
                            <p:childTnLst>
                              <p:par>
                                <p:cTn id="81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2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7980"/>
                            </p:stCondLst>
                            <p:childTnLst>
                              <p:par>
                                <p:cTn id="8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8480"/>
                            </p:stCondLst>
                            <p:childTnLst>
                              <p:par>
                                <p:cTn id="8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90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8980"/>
                            </p:stCondLst>
                            <p:childTnLst>
                              <p:par>
                                <p:cTn id="9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6" presetClass="emph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9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3980"/>
                            </p:stCondLst>
                            <p:childTnLst>
                              <p:par>
                                <p:cTn id="98" presetID="14" presetClass="exit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3" grpId="0" build="p"/>
      <p:bldP spid="56323" grpI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086600" y="990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524000" y="5334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sz="2400" dirty="0"/>
              <a:t>Особливістю </a:t>
            </a:r>
            <a:r>
              <a:rPr lang="uk-UA" sz="2400" dirty="0" smtClean="0"/>
              <a:t>будови сувеніру є гнута дерев</a:t>
            </a:r>
            <a:r>
              <a:rPr lang="en-US" sz="2400" dirty="0" smtClean="0"/>
              <a:t>’</a:t>
            </a:r>
            <a:r>
              <a:rPr lang="uk-UA" sz="2400" dirty="0" smtClean="0"/>
              <a:t>яна планка</a:t>
            </a:r>
            <a:endParaRPr lang="ru-RU" sz="2400" dirty="0"/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609600" y="4648200"/>
            <a:ext cx="3810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dirty="0"/>
              <a:t>Використання саморобного преса, що складається з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1600" dirty="0" smtClean="0"/>
              <a:t>дерев</a:t>
            </a:r>
            <a:r>
              <a:rPr lang="en-US" sz="1600" dirty="0" smtClean="0"/>
              <a:t>’</a:t>
            </a:r>
            <a:r>
              <a:rPr lang="uk-UA" sz="1600" dirty="0" smtClean="0"/>
              <a:t>яних деталей, вирізаних по контуру гнуття(деревина – дуб) ;</a:t>
            </a:r>
            <a:endParaRPr lang="uk-UA" sz="1600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uk-UA" sz="1600" dirty="0" smtClean="0"/>
              <a:t>струбцини.</a:t>
            </a:r>
            <a:endParaRPr lang="ru-RU" sz="1600" dirty="0"/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334000" y="4953000"/>
            <a:ext cx="304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dirty="0"/>
              <a:t>Вигляд </a:t>
            </a:r>
            <a:r>
              <a:rPr lang="uk-UA" dirty="0" smtClean="0"/>
              <a:t>деталі після </a:t>
            </a:r>
            <a:r>
              <a:rPr lang="uk-UA" dirty="0"/>
              <a:t>гнуття</a:t>
            </a:r>
            <a:endParaRPr lang="ru-RU" dirty="0"/>
          </a:p>
        </p:txBody>
      </p:sp>
      <p:pic>
        <p:nvPicPr>
          <p:cNvPr id="2050" name="Picture 2" descr="C:\соні еріксон\мої фотографії\сувенір 2012\100_44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981200"/>
            <a:ext cx="2918884" cy="2189163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l="2079" t="4444" r="10175" b="6667"/>
          <a:stretch>
            <a:fillRect/>
          </a:stretch>
        </p:blipFill>
        <p:spPr bwMode="auto">
          <a:xfrm>
            <a:off x="4876800" y="2133600"/>
            <a:ext cx="321564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8" presetClass="exit" presetSubtype="16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20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500"/>
                            </p:stCondLst>
                            <p:childTnLst>
                              <p:par>
                                <p:cTn id="30" presetID="3" presetClass="exit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3000"/>
                            </p:stCondLst>
                            <p:childTnLst>
                              <p:par>
                                <p:cTn id="3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48" presetClass="exit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2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fltVal val="-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9" grpId="2"/>
      <p:bldP spid="10249" grpId="3"/>
      <p:bldP spid="10250" grpId="1"/>
      <p:bldP spid="10250" grpId="2"/>
      <p:bldP spid="102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3810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Деревина</a:t>
            </a:r>
            <a:r>
              <a:rPr lang="uk-UA" sz="1800" b="1" dirty="0" smtClean="0">
                <a:latin typeface="Arial" charset="0"/>
              </a:rPr>
              <a:t>:</a:t>
            </a:r>
            <a:r>
              <a:rPr lang="uk-UA" sz="1800" b="1" dirty="0" smtClean="0"/>
              <a:t> вільха, горіх, липа.</a:t>
            </a:r>
            <a:br>
              <a:rPr lang="uk-UA" sz="1800" b="1" dirty="0" smtClean="0"/>
            </a:br>
            <a:r>
              <a:rPr lang="uk-UA" sz="1800" b="1" dirty="0" smtClean="0"/>
              <a:t>Виходячи з доступності матеріалу,  горіх (для гнуття) та вільха.</a:t>
            </a:r>
            <a:br>
              <a:rPr lang="uk-UA" sz="1800" b="1" dirty="0" smtClean="0"/>
            </a:br>
            <a:r>
              <a:rPr lang="uk-UA" sz="1800" b="1" dirty="0" smtClean="0"/>
              <a:t>Для виготовлення виробу необхідно взяти:</a:t>
            </a:r>
            <a:br>
              <a:rPr lang="uk-UA" sz="1800" b="1" dirty="0" smtClean="0"/>
            </a:br>
            <a:r>
              <a:rPr lang="uk-UA" sz="1800" b="1" dirty="0" smtClean="0"/>
              <a:t> вільхову дошку                            300 х 190 х 20;</a:t>
            </a:r>
            <a:br>
              <a:rPr lang="uk-UA" sz="1800" b="1" dirty="0" smtClean="0"/>
            </a:br>
            <a:r>
              <a:rPr lang="uk-UA" sz="1800" b="1" dirty="0" smtClean="0"/>
              <a:t>вільхову дошку                                300 х 150х30; 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горіхову планку                           160х40х4;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латунний пруток </a:t>
            </a:r>
            <a:r>
              <a:rPr lang="en-US" sz="1800" b="1" dirty="0" smtClean="0"/>
              <a:t>D =</a:t>
            </a:r>
            <a:r>
              <a:rPr lang="uk-UA" sz="1800" b="1" dirty="0" smtClean="0"/>
              <a:t>10 мм    довжиною 100мм ;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мідний дріт </a:t>
            </a:r>
            <a:r>
              <a:rPr lang="en-US" sz="1800" b="1" dirty="0" smtClean="0"/>
              <a:t>D</a:t>
            </a:r>
            <a:r>
              <a:rPr lang="uk-UA" sz="1800" b="1" dirty="0" smtClean="0"/>
              <a:t>=1,5 мм       довжиною   2100мм;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мідна пластинка               12 х 1000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бісер                                        50 г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 лак                                       НЦ 218, ПФ 234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1800" b="1" dirty="0" smtClean="0"/>
              <a:t>  </a:t>
            </a:r>
            <a:r>
              <a:rPr lang="uk-UA" sz="1800" b="1" baseline="0" dirty="0" smtClean="0"/>
              <a:t> </a:t>
            </a:r>
            <a:r>
              <a:rPr lang="uk-UA" sz="1800" b="1" baseline="0" dirty="0" err="1" smtClean="0"/>
              <a:t>супер</a:t>
            </a:r>
            <a:r>
              <a:rPr lang="uk-UA" sz="1800" b="1" baseline="0" dirty="0" smtClean="0"/>
              <a:t> клей </a:t>
            </a:r>
            <a:r>
              <a:rPr lang="uk-UA" sz="1800" b="1" baseline="0" dirty="0" err="1" smtClean="0"/>
              <a:t>“Секунда”</a:t>
            </a:r>
            <a:r>
              <a:rPr lang="uk-UA" sz="1800" b="1" baseline="0" dirty="0" smtClean="0"/>
              <a:t>, ПВА </a:t>
            </a:r>
            <a:r>
              <a:rPr lang="uk-UA" sz="1800" b="1" baseline="0" dirty="0" err="1" smtClean="0"/>
              <a:t>“Столяр”</a:t>
            </a:r>
            <a:r>
              <a:rPr lang="uk-UA" sz="1800" b="1" dirty="0" smtClean="0"/>
              <a:t/>
            </a:r>
            <a:br>
              <a:rPr lang="uk-UA" sz="1800" b="1" dirty="0" smtClean="0"/>
            </a:br>
            <a:r>
              <a:rPr lang="uk-UA" sz="1800" b="1" dirty="0" smtClean="0"/>
              <a:t>    </a:t>
            </a:r>
            <a:endParaRPr lang="ru-RU" sz="1800" b="1" dirty="0" smtClean="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60387" y="158750"/>
            <a:ext cx="8229601" cy="1219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500" b="1" dirty="0" smtClean="0"/>
              <a:t>Матеріал для виготовлення виробу</a:t>
            </a:r>
            <a:endParaRPr lang="ru-RU" sz="2500" b="1" dirty="0" smtClean="0"/>
          </a:p>
        </p:txBody>
      </p:sp>
    </p:spTree>
  </p:cSld>
  <p:clrMapOvr>
    <a:masterClrMapping/>
  </p:clrMapOvr>
  <p:transition advTm="185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1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1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500"/>
                            </p:stCondLst>
                            <p:childTnLst>
                              <p:par>
                                <p:cTn id="4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0"/>
                            </p:stCondLst>
                            <p:childTnLst>
                              <p:par>
                                <p:cTn id="5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4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2000"/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65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000"/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8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/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500"/>
                            </p:stCondLst>
                            <p:childTnLst>
                              <p:par>
                                <p:cTn id="7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2500"/>
                            </p:stCondLst>
                            <p:childTnLst>
                              <p:par>
                                <p:cTn id="7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/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4500"/>
                            </p:stCondLst>
                            <p:childTnLst>
                              <p:par>
                                <p:cTn id="81" presetID="21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  <p:bldP spid="57347" grpId="1" uiExpand="1" build="p"/>
      <p:bldP spid="573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соні еріксон\мої фотографії\сувенір 2012\100_41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14400" y="1676400"/>
            <a:ext cx="2916114" cy="2189163"/>
          </a:xfrm>
          <a:prstGeom prst="rect">
            <a:avLst/>
          </a:prstGeom>
          <a:noFill/>
        </p:spPr>
      </p:pic>
      <p:pic>
        <p:nvPicPr>
          <p:cNvPr id="3076" name="Picture 4" descr="C:\соні еріксон\мої фотографії\сувенір 2012\100_410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57800" y="1676400"/>
            <a:ext cx="2916114" cy="2189163"/>
          </a:xfrm>
          <a:prstGeom prst="rect">
            <a:avLst/>
          </a:prstGeom>
          <a:noFill/>
        </p:spPr>
      </p:pic>
      <p:pic>
        <p:nvPicPr>
          <p:cNvPr id="12293" name="Picture 17" descr="D:\соні еріксон\ftooo\DSC04960.JPG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tretch>
            <a:fillRect/>
          </a:stretch>
        </p:blipFill>
        <p:spPr>
          <a:xfrm>
            <a:off x="1020520" y="3941763"/>
            <a:ext cx="2911959" cy="2189162"/>
          </a:xfrm>
        </p:spPr>
      </p:pic>
      <p:pic>
        <p:nvPicPr>
          <p:cNvPr id="3077" name="Picture 5" descr="C:\соні еріксон\мої фотографії\сувенір 2012\100_410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 bwMode="auto">
          <a:xfrm>
            <a:off x="5209443" y="3941763"/>
            <a:ext cx="2916113" cy="2189162"/>
          </a:xfrm>
          <a:prstGeom prst="rect">
            <a:avLst/>
          </a:prstGeom>
          <a:noFill/>
        </p:spPr>
      </p:pic>
      <p:sp>
        <p:nvSpPr>
          <p:cNvPr id="31757" name="Rectangle 13"/>
          <p:cNvSpPr>
            <a:spLocks noChangeArrowheads="1"/>
          </p:cNvSpPr>
          <p:nvPr/>
        </p:nvSpPr>
        <p:spPr bwMode="auto">
          <a:xfrm>
            <a:off x="1066800" y="279400"/>
            <a:ext cx="7162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uk-UA" sz="20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Технологічна послідовність виготовлення </a:t>
            </a:r>
            <a:r>
              <a:rPr lang="uk-UA" sz="20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“Часометра”</a:t>
            </a:r>
            <a:endParaRPr lang="ru-RU" sz="20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143000" y="685800"/>
            <a:ext cx="6172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i="1" dirty="0"/>
              <a:t>Розмітка та вирізання </a:t>
            </a:r>
            <a:r>
              <a:rPr lang="uk-UA" i="1" dirty="0" smtClean="0"/>
              <a:t>деталей </a:t>
            </a:r>
            <a:r>
              <a:rPr lang="uk-UA" i="1" dirty="0"/>
              <a:t>із </a:t>
            </a:r>
            <a:r>
              <a:rPr lang="uk-UA" i="1" dirty="0" smtClean="0"/>
              <a:t>вільхової та горіха дощечок </a:t>
            </a:r>
            <a:r>
              <a:rPr lang="uk-UA" i="1" dirty="0"/>
              <a:t>ручним та електролобзиком</a:t>
            </a:r>
            <a:endParaRPr lang="ru-RU" i="1" dirty="0"/>
          </a:p>
        </p:txBody>
      </p:sp>
    </p:spTree>
  </p:cSld>
  <p:clrMapOvr>
    <a:masterClrMapping/>
  </p:clrMapOvr>
  <p:transition advTm="18547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0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8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43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30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0"/>
                            </p:stCondLst>
                            <p:childTnLst>
                              <p:par>
                                <p:cTn id="49" presetID="6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50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7000"/>
                            </p:stCondLst>
                            <p:childTnLst>
                              <p:par>
                                <p:cTn id="5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9000"/>
                            </p:stCondLst>
                            <p:childTnLst>
                              <p:par>
                                <p:cTn id="56" presetID="21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000"/>
                            </p:stCondLst>
                            <p:childTnLst>
                              <p:par>
                                <p:cTn id="60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1500"/>
                            </p:stCondLst>
                            <p:childTnLst>
                              <p:par>
                                <p:cTn id="6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5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7" grpId="0"/>
      <p:bldP spid="31757" grpId="1"/>
      <p:bldP spid="12297" grpId="0" build="allAtOnce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ерая">
      <a:dk1>
        <a:sysClr val="windowText" lastClr="000000"/>
      </a:dk1>
      <a:lt1>
        <a:sysClr val="window" lastClr="E0DFE3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E0DFE3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2690</TotalTime>
  <Words>600</Words>
  <Application>Microsoft Office PowerPoint</Application>
  <PresentationFormat>Экран (4:3)</PresentationFormat>
  <Paragraphs>123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Проект: сувенір до ЄВРО 2012 “ЧАСОМЕТР”</vt:lpstr>
      <vt:lpstr> Розробка технічного завдання</vt:lpstr>
      <vt:lpstr>            </vt:lpstr>
      <vt:lpstr>Вироби  аналоги</vt:lpstr>
      <vt:lpstr>Для подальшого проектування вибрано варіант №3.</vt:lpstr>
      <vt:lpstr>При удосконаленні верхньої частини виріб набував  такого вигляду</vt:lpstr>
      <vt:lpstr>Слайд 7</vt:lpstr>
      <vt:lpstr>Матеріал для виготовлення виробу</vt:lpstr>
      <vt:lpstr>Слайд 9</vt:lpstr>
      <vt:lpstr>Фрезерування контуру  дна-підставки</vt:lpstr>
      <vt:lpstr>Слайд 11</vt:lpstr>
      <vt:lpstr>Слайд 12</vt:lpstr>
      <vt:lpstr> </vt:lpstr>
      <vt:lpstr>Розмітка та різьблення на поверхні рамки для годинника</vt:lpstr>
      <vt:lpstr>Різьблення поверхні дна-підставки</vt:lpstr>
      <vt:lpstr>     Інкрусктація міддю  та кінцеве оздоблення виробу </vt:lpstr>
      <vt:lpstr>4. Заключний етап Розрахунок собівартості т а  ціни виробу .</vt:lpstr>
      <vt:lpstr>РЕКЛАМА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User</cp:lastModifiedBy>
  <cp:revision>270</cp:revision>
  <cp:lastPrinted>1601-01-01T00:00:00Z</cp:lastPrinted>
  <dcterms:created xsi:type="dcterms:W3CDTF">1601-01-01T00:00:00Z</dcterms:created>
  <dcterms:modified xsi:type="dcterms:W3CDTF">2011-03-23T20:49:04Z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