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714" autoAdjust="0"/>
  </p:normalViewPr>
  <p:slideViewPr>
    <p:cSldViewPr>
      <p:cViewPr varScale="1">
        <p:scale>
          <a:sx n="78" d="100"/>
          <a:sy n="78" d="100"/>
        </p:scale>
        <p:origin x="-10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explosion val="25"/>
          <c:dPt>
            <c:idx val="1"/>
            <c:explosion val="22"/>
          </c:dPt>
          <c:cat>
            <c:strRef>
              <c:f>Лист1!$A$2:$A$6</c:f>
              <c:strCache>
                <c:ptCount val="5"/>
                <c:pt idx="0">
                  <c:v>матеріали</c:v>
                </c:pt>
                <c:pt idx="1">
                  <c:v> електроенергія</c:v>
                </c:pt>
                <c:pt idx="2">
                  <c:v>оплата праці</c:v>
                </c:pt>
                <c:pt idx="3">
                  <c:v>податки</c:v>
                </c:pt>
                <c:pt idx="4">
                  <c:v>амортизаційні нарахування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71.61</c:v>
                </c:pt>
                <c:pt idx="1">
                  <c:v>2.2000000000000002</c:v>
                </c:pt>
                <c:pt idx="2">
                  <c:v>46</c:v>
                </c:pt>
                <c:pt idx="3">
                  <c:v>17.850000000000001</c:v>
                </c:pt>
                <c:pt idx="4">
                  <c:v>0.60000000000000042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EC5944-FEA3-4DD4-B663-DE1FD9C20FCA}" type="datetimeFigureOut">
              <a:rPr lang="ru-RU" smtClean="0"/>
              <a:pPr/>
              <a:t>17.03.2011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18C56C-935B-4DA3-9090-B7904C390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K&amp;%2339_Naan-Gimn%20EVRO-2010%20-%20Wavin'%20Flag%20(The%20Celebration%20Mix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image" Target="../media/image6.gif"/><Relationship Id="rId4" Type="http://schemas.openxmlformats.org/officeDocument/2006/relationships/slide" Target="slide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80;&#1089;&#1090;&#1086;&#1088;&#1080;&#1103;%20&#1092;&#1091;&#1090;&#1073;&#1086;&#1083;&#1072;.doc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\&#1090;&#1077;&#1093;&#1085;&#1086;&#1083;&#1086;&#1075;&#1080;&#1103;%20&#1080;&#1079;&#1075;&#1086;&#1090;&#1086;&#1074;&#1083;&#1077;&#1085;&#1080;&#1103;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285728"/>
            <a:ext cx="3500462" cy="1071570"/>
          </a:xfrm>
        </p:spPr>
        <p:txBody>
          <a:bodyPr>
            <a:normAutofit fontScale="92500"/>
          </a:bodyPr>
          <a:lstStyle/>
          <a:p>
            <a:r>
              <a:rPr lang="uk-UA" sz="1800" dirty="0" smtClean="0"/>
              <a:t>Запорізька область</a:t>
            </a:r>
          </a:p>
          <a:p>
            <a:r>
              <a:rPr lang="uk-UA" sz="1800" dirty="0" smtClean="0"/>
              <a:t>Хортицький район</a:t>
            </a:r>
          </a:p>
          <a:p>
            <a:r>
              <a:rPr lang="uk-UA" sz="1800" dirty="0" smtClean="0"/>
              <a:t>Багатопрофільний ліцей №99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Mistral" pitchFamily="66" charset="0"/>
              </a:rPr>
              <a:t>Сувенір</a:t>
            </a:r>
            <a:r>
              <a:rPr lang="uk-UA" sz="8000" dirty="0" smtClean="0">
                <a:solidFill>
                  <a:srgbClr val="FFC000"/>
                </a:solidFill>
                <a:latin typeface="Mistral" pitchFamily="66" charset="0"/>
              </a:rPr>
              <a:t> ЄВРО-1012</a:t>
            </a:r>
            <a:endParaRPr lang="ru-RU" sz="8000" dirty="0">
              <a:solidFill>
                <a:srgbClr val="FFC000"/>
              </a:solidFill>
              <a:latin typeface="Mistral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43042" y="42862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проекту: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Бабак Олег Валерійович,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учень 11-В класу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                                          </a:t>
            </a:r>
            <a:r>
              <a:rPr lang="uk-UA" sz="3200" baseline="0" dirty="0" smtClean="0">
                <a:solidFill>
                  <a:srgbClr val="FFC000"/>
                </a:solidFill>
              </a:rPr>
              <a:t>Керівник:</a:t>
            </a:r>
            <a:r>
              <a:rPr lang="uk-UA" sz="3200" dirty="0" smtClean="0">
                <a:solidFill>
                  <a:srgbClr val="FFC000"/>
                </a:solidFill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                                           Дем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’</a:t>
            </a: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яненко Юрій Денисович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fifa_world_cup_trop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96642"/>
            <a:ext cx="2428892" cy="381426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K&amp;#39_Naan-Gimn EVRO-2010 - Wavin' Flag (The Celebration 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96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2" grpId="0"/>
      <p:bldP spid="2" grpId="1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Mistral" pitchFamily="66" charset="0"/>
              </a:rPr>
              <a:t>Економічні розрахунки</a:t>
            </a:r>
            <a:endParaRPr lang="ru-RU" sz="4800" dirty="0">
              <a:solidFill>
                <a:srgbClr val="FFC000"/>
              </a:solidFill>
              <a:latin typeface="Mistral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14810" y="5857892"/>
            <a:ext cx="4714908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Загальна</a:t>
            </a:r>
            <a:r>
              <a:rPr kumimoji="0" lang="uk-UA" sz="4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 собівартість виробу: 138 грн.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5" grpId="0"/>
      <p:bldP spid="5" grpId="1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43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5729" y="2285992"/>
            <a:ext cx="3268271" cy="435769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latin typeface="Monotype Corsiva" pitchFamily="66" charset="0"/>
              </a:rPr>
              <a:t>     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У процесі роботи я ознайомився з моделями-аналогами сувенірів до футбольних змагань. Проаналізувавши варіанти конструкцій, розробив конструкцію власного виробу і технологію його виготовлення. Матеріали для виготовлення об’єкту праці вибрав ті, які були під рукою у майстерні, бо вони дешевші і доступніші від спеціально придбаних матеріалів і найбільш підходить для використання в умовах шкільної майстерні.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     У результаті виконаної роботи було виготовлено естетично привабливий, зручний виріб, призначений для тривалого використання. Він відповідає найвишуканішим вимогам і придатний для використання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Mistral" pitchFamily="66" charset="0"/>
              </a:rPr>
              <a:t>Підсумки</a:t>
            </a:r>
            <a:endParaRPr lang="ru-RU" sz="4800" dirty="0">
              <a:solidFill>
                <a:srgbClr val="FFC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Mistral" pitchFamily="66" charset="0"/>
              </a:rPr>
              <a:t>Фотогалерея</a:t>
            </a:r>
            <a:endParaRPr lang="ru-RU" sz="4800" dirty="0">
              <a:solidFill>
                <a:srgbClr val="FFC000"/>
              </a:solidFill>
              <a:latin typeface="Mistral" pitchFamily="66" charset="0"/>
            </a:endParaRPr>
          </a:p>
        </p:txBody>
      </p:sp>
      <p:pic>
        <p:nvPicPr>
          <p:cNvPr id="3" name="Рисунок 2" descr="091dc2dc90d4bc4dd0e4bcda0af49c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2106225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ifa_world_cup_trop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643050"/>
            <a:ext cx="2154904" cy="3384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l="14074" r="15558"/>
          <a:stretch>
            <a:fillRect/>
          </a:stretch>
        </p:blipFill>
        <p:spPr bwMode="auto">
          <a:xfrm>
            <a:off x="4714876" y="1643050"/>
            <a:ext cx="178595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643050"/>
            <a:ext cx="2256000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43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14692" cy="428625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IMG_3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4692" cy="428625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IMG_3445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1802" y="142852"/>
            <a:ext cx="3571868" cy="26789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IMG_3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42852"/>
            <a:ext cx="3571868" cy="26789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IMG_3774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0298" y="3714752"/>
            <a:ext cx="2143122" cy="28574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IMG_3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714752"/>
            <a:ext cx="2143122" cy="28574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IMG_3434.JP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4994" y="2285992"/>
            <a:ext cx="3429006" cy="45720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IMG_34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994" y="2285992"/>
            <a:ext cx="3429006" cy="45720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5774589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5214950"/>
            <a:ext cx="976314" cy="97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onotype Corsiva" pitchFamily="66" charset="0"/>
                <a:hlinkClick r:id="rId2" action="ppaction://hlinksldjump"/>
              </a:rPr>
              <a:t>Введення</a:t>
            </a:r>
            <a:endParaRPr lang="uk-UA" sz="2800" dirty="0" smtClean="0">
              <a:solidFill>
                <a:schemeClr val="bg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hlinkClick r:id="rId3" action="ppaction://hlinksldjump"/>
              </a:rPr>
              <a:t>Зразки сувенірів</a:t>
            </a:r>
            <a:endParaRPr lang="uk-UA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onotype Corsiva" pitchFamily="66" charset="0"/>
                <a:hlinkClick r:id="rId4" action="ppaction://hlinksldjump"/>
              </a:rPr>
              <a:t>Оптимальний вибір</a:t>
            </a:r>
            <a:endParaRPr lang="uk-UA" sz="2800" dirty="0" smtClean="0">
              <a:solidFill>
                <a:schemeClr val="bg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hlinkClick r:id="rId4" action="ppaction://hlinksldjump"/>
              </a:rPr>
              <a:t>Розробка конструкції власного сувеніру</a:t>
            </a:r>
            <a:endParaRPr lang="uk-UA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onotype Corsiva" pitchFamily="66" charset="0"/>
                <a:hlinkClick r:id="rId5" action="ppaction://hlinksldjump"/>
              </a:rPr>
              <a:t>Технологічна послідовність виконання</a:t>
            </a:r>
            <a:endParaRPr lang="uk-UA" sz="2800" dirty="0" smtClean="0">
              <a:solidFill>
                <a:schemeClr val="bg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hlinkClick r:id="rId6" action="ppaction://hlinksldjump"/>
              </a:rPr>
              <a:t>Економічні розрахунки</a:t>
            </a:r>
            <a:endParaRPr lang="uk-UA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onotype Corsiva" pitchFamily="66" charset="0"/>
                <a:hlinkClick r:id="rId7" action="ppaction://hlinksldjump"/>
              </a:rPr>
              <a:t>Підсумки (висновок)</a:t>
            </a:r>
            <a:endParaRPr lang="uk-UA" sz="2800" dirty="0" smtClean="0">
              <a:solidFill>
                <a:schemeClr val="bg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Monotype Corsiva" pitchFamily="66" charset="0"/>
                <a:hlinkClick r:id="rId8" action="ppaction://hlinksldjump"/>
              </a:rPr>
              <a:t>Фотогалерея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C000"/>
                </a:solidFill>
                <a:latin typeface="Mistral" pitchFamily="66" charset="0"/>
              </a:rPr>
              <a:t>Зміст презентації</a:t>
            </a:r>
            <a:endParaRPr lang="ru-RU" sz="5400" dirty="0">
              <a:solidFill>
                <a:srgbClr val="FFC000"/>
              </a:solidFill>
              <a:latin typeface="Mistral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929190" y="285728"/>
            <a:ext cx="2143127" cy="2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82198324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1571612"/>
            <a:ext cx="394827" cy="390526"/>
          </a:xfrm>
          <a:prstGeom prst="rect">
            <a:avLst/>
          </a:prstGeom>
        </p:spPr>
      </p:pic>
      <p:pic>
        <p:nvPicPr>
          <p:cNvPr id="6" name="Рисунок 5" descr="82198324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2071678"/>
            <a:ext cx="394827" cy="390526"/>
          </a:xfrm>
          <a:prstGeom prst="rect">
            <a:avLst/>
          </a:prstGeom>
        </p:spPr>
      </p:pic>
      <p:pic>
        <p:nvPicPr>
          <p:cNvPr id="7" name="Рисунок 6" descr="82198324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2571744"/>
            <a:ext cx="394827" cy="390526"/>
          </a:xfrm>
          <a:prstGeom prst="rect">
            <a:avLst/>
          </a:prstGeom>
        </p:spPr>
      </p:pic>
      <p:pic>
        <p:nvPicPr>
          <p:cNvPr id="8" name="Рисунок 7" descr="82198324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3071810"/>
            <a:ext cx="394827" cy="390526"/>
          </a:xfrm>
          <a:prstGeom prst="rect">
            <a:avLst/>
          </a:prstGeom>
        </p:spPr>
      </p:pic>
      <p:pic>
        <p:nvPicPr>
          <p:cNvPr id="9" name="Рисунок 8" descr="82198324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3571876"/>
            <a:ext cx="394827" cy="390526"/>
          </a:xfrm>
          <a:prstGeom prst="rect">
            <a:avLst/>
          </a:prstGeom>
        </p:spPr>
      </p:pic>
      <p:pic>
        <p:nvPicPr>
          <p:cNvPr id="10" name="Рисунок 9" descr="82198324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4143380"/>
            <a:ext cx="394827" cy="390526"/>
          </a:xfrm>
          <a:prstGeom prst="rect">
            <a:avLst/>
          </a:prstGeom>
        </p:spPr>
      </p:pic>
      <p:pic>
        <p:nvPicPr>
          <p:cNvPr id="11" name="Рисунок 10" descr="82198324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4643446"/>
            <a:ext cx="394827" cy="390526"/>
          </a:xfrm>
          <a:prstGeom prst="rect">
            <a:avLst/>
          </a:prstGeom>
        </p:spPr>
      </p:pic>
      <p:pic>
        <p:nvPicPr>
          <p:cNvPr id="12" name="Рисунок 11" descr="82198324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5143512"/>
            <a:ext cx="394827" cy="3905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85926"/>
            <a:ext cx="3028568" cy="31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4429132"/>
            <a:ext cx="6900882" cy="218599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  <a:latin typeface="Mistral" pitchFamily="66" charset="0"/>
              </a:rPr>
              <a:t>Футбол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 – </a:t>
            </a: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це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  </a:t>
            </a: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єдине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   </a:t>
            </a: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видовище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,   в   </a:t>
            </a: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якому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,</a:t>
            </a:r>
          </a:p>
          <a:p>
            <a:pPr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недивлячись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кількість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повторів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кінець</a:t>
            </a:r>
            <a:endParaRPr lang="ru-RU" sz="3600" dirty="0">
              <a:solidFill>
                <a:schemeClr val="bg1"/>
              </a:solidFill>
              <a:latin typeface="Mistral" pitchFamily="66" charset="0"/>
            </a:endParaRPr>
          </a:p>
          <a:p>
            <a:pPr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залишається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Mistral" pitchFamily="66" charset="0"/>
              </a:rPr>
              <a:t>невідомим</a:t>
            </a:r>
            <a:r>
              <a:rPr lang="ru-RU" sz="3600" dirty="0" smtClean="0">
                <a:solidFill>
                  <a:schemeClr val="bg1"/>
                </a:solidFill>
                <a:latin typeface="Mistral" pitchFamily="66" charset="0"/>
              </a:rPr>
              <a:t> .</a:t>
            </a:r>
            <a:endParaRPr lang="ru-RU" sz="3600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46045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Рисунок 4" descr="813298432.gif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2" y="5572140"/>
            <a:ext cx="952500" cy="9525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otball-history-book--swansea-city-new-club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3438" y="0"/>
            <a:ext cx="4352934" cy="35553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00174"/>
            <a:ext cx="661513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Сьогодні футбол – це одна з   найпопулярніших</a:t>
            </a:r>
          </a:p>
          <a:p>
            <a:pPr>
              <a:buNone/>
            </a:pPr>
            <a:r>
              <a:rPr lang="uk-UA" b="1" dirty="0">
                <a:solidFill>
                  <a:schemeClr val="bg1"/>
                </a:solidFill>
                <a:latin typeface="Monotype Corsiva" pitchFamily="66" charset="0"/>
              </a:rPr>
              <a:t>с</a:t>
            </a: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портивних ігор у світі. Ця гра прийшла до нас</a:t>
            </a:r>
          </a:p>
          <a:p>
            <a:pPr>
              <a:buNone/>
            </a:pPr>
            <a:r>
              <a:rPr lang="uk-UA" b="1" dirty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з   Стародавнього  Китаю   2000  років   назад.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Найбільшого   розвитку   футбол   отримав   у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країнах   Європи,    де     щорічно    проводиться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велика   кількість   змагань   як   міжнародного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класу,   так  і   місцевого  характеру.   Одним з  </a:t>
            </a:r>
          </a:p>
          <a:p>
            <a:pPr>
              <a:buNone/>
            </a:pPr>
            <a:r>
              <a:rPr lang="uk-UA" b="1" dirty="0">
                <a:solidFill>
                  <a:schemeClr val="bg1"/>
                </a:solidFill>
                <a:latin typeface="Monotype Corsiva" pitchFamily="66" charset="0"/>
              </a:rPr>
              <a:t>н</a:t>
            </a: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айпопулярніших  кубків є кубок ЄВРО. У 2012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році   змагання   за   кубок   ЄВРО-2012 будуть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проходити на   території   України та Польщі</a:t>
            </a: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Mistral" pitchFamily="66" charset="0"/>
              </a:rPr>
              <a:t>Введення</a:t>
            </a:r>
            <a:endParaRPr lang="ru-RU" sz="4800" dirty="0">
              <a:solidFill>
                <a:srgbClr val="FFC000"/>
              </a:solidFill>
              <a:latin typeface="Mistral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285984" y="6000768"/>
            <a:ext cx="6472254" cy="6143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  <a:ea typeface="+mn-ea"/>
                <a:cs typeface="+mn-cs"/>
                <a:hlinkClick r:id="rId3" action="ppaction://hlinkfile"/>
              </a:rPr>
              <a:t>Більш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stral" pitchFamily="66" charset="0"/>
                <a:ea typeface="+mn-ea"/>
                <a:cs typeface="+mn-cs"/>
                <a:hlinkClick r:id="rId3" action="ppaction://hlinkfile"/>
              </a:rPr>
              <a:t> детальну історію футболу можна знайти тут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stral" pitchFamily="66" charset="0"/>
              <a:ea typeface="+mn-ea"/>
              <a:cs typeface="+mn-cs"/>
            </a:endParaRPr>
          </a:p>
        </p:txBody>
      </p:sp>
      <p:pic>
        <p:nvPicPr>
          <p:cNvPr id="6" name="Рисунок 5" descr="5774589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619760"/>
            <a:ext cx="1071570" cy="10715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12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600"/>
                            </p:stCondLst>
                            <p:childTnLst>
                              <p:par>
                                <p:cTn id="7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"/>
                            </p:stCondLst>
                            <p:childTnLst>
                              <p:par>
                                <p:cTn id="88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70"/>
                            </p:stCondLst>
                            <p:childTnLst>
                              <p:par>
                                <p:cTn id="94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930"/>
                            </p:stCondLst>
                            <p:childTnLst>
                              <p:par>
                                <p:cTn id="100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370"/>
                            </p:stCondLst>
                            <p:childTnLst>
                              <p:par>
                                <p:cTn id="106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730"/>
                            </p:stCondLst>
                            <p:childTnLst>
                              <p:par>
                                <p:cTn id="112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130"/>
                            </p:stCondLst>
                            <p:childTnLst>
                              <p:par>
                                <p:cTn id="118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610"/>
                            </p:stCondLst>
                            <p:childTnLst>
                              <p:par>
                                <p:cTn id="124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50"/>
                            </p:stCondLst>
                            <p:childTnLst>
                              <p:par>
                                <p:cTn id="130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70"/>
                            </p:stCondLst>
                            <p:childTnLst>
                              <p:par>
                                <p:cTn id="136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970"/>
                            </p:stCondLst>
                            <p:childTnLst>
                              <p:par>
                                <p:cTn id="142" presetID="27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Mistral" pitchFamily="66" charset="0"/>
              </a:rPr>
              <a:t>Зразки сувенірів</a:t>
            </a:r>
            <a:endParaRPr lang="ru-RU" sz="4800" dirty="0">
              <a:solidFill>
                <a:srgbClr val="FFC000"/>
              </a:solidFill>
              <a:latin typeface="Mistral" pitchFamily="66" charset="0"/>
            </a:endParaRPr>
          </a:p>
        </p:txBody>
      </p:sp>
      <p:pic>
        <p:nvPicPr>
          <p:cNvPr id="4" name="Рисунок 3" descr="548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3285635" cy="245108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0"/>
          </a:effectLst>
        </p:spPr>
      </p:pic>
      <p:pic>
        <p:nvPicPr>
          <p:cNvPr id="7" name="Рисунок 6" descr="5475c3a2f2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714488"/>
            <a:ext cx="1834186" cy="16192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Football_Shape_Pen_Hold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94352">
            <a:off x="642910" y="4643446"/>
            <a:ext cx="1857376" cy="18573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Football Souveni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40876">
            <a:off x="3086748" y="4366550"/>
            <a:ext cx="2190752" cy="2190752"/>
          </a:xfrm>
          <a:prstGeom prst="rect">
            <a:avLst/>
          </a:prstGeom>
        </p:spPr>
      </p:pic>
      <p:pic>
        <p:nvPicPr>
          <p:cNvPr id="10" name="Рисунок 9" descr="fifa_world_cup_troph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785794"/>
            <a:ext cx="1857388" cy="291678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317500"/>
          </a:effectLst>
        </p:spPr>
      </p:pic>
      <p:pic>
        <p:nvPicPr>
          <p:cNvPr id="11" name="Рисунок 10" descr="7_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3857628"/>
            <a:ext cx="2231820" cy="27384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u="sng" dirty="0" smtClean="0">
                <a:solidFill>
                  <a:schemeClr val="bg1"/>
                </a:solidFill>
              </a:rPr>
              <a:t>Основні критерії: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- Сувенір має відображати ЄВРО-2012; 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- Міцність </a:t>
            </a:r>
            <a:r>
              <a:rPr lang="uk-UA" dirty="0">
                <a:solidFill>
                  <a:srgbClr val="002060"/>
                </a:solidFill>
                <a:latin typeface="Monotype Corsiva" pitchFamily="66" charset="0"/>
              </a:rPr>
              <a:t>та надійність у виготовленні;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- Комфортність </a:t>
            </a:r>
            <a:r>
              <a:rPr lang="uk-UA" dirty="0">
                <a:solidFill>
                  <a:srgbClr val="002060"/>
                </a:solidFill>
                <a:latin typeface="Monotype Corsiva" pitchFamily="66" charset="0"/>
              </a:rPr>
              <a:t>у використанні;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- Урахування </a:t>
            </a:r>
            <a:r>
              <a:rPr lang="uk-UA" dirty="0">
                <a:solidFill>
                  <a:srgbClr val="002060"/>
                </a:solidFill>
                <a:latin typeface="Monotype Corsiva" pitchFamily="66" charset="0"/>
              </a:rPr>
              <a:t>функціональних 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властивостей</a:t>
            </a:r>
          </a:p>
          <a:p>
            <a:pPr>
              <a:buNone/>
            </a:pPr>
            <a:r>
              <a:rPr lang="uk-UA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Monotype Corsiva" pitchFamily="66" charset="0"/>
              </a:rPr>
              <a:t>матеріалів</a:t>
            </a:r>
            <a:r>
              <a:rPr lang="uk-UA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Mistral" pitchFamily="66" charset="0"/>
              </a:rPr>
              <a:t>Розробка конструкції власного сувеніру</a:t>
            </a:r>
            <a:endParaRPr lang="ru-RU" sz="4800" dirty="0">
              <a:solidFill>
                <a:srgbClr val="FFC000"/>
              </a:solidFill>
              <a:latin typeface="Mistral" pitchFamily="66" charset="0"/>
            </a:endParaRPr>
          </a:p>
        </p:txBody>
      </p:sp>
      <p:pic>
        <p:nvPicPr>
          <p:cNvPr id="2049" name="Picture 1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402179"/>
            <a:ext cx="2701716" cy="27797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2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6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8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Mistral" pitchFamily="66" charset="0"/>
              </a:rPr>
              <a:t>Технологічна послідовність виконання</a:t>
            </a:r>
            <a:endParaRPr lang="ru-RU" sz="4800" dirty="0">
              <a:solidFill>
                <a:srgbClr val="FFC000"/>
              </a:solidFill>
              <a:latin typeface="Mistral" pitchFamily="66" charset="0"/>
            </a:endParaRPr>
          </a:p>
        </p:txBody>
      </p:sp>
      <p:pic>
        <p:nvPicPr>
          <p:cNvPr id="4" name="Рисунок 3" descr="Отсканировано 17.03.2011 14-25.bmp"/>
          <p:cNvPicPr>
            <a:picLocks noChangeAspect="1"/>
          </p:cNvPicPr>
          <p:nvPr/>
        </p:nvPicPr>
        <p:blipFill>
          <a:blip r:embed="rId2" cstate="print"/>
          <a:srcRect l="10243" t="2972" r="13961" b="10849"/>
          <a:stretch>
            <a:fillRect/>
          </a:stretch>
        </p:blipFill>
        <p:spPr>
          <a:xfrm>
            <a:off x="214282" y="1714488"/>
            <a:ext cx="2643206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Отсканировано 17.03.2011 14-25 (2).bmp"/>
          <p:cNvPicPr>
            <a:picLocks noChangeAspect="1"/>
          </p:cNvPicPr>
          <p:nvPr/>
        </p:nvPicPr>
        <p:blipFill>
          <a:blip r:embed="rId3" cstate="print"/>
          <a:srcRect l="14340" t="4458" r="7815" b="10849"/>
          <a:stretch>
            <a:fillRect/>
          </a:stretch>
        </p:blipFill>
        <p:spPr>
          <a:xfrm>
            <a:off x="3143240" y="1714488"/>
            <a:ext cx="2760000" cy="41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Отсканировано 17.03.2011 13-37 (4).bmp"/>
          <p:cNvPicPr>
            <a:picLocks noChangeAspect="1"/>
          </p:cNvPicPr>
          <p:nvPr/>
        </p:nvPicPr>
        <p:blipFill>
          <a:blip r:embed="rId4" cstate="print"/>
          <a:srcRect l="11045" t="3125" r="6716" b="14583"/>
          <a:stretch>
            <a:fillRect/>
          </a:stretch>
        </p:blipFill>
        <p:spPr>
          <a:xfrm>
            <a:off x="6215074" y="1714488"/>
            <a:ext cx="2701338" cy="41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17.03.2011 13-37 (3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69" t="10325" r="13462" b="2759"/>
          <a:stretch>
            <a:fillRect/>
          </a:stretch>
        </p:blipFill>
        <p:spPr>
          <a:xfrm flipH="1" flipV="1">
            <a:off x="785786" y="785794"/>
            <a:ext cx="2928958" cy="41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Отсканировано 17.03.2011 13-37.bmp"/>
          <p:cNvPicPr>
            <a:picLocks noChangeAspect="1"/>
          </p:cNvPicPr>
          <p:nvPr/>
        </p:nvPicPr>
        <p:blipFill>
          <a:blip r:embed="rId3" cstate="print"/>
          <a:srcRect l="7206" t="4167" r="5678" b="15625"/>
          <a:stretch>
            <a:fillRect/>
          </a:stretch>
        </p:blipFill>
        <p:spPr>
          <a:xfrm>
            <a:off x="5000628" y="785794"/>
            <a:ext cx="3064676" cy="41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5214950"/>
            <a:ext cx="8501090" cy="12192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latin typeface="Mistral" pitchFamily="66" charset="0"/>
                <a:hlinkClick r:id="rId4" action="ppaction://hlinkfile"/>
              </a:rPr>
              <a:t>Послідовність  та  технологію виготовлення сувеніру можна знайти тут</a:t>
            </a:r>
            <a:endParaRPr lang="ru-RU" sz="2800" dirty="0">
              <a:solidFill>
                <a:srgbClr val="FFC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Структура собівартості виробу: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- витрати на матеріали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- затрати на електроенергію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- витрати на оплату праці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- витрати на амортизаційні відрахування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- витрати на оренду приміщення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C000"/>
                </a:solidFill>
                <a:latin typeface="Mistral" pitchFamily="66" charset="0"/>
              </a:rPr>
              <a:t>Економічні розрахунки</a:t>
            </a:r>
            <a:endParaRPr lang="ru-RU" sz="4800" b="1" dirty="0">
              <a:solidFill>
                <a:srgbClr val="FFC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8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2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293</TotalTime>
  <Words>320</Words>
  <Application>Microsoft Office PowerPoint</Application>
  <PresentationFormat>Экран (4:3)</PresentationFormat>
  <Paragraphs>56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Сувенір ЄВРО-1012</vt:lpstr>
      <vt:lpstr>Зміст презентації</vt:lpstr>
      <vt:lpstr>Слайд 3</vt:lpstr>
      <vt:lpstr>Введення</vt:lpstr>
      <vt:lpstr>Зразки сувенірів</vt:lpstr>
      <vt:lpstr>Розробка конструкції власного сувеніру</vt:lpstr>
      <vt:lpstr>Технологічна послідовність виконання</vt:lpstr>
      <vt:lpstr>Послідовність  та  технологію виготовлення сувеніру можна знайти тут</vt:lpstr>
      <vt:lpstr>Економічні розрахунки</vt:lpstr>
      <vt:lpstr>Економічні розрахунки</vt:lpstr>
      <vt:lpstr>Підсумки</vt:lpstr>
      <vt:lpstr>Фотогалерея</vt:lpstr>
      <vt:lpstr>Слайд 13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Сувенір ЄВРО-1012</dc:title>
  <dc:creator>XTreme</dc:creator>
  <cp:lastModifiedBy>XTreme</cp:lastModifiedBy>
  <cp:revision>30</cp:revision>
  <dcterms:created xsi:type="dcterms:W3CDTF">2011-03-15T17:19:53Z</dcterms:created>
  <dcterms:modified xsi:type="dcterms:W3CDTF">2011-03-17T16:53:27Z</dcterms:modified>
</cp:coreProperties>
</file>