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3"/>
  </p:handoutMasterIdLst>
  <p:sldIdLst>
    <p:sldId id="256" r:id="rId2"/>
    <p:sldId id="291" r:id="rId3"/>
    <p:sldId id="292" r:id="rId4"/>
    <p:sldId id="284" r:id="rId5"/>
    <p:sldId id="294" r:id="rId6"/>
    <p:sldId id="295" r:id="rId7"/>
    <p:sldId id="296" r:id="rId8"/>
    <p:sldId id="288" r:id="rId9"/>
    <p:sldId id="268" r:id="rId10"/>
    <p:sldId id="290" r:id="rId11"/>
    <p:sldId id="276" r:id="rId12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76F"/>
    <a:srgbClr val="000134"/>
    <a:srgbClr val="3399FF"/>
    <a:srgbClr val="99CCFF"/>
    <a:srgbClr val="33CCFF"/>
    <a:srgbClr val="00CCFF"/>
    <a:srgbClr val="14227A"/>
    <a:srgbClr val="0E18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73979-7AC7-4EFF-847D-CDCB3FEDD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B8E50-1107-43BD-B254-C23D7F84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86989F-E7AF-47DE-9226-8EC71FCD4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3D0CD-3CF8-4301-9AE4-312C97DFA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764BD-8F73-4EFB-A28F-727C02AEB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8EA36-7F83-4757-9C8F-19CADEA38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C3302-8ECF-433D-9E2F-EF5DDDC77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CF4C8-7D97-4234-A8A4-AC6279972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9E1F74-B3A6-4588-9345-2B0F0ACB1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0918B-CE67-4B59-9908-6E6984CFB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15C82-3C4B-4192-9762-CF75DF539D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F5D2C5-C54A-4BE8-A4E9-E72BB66B9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3372" y="4286256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cs typeface="Arial" charset="0"/>
              </a:rPr>
              <a:t>Автор проекту: </a:t>
            </a:r>
            <a:r>
              <a:rPr lang="uk-UA" sz="2000" b="1" i="1" dirty="0" smtClean="0">
                <a:solidFill>
                  <a:schemeClr val="tx2"/>
                </a:solidFill>
                <a:cs typeface="Arial" charset="0"/>
              </a:rPr>
              <a:t>Самойлов Ілля,</a:t>
            </a:r>
            <a:endParaRPr lang="uk-UA" sz="2000" b="1" i="1" dirty="0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uk-UA" sz="2000" b="1" dirty="0">
                <a:solidFill>
                  <a:schemeClr val="tx2"/>
                </a:solidFill>
                <a:cs typeface="Arial" charset="0"/>
              </a:rPr>
              <a:t>учень </a:t>
            </a:r>
            <a:r>
              <a:rPr lang="uk-UA" sz="2000" b="1" dirty="0" smtClean="0">
                <a:solidFill>
                  <a:schemeClr val="tx2"/>
                </a:solidFill>
                <a:cs typeface="Arial" charset="0"/>
              </a:rPr>
              <a:t>9 - а </a:t>
            </a:r>
            <a:r>
              <a:rPr lang="uk-UA" sz="2000" b="1" dirty="0">
                <a:solidFill>
                  <a:schemeClr val="tx2"/>
                </a:solidFill>
                <a:cs typeface="Arial" charset="0"/>
              </a:rPr>
              <a:t>класу</a:t>
            </a:r>
          </a:p>
          <a:p>
            <a:r>
              <a:rPr lang="uk-UA" sz="2000" b="1" dirty="0" smtClean="0">
                <a:solidFill>
                  <a:schemeClr val="tx2"/>
                </a:solidFill>
                <a:cs typeface="Arial" charset="0"/>
              </a:rPr>
              <a:t>Керівник проекту: </a:t>
            </a:r>
            <a:r>
              <a:rPr lang="uk-UA" sz="2000" b="1" i="1" dirty="0" smtClean="0">
                <a:solidFill>
                  <a:schemeClr val="tx2"/>
                </a:solidFill>
                <a:cs typeface="Arial" charset="0"/>
              </a:rPr>
              <a:t>Смирнов П.А.,</a:t>
            </a:r>
            <a:endParaRPr lang="uk-UA" sz="2000" b="1" i="1" dirty="0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uk-UA" sz="2000" b="1" dirty="0" smtClean="0">
                <a:solidFill>
                  <a:schemeClr val="tx2"/>
                </a:solidFill>
                <a:cs typeface="Arial" charset="0"/>
              </a:rPr>
              <a:t>спеціаліст </a:t>
            </a:r>
            <a:r>
              <a:rPr lang="uk-UA" sz="2000" b="1" dirty="0">
                <a:solidFill>
                  <a:schemeClr val="tx2"/>
                </a:solidFill>
                <a:cs typeface="Arial" charset="0"/>
              </a:rPr>
              <a:t>вищої категорії,</a:t>
            </a:r>
          </a:p>
          <a:p>
            <a:pPr algn="ctr"/>
            <a:r>
              <a:rPr lang="uk-UA" sz="2000" b="1" dirty="0">
                <a:solidFill>
                  <a:schemeClr val="tx2"/>
                </a:solidFill>
                <a:cs typeface="Arial" charset="0"/>
              </a:rPr>
              <a:t>учитель трудового навчання</a:t>
            </a:r>
          </a:p>
          <a:p>
            <a:pPr algn="ctr"/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239220" y="1000108"/>
            <a:ext cx="9610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ПОМІЧНИЦЯ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БІЗНЕСМЕНА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t="26198"/>
          <a:stretch>
            <a:fillRect/>
          </a:stretch>
        </p:blipFill>
        <p:spPr bwMode="auto">
          <a:xfrm>
            <a:off x="785786" y="3786190"/>
            <a:ext cx="3034028" cy="22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857232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РЕКЛАМА</a:t>
            </a:r>
            <a:endParaRPr lang="ru-RU" sz="5400" dirty="0">
              <a:latin typeface="+mn-lt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5720" y="2143116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Я, хлопчина - молодець, таткові зробив стілець!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Замаленьким виглядає? Інші функції він має!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Тато, фірмою керує, все спілкується, мудрує.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Є клієнтів в нього море й на столі візиток гори…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Доки свою відшукає, купу часу витрачає.</a:t>
            </a:r>
            <a:endParaRPr lang="ru-RU" b="1" i="1" dirty="0" smtClean="0"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І якщо сказать критично, то не зовсім естетично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Виглядав у тата стіл, доки не доклав я сил.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Тиждень спорилась робота й у День Армії і Флоту,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Все звершилось на кінець – скрасив татків стіл стілець.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Стало затишно і зручно, ще подякувала гучно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 порядок на столі моя матінка мені,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Бо давно воює з татком, що не стежить за порядком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14422"/>
            <a:ext cx="17583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5072074"/>
            <a:ext cx="6656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ДЯКУЮ ЗА УВАГУ!</a:t>
            </a:r>
            <a:endParaRPr lang="ru-RU" sz="5400" dirty="0">
              <a:latin typeface="+mn-lt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143240" y="1071546"/>
            <a:ext cx="3079470" cy="3747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gray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68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68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68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68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28" name="Oval 28"/>
          <p:cNvSpPr>
            <a:spLocks noChangeArrowheads="1"/>
          </p:cNvSpPr>
          <p:nvPr/>
        </p:nvSpPr>
        <p:spPr bwMode="gray">
          <a:xfrm>
            <a:off x="3624263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gray">
          <a:xfrm>
            <a:off x="3629025" y="27765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gray">
          <a:xfrm>
            <a:off x="3751263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6831" name="Oval 31"/>
          <p:cNvSpPr>
            <a:spLocks noChangeArrowheads="1"/>
          </p:cNvSpPr>
          <p:nvPr/>
        </p:nvSpPr>
        <p:spPr bwMode="gray">
          <a:xfrm>
            <a:off x="3733800" y="2870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35400" y="2981325"/>
            <a:ext cx="1522413" cy="1522413"/>
            <a:chOff x="2416" y="1878"/>
            <a:chExt cx="959" cy="959"/>
          </a:xfrm>
        </p:grpSpPr>
        <p:sp>
          <p:nvSpPr>
            <p:cNvPr id="76832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6833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5929322" y="1500174"/>
            <a:ext cx="20280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Спілкування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з широким кругом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людей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654480" y="1500174"/>
            <a:ext cx="22049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Підставка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під візитні картки – </a:t>
            </a:r>
          </a:p>
          <a:p>
            <a:pPr eaLnBrk="0" hangingPunct="0"/>
            <a:r>
              <a:rPr lang="uk-UA" sz="1600" b="1" dirty="0" smtClean="0">
                <a:solidFill>
                  <a:srgbClr val="FF0000"/>
                </a:solidFill>
              </a:rPr>
              <a:t>це ПОМІЧНИЦЯ!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6840" name="Text Box 40"/>
          <p:cNvSpPr txBox="1">
            <a:spLocks noChangeArrowheads="1"/>
          </p:cNvSpPr>
          <p:nvPr/>
        </p:nvSpPr>
        <p:spPr bwMode="auto">
          <a:xfrm>
            <a:off x="6429388" y="3429000"/>
            <a:ext cx="231307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Оперативність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у знаходженні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потрібної інформації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5857884" y="5143512"/>
            <a:ext cx="288111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Втрата часу на пошук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необхідної візитної картки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2" name="Text Box 42"/>
          <p:cNvSpPr txBox="1">
            <a:spLocks noChangeArrowheads="1"/>
          </p:cNvSpPr>
          <p:nvPr/>
        </p:nvSpPr>
        <p:spPr bwMode="auto">
          <a:xfrm>
            <a:off x="571472" y="3143248"/>
            <a:ext cx="19048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Нагадування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про улюбленого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сина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3" name="Text Box 43"/>
          <p:cNvSpPr txBox="1">
            <a:spLocks noChangeArrowheads="1"/>
          </p:cNvSpPr>
          <p:nvPr/>
        </p:nvSpPr>
        <p:spPr bwMode="auto">
          <a:xfrm>
            <a:off x="500034" y="5000636"/>
            <a:ext cx="28264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Позитивна енергетика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від виробу,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виготовленого власноруч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71604" y="571480"/>
            <a:ext cx="6020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Мій тато – бізнесмен!</a:t>
            </a:r>
            <a:endParaRPr lang="ru-RU" sz="480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1025037" cy="216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500042"/>
            <a:ext cx="10215634" cy="105156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Міні – маркетингове дослідження,</a:t>
            </a:r>
            <a:br>
              <a:rPr lang="uk-UA" sz="2400" dirty="0" smtClean="0">
                <a:solidFill>
                  <a:srgbClr val="FFFF00"/>
                </a:solidFill>
              </a:rPr>
            </a:br>
            <a:r>
              <a:rPr lang="uk-UA" sz="2400" dirty="0" smtClean="0">
                <a:solidFill>
                  <a:srgbClr val="FFFF00"/>
                </a:solidFill>
              </a:rPr>
              <a:t>спрямоване на вибір об'єкту проектування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6086" name="Picture 6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2928926" y="4286256"/>
            <a:ext cx="3356905" cy="2071690"/>
          </a:xfrm>
          <a:prstGeom prst="rect">
            <a:avLst/>
          </a:prstGeom>
          <a:noFill/>
        </p:spPr>
      </p:pic>
      <p:sp>
        <p:nvSpPr>
          <p:cNvPr id="46089" name="Freeform 9"/>
          <p:cNvSpPr>
            <a:spLocks noEditPoints="1"/>
          </p:cNvSpPr>
          <p:nvPr/>
        </p:nvSpPr>
        <p:spPr bwMode="invGray">
          <a:xfrm>
            <a:off x="4286248" y="2500306"/>
            <a:ext cx="777875" cy="2185987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0" name="Freeform 10"/>
          <p:cNvSpPr>
            <a:spLocks noEditPoints="1"/>
          </p:cNvSpPr>
          <p:nvPr/>
        </p:nvSpPr>
        <p:spPr bwMode="invGray">
          <a:xfrm>
            <a:off x="3357554" y="3429000"/>
            <a:ext cx="444500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1" name="Freeform 11"/>
          <p:cNvSpPr>
            <a:spLocks noEditPoints="1"/>
          </p:cNvSpPr>
          <p:nvPr/>
        </p:nvSpPr>
        <p:spPr bwMode="invGray">
          <a:xfrm>
            <a:off x="3857620" y="3286124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2" name="Freeform 12"/>
          <p:cNvSpPr>
            <a:spLocks noEditPoints="1"/>
          </p:cNvSpPr>
          <p:nvPr/>
        </p:nvSpPr>
        <p:spPr bwMode="invGray">
          <a:xfrm>
            <a:off x="5143504" y="3286124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3" name="Freeform 13"/>
          <p:cNvSpPr>
            <a:spLocks noEditPoints="1"/>
          </p:cNvSpPr>
          <p:nvPr/>
        </p:nvSpPr>
        <p:spPr bwMode="invGray">
          <a:xfrm>
            <a:off x="5500694" y="3357562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6" name="Text Box 4"/>
          <p:cNvSpPr txBox="1">
            <a:spLocks noChangeArrowheads="1"/>
          </p:cNvSpPr>
          <p:nvPr/>
        </p:nvSpPr>
        <p:spPr bwMode="black">
          <a:xfrm>
            <a:off x="3357554" y="5000636"/>
            <a:ext cx="278130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</a:rPr>
              <a:t> функціональність та привабливість</a:t>
            </a:r>
          </a:p>
          <a:p>
            <a:pPr algn="l" eaLnBrk="0" hangingPunct="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</a:rPr>
              <a:t> використані матеріали</a:t>
            </a:r>
          </a:p>
          <a:p>
            <a:pPr algn="l" eaLnBrk="0" hangingPunct="0">
              <a:buFontTx/>
              <a:buChar char="-"/>
            </a:pPr>
            <a:r>
              <a:rPr lang="uk-UA" sz="1600" b="1" dirty="0" smtClean="0">
                <a:solidFill>
                  <a:srgbClr val="000000"/>
                </a:solidFill>
              </a:rPr>
              <a:t> доступна ціна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hidden">
          <a:xfrm>
            <a:off x="4000496" y="1928802"/>
            <a:ext cx="250825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hidden">
          <a:xfrm>
            <a:off x="2786050" y="2857496"/>
            <a:ext cx="250825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hidden">
          <a:xfrm>
            <a:off x="5572132" y="2643182"/>
            <a:ext cx="250825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AutoShape 19"/>
          <p:cNvSpPr>
            <a:spLocks/>
          </p:cNvSpPr>
          <p:nvPr/>
        </p:nvSpPr>
        <p:spPr bwMode="black">
          <a:xfrm flipH="1">
            <a:off x="3929058" y="2000240"/>
            <a:ext cx="1030288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21259"/>
              <a:gd name="adj5" fmla="val 234130"/>
              <a:gd name="adj6" fmla="val 121259"/>
              <a:gd name="adj7" fmla="val 404190"/>
              <a:gd name="adj8" fmla="val 70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60</a:t>
            </a:r>
            <a:r>
              <a:rPr lang="en-US" sz="3200" b="1" dirty="0" smtClean="0">
                <a:solidFill>
                  <a:schemeClr val="accent1"/>
                </a:solidFill>
              </a:rPr>
              <a:t>%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8" name="AutoShape 19"/>
          <p:cNvSpPr>
            <a:spLocks/>
          </p:cNvSpPr>
          <p:nvPr/>
        </p:nvSpPr>
        <p:spPr bwMode="black">
          <a:xfrm flipH="1">
            <a:off x="5500694" y="2714620"/>
            <a:ext cx="1030288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21259"/>
              <a:gd name="adj5" fmla="val 234130"/>
              <a:gd name="adj6" fmla="val 121259"/>
              <a:gd name="adj7" fmla="val 404190"/>
              <a:gd name="adj8" fmla="val 70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%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7" name="AutoShape 19"/>
          <p:cNvSpPr>
            <a:spLocks/>
          </p:cNvSpPr>
          <p:nvPr/>
        </p:nvSpPr>
        <p:spPr bwMode="black">
          <a:xfrm flipH="1">
            <a:off x="2714612" y="2928934"/>
            <a:ext cx="1030288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21259"/>
              <a:gd name="adj5" fmla="val 234130"/>
              <a:gd name="adj6" fmla="val 121259"/>
              <a:gd name="adj7" fmla="val 404190"/>
              <a:gd name="adj8" fmla="val 70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10</a:t>
            </a:r>
            <a:r>
              <a:rPr lang="en-US" sz="3200" b="1" dirty="0" smtClean="0">
                <a:solidFill>
                  <a:schemeClr val="accent1"/>
                </a:solidFill>
              </a:rPr>
              <a:t>%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84213" y="500042"/>
            <a:ext cx="5667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МЕНІ БУЛО ЦІКАВО…</a:t>
            </a:r>
            <a:endParaRPr lang="ru-RU" sz="4000" dirty="0">
              <a:latin typeface="+mn-lt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gray">
          <a:xfrm flipH="1">
            <a:off x="500034" y="1285860"/>
            <a:ext cx="4500594" cy="1285884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372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black">
          <a:xfrm>
            <a:off x="857224" y="1571612"/>
            <a:ext cx="392909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uk-UA" sz="1600" b="1" i="1" dirty="0" smtClean="0">
                <a:solidFill>
                  <a:srgbClr val="FF0000"/>
                </a:solidFill>
                <a:latin typeface="Cambria" pitchFamily="18" charset="0"/>
              </a:rPr>
              <a:t>ВІЗИТНА КАРТКА </a:t>
            </a:r>
            <a:r>
              <a:rPr lang="uk-UA" sz="1600" b="1" i="1" dirty="0" smtClean="0">
                <a:latin typeface="Cambria" pitchFamily="18" charset="0"/>
              </a:rPr>
              <a:t>– традиційний носій</a:t>
            </a:r>
          </a:p>
          <a:p>
            <a:pPr algn="l">
              <a:spcBef>
                <a:spcPts val="0"/>
              </a:spcBef>
            </a:pPr>
            <a:r>
              <a:rPr lang="uk-UA" sz="1600" b="1" i="1" dirty="0" smtClean="0">
                <a:latin typeface="Cambria" pitchFamily="18" charset="0"/>
              </a:rPr>
              <a:t>контактної інформації про людину або організацію. </a:t>
            </a:r>
            <a:endParaRPr lang="en-US" sz="1600" b="1" i="1" dirty="0">
              <a:latin typeface="Cambria" pitchFamily="18" charset="0"/>
            </a:endParaRPr>
          </a:p>
        </p:txBody>
      </p:sp>
      <p:pic>
        <p:nvPicPr>
          <p:cNvPr id="6145" name="Рисунок 41" descr="1111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2376484" cy="1808160"/>
          </a:xfrm>
          <a:prstGeom prst="rect">
            <a:avLst/>
          </a:prstGeom>
          <a:noFill/>
        </p:spPr>
      </p:pic>
      <p:pic>
        <p:nvPicPr>
          <p:cNvPr id="6146" name="Рисунок 42" descr="222222222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2590798" cy="1736722"/>
          </a:xfrm>
          <a:prstGeom prst="rect">
            <a:avLst/>
          </a:prstGeom>
          <a:noFill/>
        </p:spPr>
      </p:pic>
      <p:pic>
        <p:nvPicPr>
          <p:cNvPr id="6147" name="Рисунок 44" descr="44444444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378071" cy="1862135"/>
          </a:xfrm>
          <a:prstGeom prst="rect">
            <a:avLst/>
          </a:prstGeom>
          <a:noFill/>
        </p:spPr>
      </p:pic>
      <p:pic>
        <p:nvPicPr>
          <p:cNvPr id="6148" name="Рисунок 43" descr="333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86058"/>
            <a:ext cx="2428892" cy="1749422"/>
          </a:xfrm>
          <a:prstGeom prst="rect">
            <a:avLst/>
          </a:prstGeom>
          <a:noFill/>
        </p:spPr>
      </p:pic>
      <p:pic>
        <p:nvPicPr>
          <p:cNvPr id="6149" name="Рисунок 45" descr="55555555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285860"/>
            <a:ext cx="2954327" cy="13747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68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68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28" name="Oval 28"/>
          <p:cNvSpPr>
            <a:spLocks noChangeArrowheads="1"/>
          </p:cNvSpPr>
          <p:nvPr/>
        </p:nvSpPr>
        <p:spPr bwMode="gray">
          <a:xfrm>
            <a:off x="3624263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gray">
          <a:xfrm>
            <a:off x="3751263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6831" name="Oval 31"/>
          <p:cNvSpPr>
            <a:spLocks noChangeArrowheads="1"/>
          </p:cNvSpPr>
          <p:nvPr/>
        </p:nvSpPr>
        <p:spPr bwMode="gray">
          <a:xfrm>
            <a:off x="3733800" y="2870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35400" y="2981325"/>
            <a:ext cx="1522413" cy="1522413"/>
            <a:chOff x="2416" y="1878"/>
            <a:chExt cx="959" cy="959"/>
          </a:xfrm>
        </p:grpSpPr>
        <p:sp>
          <p:nvSpPr>
            <p:cNvPr id="76832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6833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41110" y="500042"/>
            <a:ext cx="7554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ОБ</a:t>
            </a:r>
            <a:r>
              <a:rPr lang="en-US" sz="32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`</a:t>
            </a:r>
            <a:r>
              <a:rPr lang="uk-UA" sz="32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ЄКТИ – АНАЛОГИ ТА ЇХ АНАЛІЗ</a:t>
            </a:r>
            <a:endParaRPr lang="ru-RU" sz="3200" dirty="0">
              <a:latin typeface="+mn-lt"/>
            </a:endParaRPr>
          </a:p>
        </p:txBody>
      </p:sp>
      <p:pic>
        <p:nvPicPr>
          <p:cNvPr id="47" name="Рисунок 13" descr="kupit-nastolnye-vizitnic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643074" cy="2071702"/>
          </a:xfrm>
          <a:prstGeom prst="rect">
            <a:avLst/>
          </a:prstGeom>
          <a:noFill/>
        </p:spPr>
      </p:pic>
      <p:pic>
        <p:nvPicPr>
          <p:cNvPr id="48" name="Рисунок 19" descr="image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1568446" cy="2031996"/>
          </a:xfrm>
          <a:prstGeom prst="rect">
            <a:avLst/>
          </a:prstGeom>
          <a:noFill/>
        </p:spPr>
      </p:pic>
      <p:pic>
        <p:nvPicPr>
          <p:cNvPr id="49" name="Рисунок 35" descr="im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71546"/>
            <a:ext cx="1476375" cy="1781175"/>
          </a:xfrm>
          <a:prstGeom prst="rect">
            <a:avLst/>
          </a:prstGeom>
          <a:noFill/>
        </p:spPr>
      </p:pic>
      <p:pic>
        <p:nvPicPr>
          <p:cNvPr id="50" name="Рисунок 17" descr="images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28706">
            <a:off x="5912222" y="1476041"/>
            <a:ext cx="2581275" cy="1771650"/>
          </a:xfrm>
          <a:prstGeom prst="rect">
            <a:avLst/>
          </a:prstGeom>
          <a:noFill/>
        </p:spPr>
      </p:pic>
      <p:pic>
        <p:nvPicPr>
          <p:cNvPr id="51" name="Рисунок 15" descr="images (2)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929066"/>
            <a:ext cx="2273300" cy="1962150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143248"/>
            <a:ext cx="1185970" cy="13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 descr="F:\DCIM\100OLYMP\P315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100561" cy="157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" descr="F:\DCIM\100OLYMP\P315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214578" cy="150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" descr="F:\DCIM\100OLYMP\P3150139.JPG"/>
          <p:cNvPicPr>
            <a:picLocks noChangeAspect="1" noChangeArrowheads="1"/>
          </p:cNvPicPr>
          <p:nvPr/>
        </p:nvPicPr>
        <p:blipFill>
          <a:blip r:embed="rId4" cstate="print"/>
          <a:srcRect t="12652" b="9324"/>
          <a:stretch>
            <a:fillRect/>
          </a:stretch>
        </p:blipFill>
        <p:spPr bwMode="auto">
          <a:xfrm>
            <a:off x="4357686" y="1285860"/>
            <a:ext cx="15795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5" descr="F:\DCIM\100OLYMP\P3150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14686"/>
            <a:ext cx="2200264" cy="2933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9" descr="F:\DCIM\100OLYMP\P3150144.JPG"/>
          <p:cNvPicPr>
            <a:picLocks noChangeAspect="1" noChangeArrowheads="1"/>
          </p:cNvPicPr>
          <p:nvPr/>
        </p:nvPicPr>
        <p:blipFill>
          <a:blip r:embed="rId6" cstate="print"/>
          <a:srcRect l="8507" t="18432" r="3237" b="23440"/>
          <a:stretch>
            <a:fillRect/>
          </a:stretch>
        </p:blipFill>
        <p:spPr bwMode="auto">
          <a:xfrm>
            <a:off x="3143240" y="4643446"/>
            <a:ext cx="2928958" cy="1446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10" descr="F:\DCIM\100OLYMP\P3150146.JPG"/>
          <p:cNvPicPr>
            <a:picLocks noChangeAspect="1" noChangeArrowheads="1"/>
          </p:cNvPicPr>
          <p:nvPr/>
        </p:nvPicPr>
        <p:blipFill>
          <a:blip r:embed="rId7" cstate="print"/>
          <a:srcRect l="22718" t="4261" r="12915" b="7670"/>
          <a:stretch>
            <a:fillRect/>
          </a:stretch>
        </p:blipFill>
        <p:spPr bwMode="auto">
          <a:xfrm>
            <a:off x="714348" y="3357562"/>
            <a:ext cx="1643074" cy="2996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7" descr="F:\DCIM\100OLYMP\P3150142.JPG"/>
          <p:cNvPicPr>
            <a:picLocks noChangeAspect="1" noChangeArrowheads="1"/>
          </p:cNvPicPr>
          <p:nvPr/>
        </p:nvPicPr>
        <p:blipFill>
          <a:blip r:embed="rId8" cstate="print"/>
          <a:srcRect l="12552" t="2859" r="5465" b="17090"/>
          <a:stretch>
            <a:fillRect/>
          </a:stretch>
        </p:blipFill>
        <p:spPr bwMode="auto">
          <a:xfrm>
            <a:off x="2714612" y="2428868"/>
            <a:ext cx="148106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00034" y="428604"/>
            <a:ext cx="4802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МОЇ ПОМІЧНИКИ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43237" y="500042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КРОКИ НАЗУСТРІЧ МРІЇ…</a:t>
            </a:r>
            <a:endParaRPr lang="ru-RU" sz="3200" dirty="0">
              <a:latin typeface="+mn-lt"/>
            </a:endParaRPr>
          </a:p>
        </p:txBody>
      </p:sp>
      <p:pic>
        <p:nvPicPr>
          <p:cNvPr id="43010" name="Рисунок 15" descr="Фото03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3243284" cy="24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17" descr="Фото03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6190"/>
            <a:ext cx="3243284" cy="24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21" descr="Фото030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3357586" cy="24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22" descr="Фото033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328614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14356"/>
            <a:ext cx="643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ДАВАЙТЕ ПІДРАХУЄМО:</a:t>
            </a:r>
            <a:endParaRPr lang="ru-RU" sz="4000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714488"/>
          <a:ext cx="6215138" cy="398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240"/>
                <a:gridCol w="2722898"/>
              </a:tblGrid>
              <a:tr h="74323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            ВИТРАТИ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 ВАРТІСТЬ</a:t>
                      </a:r>
                      <a:r>
                        <a:rPr lang="uk-UA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ВИТРАТ (грн.)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4708">
                <a:tc>
                  <a:txBody>
                    <a:bodyPr/>
                    <a:lstStyle/>
                    <a:p>
                      <a:r>
                        <a:rPr lang="uk-UA" dirty="0" smtClean="0"/>
                        <a:t> Розходи на матеріали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76,30 грн. </a:t>
                      </a:r>
                      <a:endParaRPr lang="ru-RU" dirty="0"/>
                    </a:p>
                  </a:txBody>
                  <a:tcPr/>
                </a:tc>
              </a:tr>
              <a:tr h="475128">
                <a:tc>
                  <a:txBody>
                    <a:bodyPr/>
                    <a:lstStyle/>
                    <a:p>
                      <a:r>
                        <a:rPr lang="uk-UA" dirty="0" smtClean="0"/>
                        <a:t> Витрати на оплату праці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75 грн. 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uk-UA" dirty="0" smtClean="0"/>
                        <a:t> Податок</a:t>
                      </a:r>
                      <a:r>
                        <a:rPr lang="uk-UA" baseline="0" dirty="0" smtClean="0"/>
                        <a:t> на заробітну   </a:t>
                      </a:r>
                    </a:p>
                    <a:p>
                      <a:r>
                        <a:rPr lang="uk-UA" baseline="0" dirty="0" smtClean="0"/>
                        <a:t> плату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9,75 грн.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uk-UA" dirty="0" smtClean="0"/>
                        <a:t> Амортизація інструментів </a:t>
                      </a:r>
                    </a:p>
                    <a:p>
                      <a:r>
                        <a:rPr lang="uk-UA" dirty="0" smtClean="0"/>
                        <a:t> та устаткування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10,32 грн.</a:t>
                      </a:r>
                      <a:endParaRPr lang="ru-RU" dirty="0"/>
                    </a:p>
                  </a:txBody>
                  <a:tcPr/>
                </a:tc>
              </a:tr>
              <a:tr h="424708">
                <a:tc>
                  <a:txBody>
                    <a:bodyPr/>
                    <a:lstStyle/>
                    <a:p>
                      <a:r>
                        <a:rPr lang="uk-UA" dirty="0" smtClean="0"/>
                        <a:t> Величина прибутку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  34,27</a:t>
                      </a:r>
                      <a:r>
                        <a:rPr lang="uk-UA" baseline="0" dirty="0" smtClean="0"/>
                        <a:t>  грн.</a:t>
                      </a:r>
                      <a:endParaRPr lang="ru-RU" dirty="0"/>
                    </a:p>
                  </a:txBody>
                  <a:tcPr/>
                </a:tc>
              </a:tr>
              <a:tr h="60678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Загальна вартість </a:t>
                      </a:r>
                    </a:p>
                    <a:p>
                      <a:r>
                        <a:rPr lang="uk-UA" b="1" dirty="0" smtClean="0"/>
                        <a:t> виробу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   205,64</a:t>
                      </a:r>
                      <a:r>
                        <a:rPr lang="uk-UA" b="1" baseline="0" dirty="0" smtClean="0"/>
                        <a:t> грн.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082" y="3714752"/>
            <a:ext cx="1214260" cy="254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gray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68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13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16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19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68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68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6825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68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28" name="Oval 28"/>
          <p:cNvSpPr>
            <a:spLocks noChangeArrowheads="1"/>
          </p:cNvSpPr>
          <p:nvPr/>
        </p:nvSpPr>
        <p:spPr bwMode="gray">
          <a:xfrm>
            <a:off x="3624263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gray">
          <a:xfrm>
            <a:off x="3629025" y="27765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gray">
          <a:xfrm>
            <a:off x="3751263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6831" name="Oval 31"/>
          <p:cNvSpPr>
            <a:spLocks noChangeArrowheads="1"/>
          </p:cNvSpPr>
          <p:nvPr/>
        </p:nvSpPr>
        <p:spPr bwMode="gray">
          <a:xfrm>
            <a:off x="3733800" y="2870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6844" name="Group 44"/>
          <p:cNvGrpSpPr>
            <a:grpSpLocks/>
          </p:cNvGrpSpPr>
          <p:nvPr/>
        </p:nvGrpSpPr>
        <p:grpSpPr bwMode="auto">
          <a:xfrm>
            <a:off x="3835400" y="2981325"/>
            <a:ext cx="1522413" cy="1522413"/>
            <a:chOff x="2416" y="1878"/>
            <a:chExt cx="959" cy="959"/>
          </a:xfrm>
        </p:grpSpPr>
        <p:sp>
          <p:nvSpPr>
            <p:cNvPr id="76832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6833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5514954" y="1357298"/>
            <a:ext cx="332918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Надав можливість перевірити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власну майстерність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під час виготовлення вироб</a:t>
            </a:r>
            <a:r>
              <a:rPr lang="uk-UA" sz="1400" b="1" dirty="0" smtClean="0">
                <a:solidFill>
                  <a:schemeClr val="tx2"/>
                </a:solidFill>
              </a:rPr>
              <a:t>у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785786" y="1500174"/>
            <a:ext cx="240476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Розвиток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особистісних якостей</a:t>
            </a:r>
          </a:p>
        </p:txBody>
      </p:sp>
      <p:sp>
        <p:nvSpPr>
          <p:cNvPr id="76840" name="Text Box 40"/>
          <p:cNvSpPr txBox="1">
            <a:spLocks noChangeArrowheads="1"/>
          </p:cNvSpPr>
          <p:nvPr/>
        </p:nvSpPr>
        <p:spPr bwMode="auto">
          <a:xfrm>
            <a:off x="6858016" y="3357562"/>
            <a:ext cx="160325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Покращив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комунікативні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 здібності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6072198" y="4572008"/>
            <a:ext cx="252447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Приніс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естетичну насолоду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від отриманих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результатів праці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та користь для родини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2" name="Text Box 42"/>
          <p:cNvSpPr txBox="1">
            <a:spLocks noChangeArrowheads="1"/>
          </p:cNvSpPr>
          <p:nvPr/>
        </p:nvSpPr>
        <p:spPr bwMode="auto">
          <a:xfrm>
            <a:off x="428596" y="2928934"/>
            <a:ext cx="221586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Сприяв вихованню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вмінь економічно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 використовувати 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матеріали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843" name="Text Box 43"/>
          <p:cNvSpPr txBox="1">
            <a:spLocks noChangeArrowheads="1"/>
          </p:cNvSpPr>
          <p:nvPr/>
        </p:nvSpPr>
        <p:spPr bwMode="auto">
          <a:xfrm>
            <a:off x="357158" y="4786322"/>
            <a:ext cx="311271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Створив можливість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для професійного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 самовизначення</a:t>
            </a:r>
          </a:p>
          <a:p>
            <a:pPr eaLnBrk="0" hangingPunct="0"/>
            <a:r>
              <a:rPr lang="uk-UA" sz="1600" b="1" dirty="0" smtClean="0">
                <a:solidFill>
                  <a:schemeClr val="tx2"/>
                </a:solidFill>
              </a:rPr>
              <a:t>в умовах ринкових відносин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428604"/>
            <a:ext cx="3812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FFE400"/>
                    </a:gs>
                    <a:gs pos="100000">
                      <a:srgbClr val="0009C0"/>
                    </a:gs>
                  </a:gsLst>
                  <a:lin ang="162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stral" pitchFamily="66" charset="0"/>
              </a:rPr>
              <a:t>ВИСНОВКИ</a:t>
            </a:r>
            <a:endParaRPr lang="ru-RU" sz="48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1358536" cy="15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347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Міні – маркетингове дослідження, спрямоване на вибір об'єкту проектування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РАДІСТЬ У ПОДАРУНОК</dc:title>
  <dc:creator>User</dc:creator>
  <cp:lastModifiedBy>User</cp:lastModifiedBy>
  <cp:revision>21</cp:revision>
  <dcterms:created xsi:type="dcterms:W3CDTF">2011-03-22T08:11:39Z</dcterms:created>
  <dcterms:modified xsi:type="dcterms:W3CDTF">2011-03-23T05:36:05Z</dcterms:modified>
</cp:coreProperties>
</file>