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71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696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A626-AEAC-4006-BA3D-1BB6E7A54A2E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7FF8B-4274-4813-9274-DDF5EF77D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A626-AEAC-4006-BA3D-1BB6E7A54A2E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7FF8B-4274-4813-9274-DDF5EF77D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A626-AEAC-4006-BA3D-1BB6E7A54A2E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7FF8B-4274-4813-9274-DDF5EF77D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A626-AEAC-4006-BA3D-1BB6E7A54A2E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7FF8B-4274-4813-9274-DDF5EF77D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A626-AEAC-4006-BA3D-1BB6E7A54A2E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7FF8B-4274-4813-9274-DDF5EF77D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A626-AEAC-4006-BA3D-1BB6E7A54A2E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7FF8B-4274-4813-9274-DDF5EF77D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A626-AEAC-4006-BA3D-1BB6E7A54A2E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7FF8B-4274-4813-9274-DDF5EF77D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A626-AEAC-4006-BA3D-1BB6E7A54A2E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7FF8B-4274-4813-9274-DDF5EF77D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A626-AEAC-4006-BA3D-1BB6E7A54A2E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7FF8B-4274-4813-9274-DDF5EF77D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A626-AEAC-4006-BA3D-1BB6E7A54A2E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7FF8B-4274-4813-9274-DDF5EF77D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3A626-AEAC-4006-BA3D-1BB6E7A54A2E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7FF8B-4274-4813-9274-DDF5EF77D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3A626-AEAC-4006-BA3D-1BB6E7A54A2E}" type="datetimeFigureOut">
              <a:rPr lang="ru-RU" smtClean="0"/>
              <a:pPr/>
              <a:t>10.05.2011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7FF8B-4274-4813-9274-DDF5EF77DE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лит\лит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b="13880"/>
          <a:stretch/>
        </p:blipFill>
        <p:spPr bwMode="auto">
          <a:xfrm>
            <a:off x="0" y="0"/>
            <a:ext cx="9444537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736"/>
            <a:ext cx="8229600" cy="500066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chemeClr val="bg1"/>
                </a:solidFill>
                <a:latin typeface="Bookman Old Style" pitchFamily="18" charset="0"/>
              </a:rPr>
              <a:t/>
            </a:r>
            <a:br>
              <a:rPr lang="uk-UA" dirty="0" smtClean="0">
                <a:solidFill>
                  <a:schemeClr val="bg1"/>
                </a:solidFill>
                <a:latin typeface="Bookman Old Style" pitchFamily="18" charset="0"/>
              </a:rPr>
            </a:br>
            <a:r>
              <a:rPr lang="uk-UA" dirty="0" smtClean="0">
                <a:solidFill>
                  <a:schemeClr val="bg1"/>
                </a:solidFill>
                <a:latin typeface="Bookman Old Style" pitchFamily="18" charset="0"/>
              </a:rPr>
              <a:t/>
            </a:r>
            <a:br>
              <a:rPr lang="uk-UA" dirty="0" smtClean="0">
                <a:solidFill>
                  <a:schemeClr val="bg1"/>
                </a:solidFill>
                <a:latin typeface="Bookman Old Style" pitchFamily="18" charset="0"/>
              </a:rPr>
            </a:br>
            <a:r>
              <a:rPr lang="uk-UA" b="1" dirty="0" smtClean="0">
                <a:solidFill>
                  <a:schemeClr val="bg1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ЛІЦЕЙ ІНФОРМАЦІЙНИХ ТЕХНОЛОГІЙ</a:t>
            </a:r>
            <a:br>
              <a:rPr lang="uk-UA" b="1" dirty="0" smtClean="0">
                <a:solidFill>
                  <a:schemeClr val="bg1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/>
            </a:r>
            <a:br>
              <a:rPr lang="uk-UA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r>
              <a:rPr lang="uk-UA" dirty="0" smtClean="0">
                <a:solidFill>
                  <a:schemeClr val="bg1"/>
                </a:solidFill>
                <a:latin typeface="Bookman Old Style" pitchFamily="18" charset="0"/>
              </a:rPr>
              <a:t/>
            </a:r>
            <a:br>
              <a:rPr lang="uk-UA" dirty="0" smtClean="0">
                <a:solidFill>
                  <a:schemeClr val="bg1"/>
                </a:solidFill>
                <a:latin typeface="Bookman Old Style" pitchFamily="18" charset="0"/>
              </a:rPr>
            </a:br>
            <a:r>
              <a:rPr lang="uk-UA" sz="4000" b="1" dirty="0">
                <a:solidFill>
                  <a:schemeClr val="bg1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м. Олександрія</a:t>
            </a:r>
            <a:endParaRPr lang="ru-RU" b="1" dirty="0">
              <a:solidFill>
                <a:schemeClr val="bg1"/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5215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96908"/>
          </a:xfrm>
        </p:spPr>
        <p:txBody>
          <a:bodyPr>
            <a:normAutofit/>
          </a:bodyPr>
          <a:lstStyle/>
          <a:p>
            <a:r>
              <a:rPr lang="uk-UA" sz="1400" b="1" dirty="0" smtClean="0"/>
              <a:t>Порівняльна таблиця кількості учасників та переможців ІІ та ІІІ етапів учнівських олімпіад</a:t>
            </a:r>
            <a:endParaRPr lang="ru-RU" sz="1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571480"/>
          <a:ext cx="8858278" cy="6143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20"/>
                <a:gridCol w="1571635"/>
                <a:gridCol w="642942"/>
                <a:gridCol w="642942"/>
                <a:gridCol w="500066"/>
                <a:gridCol w="500066"/>
                <a:gridCol w="571504"/>
                <a:gridCol w="500066"/>
                <a:gridCol w="500066"/>
                <a:gridCol w="642942"/>
                <a:gridCol w="571504"/>
                <a:gridCol w="566013"/>
                <a:gridCol w="681406"/>
                <a:gridCol w="681406"/>
              </a:tblGrid>
              <a:tr h="214314">
                <a:tc rowSpan="4">
                  <a:txBody>
                    <a:bodyPr/>
                    <a:lstStyle/>
                    <a:p>
                      <a:endParaRPr lang="ru-RU" dirty="0"/>
                    </a:p>
                  </a:txBody>
                  <a:tcPr vert="vert27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4">
                  <a:txBody>
                    <a:bodyPr/>
                    <a:lstStyle/>
                    <a:p>
                      <a:r>
                        <a:rPr lang="uk-UA" sz="1000" dirty="0" smtClean="0"/>
                        <a:t>Навчальні роки / предмет</a:t>
                      </a:r>
                      <a:endParaRPr lang="ru-RU" sz="10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6">
                  <a:txBody>
                    <a:bodyPr/>
                    <a:lstStyle/>
                    <a:p>
                      <a:r>
                        <a:rPr lang="uk-UA" sz="1000" dirty="0" smtClean="0"/>
                        <a:t>Районний етап</a:t>
                      </a:r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r>
                        <a:rPr lang="uk-UA" sz="1000" dirty="0" smtClean="0"/>
                        <a:t>Обласний етап</a:t>
                      </a:r>
                      <a:endParaRPr lang="ru-RU" sz="1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0776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uk-UA" sz="900" dirty="0" smtClean="0"/>
                        <a:t>Загальна </a:t>
                      </a:r>
                      <a:r>
                        <a:rPr lang="uk-UA" sz="900" dirty="0" err="1" smtClean="0"/>
                        <a:t>к-сть</a:t>
                      </a:r>
                      <a:r>
                        <a:rPr lang="uk-UA" sz="900" dirty="0" smtClean="0"/>
                        <a:t> учасників</a:t>
                      </a:r>
                      <a:endParaRPr lang="ru-RU" sz="900" dirty="0"/>
                    </a:p>
                  </a:txBody>
                  <a:tcPr vert="vert270"/>
                </a:tc>
                <a:tc gridSpan="2">
                  <a:txBody>
                    <a:bodyPr/>
                    <a:lstStyle/>
                    <a:p>
                      <a:r>
                        <a:rPr lang="uk-UA" sz="900" dirty="0" smtClean="0"/>
                        <a:t>З них</a:t>
                      </a:r>
                      <a:endParaRPr lang="ru-RU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900" dirty="0" smtClean="0"/>
                        <a:t>Загальна </a:t>
                      </a:r>
                      <a:r>
                        <a:rPr lang="uk-UA" sz="900" dirty="0" err="1" smtClean="0"/>
                        <a:t>к-сть</a:t>
                      </a:r>
                      <a:r>
                        <a:rPr lang="uk-UA" sz="900" dirty="0" smtClean="0"/>
                        <a:t> переможців</a:t>
                      </a:r>
                      <a:endParaRPr lang="ru-RU" sz="900" dirty="0" smtClean="0"/>
                    </a:p>
                    <a:p>
                      <a:endParaRPr lang="ru-RU" sz="900" dirty="0"/>
                    </a:p>
                  </a:txBody>
                  <a:tcPr vert="vert270"/>
                </a:tc>
                <a:tc gridSpan="2">
                  <a:txBody>
                    <a:bodyPr/>
                    <a:lstStyle/>
                    <a:p>
                      <a:r>
                        <a:rPr lang="uk-UA" sz="900" dirty="0" smtClean="0"/>
                        <a:t>З них</a:t>
                      </a:r>
                      <a:endParaRPr lang="ru-RU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uk-UA" sz="900" dirty="0" smtClean="0"/>
                        <a:t>Загальна </a:t>
                      </a:r>
                      <a:r>
                        <a:rPr lang="uk-UA" sz="900" dirty="0" err="1" smtClean="0"/>
                        <a:t>к-сть</a:t>
                      </a:r>
                      <a:r>
                        <a:rPr lang="uk-UA" sz="900" dirty="0" smtClean="0"/>
                        <a:t> учасників</a:t>
                      </a:r>
                      <a:endParaRPr lang="ru-RU" sz="900" dirty="0"/>
                    </a:p>
                  </a:txBody>
                  <a:tcPr vert="vert270"/>
                </a:tc>
                <a:tc gridSpan="2">
                  <a:txBody>
                    <a:bodyPr/>
                    <a:lstStyle/>
                    <a:p>
                      <a:r>
                        <a:rPr lang="uk-UA" sz="900" dirty="0" smtClean="0"/>
                        <a:t>З них</a:t>
                      </a:r>
                      <a:endParaRPr lang="ru-RU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900" dirty="0" smtClean="0"/>
                        <a:t>Загальна </a:t>
                      </a:r>
                      <a:r>
                        <a:rPr lang="uk-UA" sz="900" dirty="0" err="1" smtClean="0"/>
                        <a:t>к-сть</a:t>
                      </a:r>
                      <a:r>
                        <a:rPr lang="uk-UA" sz="900" dirty="0" smtClean="0"/>
                        <a:t> переможців</a:t>
                      </a:r>
                      <a:endParaRPr lang="ru-RU" sz="900" dirty="0" smtClean="0"/>
                    </a:p>
                  </a:txBody>
                  <a:tcPr vert="vert270"/>
                </a:tc>
                <a:tc rowSpan="2" gridSpan="2">
                  <a:txBody>
                    <a:bodyPr/>
                    <a:lstStyle/>
                    <a:p>
                      <a:r>
                        <a:rPr lang="uk-UA" sz="900" dirty="0" smtClean="0"/>
                        <a:t>З них</a:t>
                      </a:r>
                      <a:endParaRPr lang="ru-RU" sz="900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131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uk-UA" sz="900" dirty="0" smtClean="0"/>
                        <a:t>Загальноосвітні класи</a:t>
                      </a:r>
                      <a:endParaRPr lang="ru-RU" sz="900" dirty="0"/>
                    </a:p>
                  </a:txBody>
                  <a:tcPr vert="vert270"/>
                </a:tc>
                <a:tc rowSpan="2">
                  <a:txBody>
                    <a:bodyPr/>
                    <a:lstStyle/>
                    <a:p>
                      <a:r>
                        <a:rPr lang="uk-UA" sz="900" dirty="0" smtClean="0"/>
                        <a:t>Профільні класи</a:t>
                      </a:r>
                      <a:endParaRPr lang="ru-RU" sz="900" dirty="0"/>
                    </a:p>
                  </a:txBody>
                  <a:tcPr vert="vert27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uk-UA" sz="900" dirty="0" smtClean="0"/>
                        <a:t>Загальноосвітні класи</a:t>
                      </a:r>
                      <a:endParaRPr lang="ru-RU" sz="900" dirty="0"/>
                    </a:p>
                  </a:txBody>
                  <a:tcPr vert="vert270"/>
                </a:tc>
                <a:tc rowSpan="2">
                  <a:txBody>
                    <a:bodyPr/>
                    <a:lstStyle/>
                    <a:p>
                      <a:r>
                        <a:rPr lang="uk-UA" sz="900" dirty="0" smtClean="0"/>
                        <a:t>Профільні класи</a:t>
                      </a:r>
                      <a:endParaRPr lang="ru-RU" sz="900" dirty="0"/>
                    </a:p>
                  </a:txBody>
                  <a:tcPr vert="vert27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uk-UA" sz="900" dirty="0" smtClean="0"/>
                        <a:t>Загальноосвітні класи</a:t>
                      </a:r>
                      <a:endParaRPr lang="ru-RU" sz="900" dirty="0"/>
                    </a:p>
                  </a:txBody>
                  <a:tcPr vert="vert270"/>
                </a:tc>
                <a:tc rowSpan="2">
                  <a:txBody>
                    <a:bodyPr/>
                    <a:lstStyle/>
                    <a:p>
                      <a:r>
                        <a:rPr lang="uk-UA" sz="900" dirty="0" smtClean="0"/>
                        <a:t>Профільні класи</a:t>
                      </a:r>
                      <a:endParaRPr lang="ru-RU" sz="900" dirty="0"/>
                    </a:p>
                  </a:txBody>
                  <a:tcPr vert="vert27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967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100" dirty="0"/>
                    </a:p>
                  </a:txBody>
                  <a:tcPr vert="vert270"/>
                </a:tc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 vert="vert270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900" dirty="0" smtClean="0"/>
                        <a:t>Загальноосвітні класи</a:t>
                      </a:r>
                      <a:endParaRPr lang="ru-RU" sz="9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sz="900" dirty="0" smtClean="0"/>
                        <a:t>Профільні класи</a:t>
                      </a:r>
                      <a:endParaRPr lang="ru-RU" sz="900" dirty="0"/>
                    </a:p>
                  </a:txBody>
                  <a:tcPr vert="vert270"/>
                </a:tc>
              </a:tr>
              <a:tr h="265028">
                <a:tc rowSpan="9">
                  <a:txBody>
                    <a:bodyPr/>
                    <a:lstStyle/>
                    <a:p>
                      <a:pPr algn="ctr"/>
                      <a:r>
                        <a:rPr lang="uk-UA" sz="1200" dirty="0" smtClean="0"/>
                        <a:t>2008-2009</a:t>
                      </a:r>
                      <a:endParaRPr lang="ru-RU" sz="1200" dirty="0"/>
                    </a:p>
                  </a:txBody>
                  <a:tcPr vert="vert27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Укр. мова та літ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9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9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9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9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/>
                </a:tc>
              </a:tr>
              <a:tr h="26502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Математика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14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9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5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3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3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8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4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4</a:t>
                      </a:r>
                      <a:endParaRPr lang="ru-RU" sz="1000" dirty="0"/>
                    </a:p>
                  </a:txBody>
                  <a:tcPr/>
                </a:tc>
              </a:tr>
              <a:tr h="26502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Історія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16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9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13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6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13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6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4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</a:t>
                      </a:r>
                      <a:endParaRPr lang="ru-RU" sz="1000" dirty="0"/>
                    </a:p>
                  </a:txBody>
                  <a:tcPr/>
                </a:tc>
              </a:tr>
              <a:tr h="26502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Фізика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14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14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8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8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/>
                </a:tc>
              </a:tr>
              <a:tr h="26502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Хімія 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13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8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5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6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4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8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4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4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/>
                </a:tc>
              </a:tr>
              <a:tr h="26502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Біологія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5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5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4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3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4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3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3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3</a:t>
                      </a:r>
                      <a:endParaRPr lang="ru-RU" sz="1000" dirty="0"/>
                    </a:p>
                  </a:txBody>
                  <a:tcPr/>
                </a:tc>
              </a:tr>
              <a:tr h="26502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Географія 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5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5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5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5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/>
                </a:tc>
              </a:tr>
              <a:tr h="26502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Іноземні мови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6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6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4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4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4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4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/>
                </a:tc>
              </a:tr>
              <a:tr h="26502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Інформатика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38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16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37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21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16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37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21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16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19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9</a:t>
                      </a:r>
                      <a:endParaRPr lang="ru-RU" sz="1000" dirty="0"/>
                    </a:p>
                  </a:txBody>
                  <a:tcPr/>
                </a:tc>
              </a:tr>
              <a:tr h="265028">
                <a:tc rowSpan="8">
                  <a:txBody>
                    <a:bodyPr/>
                    <a:lstStyle/>
                    <a:p>
                      <a:r>
                        <a:rPr lang="uk-UA" sz="1200" dirty="0" smtClean="0"/>
                        <a:t>2009-2010 </a:t>
                      </a:r>
                      <a:endParaRPr lang="ru-RU" sz="1200" dirty="0"/>
                    </a:p>
                  </a:txBody>
                  <a:tcPr vert="vert27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Укр. мова та літ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8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8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/>
                </a:tc>
              </a:tr>
              <a:tr h="265028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Математика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18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6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13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9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4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13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9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4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11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4</a:t>
                      </a:r>
                      <a:endParaRPr lang="ru-RU" sz="1000" dirty="0"/>
                    </a:p>
                  </a:txBody>
                  <a:tcPr/>
                </a:tc>
              </a:tr>
              <a:tr h="265028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Історія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15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9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3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3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4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</a:t>
                      </a:r>
                      <a:endParaRPr lang="ru-RU" sz="1000" dirty="0"/>
                    </a:p>
                  </a:txBody>
                  <a:tcPr/>
                </a:tc>
              </a:tr>
              <a:tr h="265028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Фізика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15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15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5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5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/>
                </a:tc>
              </a:tr>
              <a:tr h="265028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Хімія 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5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5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5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</a:t>
                      </a:r>
                      <a:endParaRPr lang="ru-RU" sz="1000" dirty="0"/>
                    </a:p>
                  </a:txBody>
                  <a:tcPr/>
                </a:tc>
              </a:tr>
              <a:tr h="265028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Біологія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15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8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8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8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</a:t>
                      </a:r>
                      <a:endParaRPr lang="ru-RU" sz="1000" dirty="0"/>
                    </a:p>
                  </a:txBody>
                  <a:tcPr/>
                </a:tc>
              </a:tr>
              <a:tr h="265028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Географія 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5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5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00" dirty="0"/>
                    </a:p>
                  </a:txBody>
                  <a:tcPr/>
                </a:tc>
              </a:tr>
              <a:tr h="265028">
                <a:tc v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Іноземні мови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7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3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3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3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3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-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14</a:t>
                      </a:r>
                      <a:endParaRPr lang="ru-RU" sz="1000" dirty="0"/>
                    </a:p>
                  </a:txBody>
                  <a:tcPr/>
                </a:tc>
              </a:tr>
              <a:tr h="423746"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 vert="vert27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Інформатика</a:t>
                      </a:r>
                      <a:endParaRPr lang="ru-RU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36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22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14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34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14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34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20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14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23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13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000" dirty="0" smtClean="0"/>
                        <a:t>10</a:t>
                      </a:r>
                      <a:endParaRPr lang="ru-RU" sz="1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215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500174"/>
          <a:ext cx="8572560" cy="2566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504"/>
                <a:gridCol w="642942"/>
                <a:gridCol w="928694"/>
                <a:gridCol w="714380"/>
                <a:gridCol w="714380"/>
                <a:gridCol w="285752"/>
                <a:gridCol w="642942"/>
                <a:gridCol w="1214446"/>
                <a:gridCol w="714380"/>
                <a:gridCol w="714380"/>
                <a:gridCol w="714380"/>
                <a:gridCol w="714380"/>
              </a:tblGrid>
              <a:tr h="414340">
                <a:tc rowSpan="2">
                  <a:txBody>
                    <a:bodyPr/>
                    <a:lstStyle/>
                    <a:p>
                      <a:r>
                        <a:rPr lang="uk-UA" sz="1600" dirty="0" smtClean="0"/>
                        <a:t>Рік </a:t>
                      </a:r>
                      <a:endParaRPr lang="ru-RU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uk-UA" sz="1100" dirty="0" smtClean="0"/>
                        <a:t>Загальна кількість випускників</a:t>
                      </a:r>
                      <a:endParaRPr lang="ru-RU" sz="1100" dirty="0"/>
                    </a:p>
                  </a:txBody>
                  <a:tcPr vert="vert270"/>
                </a:tc>
                <a:tc gridSpan="5">
                  <a:txBody>
                    <a:bodyPr/>
                    <a:lstStyle/>
                    <a:p>
                      <a:r>
                        <a:rPr lang="uk-UA" sz="1200" dirty="0" smtClean="0"/>
                        <a:t>З них випускників</a:t>
                      </a:r>
                      <a:r>
                        <a:rPr lang="uk-UA" sz="1200" baseline="0" dirty="0" smtClean="0"/>
                        <a:t> загальноосвітніх закладів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uk-UA" sz="1200" dirty="0" smtClean="0"/>
                        <a:t>З них, випускники профільних класів</a:t>
                      </a:r>
                      <a:endParaRPr lang="ru-RU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7154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Загальна</a:t>
                      </a:r>
                    </a:p>
                    <a:p>
                      <a:r>
                        <a:rPr lang="uk-UA" sz="1100" dirty="0" smtClean="0"/>
                        <a:t> </a:t>
                      </a:r>
                      <a:r>
                        <a:rPr lang="uk-UA" sz="1100" dirty="0" err="1" smtClean="0"/>
                        <a:t>к-сть</a:t>
                      </a:r>
                      <a:endParaRPr lang="ru-RU" sz="11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ВНЗІ-ІІ </a:t>
                      </a:r>
                    </a:p>
                    <a:p>
                      <a:r>
                        <a:rPr lang="uk-UA" sz="1100" dirty="0" err="1" smtClean="0"/>
                        <a:t>р.а</a:t>
                      </a:r>
                      <a:r>
                        <a:rPr lang="uk-UA" sz="1100" dirty="0" smtClean="0"/>
                        <a:t>.</a:t>
                      </a:r>
                    </a:p>
                    <a:p>
                      <a:endParaRPr lang="ru-RU" sz="11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ВНЗ ІІІ-І</a:t>
                      </a:r>
                      <a:r>
                        <a:rPr lang="uk-UA" sz="1100" baseline="0" dirty="0" smtClean="0"/>
                        <a:t> </a:t>
                      </a:r>
                      <a:r>
                        <a:rPr lang="en-US" sz="1100" baseline="0" dirty="0" smtClean="0"/>
                        <a:t>V</a:t>
                      </a:r>
                      <a:r>
                        <a:rPr lang="uk-UA" sz="1100" baseline="0" dirty="0" smtClean="0"/>
                        <a:t> </a:t>
                      </a:r>
                    </a:p>
                    <a:p>
                      <a:r>
                        <a:rPr lang="uk-UA" sz="1100" baseline="0" dirty="0" err="1" smtClean="0"/>
                        <a:t>р.а</a:t>
                      </a:r>
                      <a:r>
                        <a:rPr lang="uk-UA" sz="1100" baseline="0" dirty="0" smtClean="0"/>
                        <a:t>.</a:t>
                      </a:r>
                      <a:endParaRPr lang="ru-RU" sz="11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ПТНЗ</a:t>
                      </a:r>
                      <a:endParaRPr lang="ru-RU" sz="11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Не</a:t>
                      </a:r>
                      <a:r>
                        <a:rPr lang="uk-UA" sz="1100" baseline="0" dirty="0" smtClean="0"/>
                        <a:t> продовжує навчання</a:t>
                      </a:r>
                      <a:endParaRPr lang="ru-RU" sz="11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Загальна </a:t>
                      </a:r>
                    </a:p>
                    <a:p>
                      <a:r>
                        <a:rPr lang="uk-UA" sz="1100" dirty="0" err="1" smtClean="0"/>
                        <a:t>к-сть</a:t>
                      </a:r>
                      <a:endParaRPr lang="ru-RU" sz="11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ВНЗІ-ІІ </a:t>
                      </a:r>
                      <a:r>
                        <a:rPr lang="uk-UA" sz="1100" dirty="0" err="1" smtClean="0"/>
                        <a:t>р.а</a:t>
                      </a:r>
                      <a:r>
                        <a:rPr lang="uk-UA" sz="1100" dirty="0" smtClean="0"/>
                        <a:t>.</a:t>
                      </a:r>
                      <a:endParaRPr lang="ru-RU" sz="11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ВНЗ ІІІ-І</a:t>
                      </a:r>
                      <a:r>
                        <a:rPr lang="uk-UA" sz="1100" baseline="0" dirty="0" smtClean="0"/>
                        <a:t> </a:t>
                      </a:r>
                      <a:r>
                        <a:rPr lang="en-US" sz="1100" baseline="0" dirty="0" smtClean="0"/>
                        <a:t>V</a:t>
                      </a:r>
                      <a:endParaRPr lang="uk-UA" sz="1100" baseline="0" dirty="0" smtClean="0"/>
                    </a:p>
                    <a:p>
                      <a:r>
                        <a:rPr lang="uk-UA" sz="1100" baseline="0" dirty="0" smtClean="0"/>
                        <a:t> </a:t>
                      </a:r>
                      <a:r>
                        <a:rPr lang="uk-UA" sz="1100" baseline="0" dirty="0" err="1" smtClean="0"/>
                        <a:t>р.а</a:t>
                      </a:r>
                      <a:r>
                        <a:rPr lang="uk-UA" sz="1100" baseline="0" dirty="0" smtClean="0"/>
                        <a:t>.</a:t>
                      </a:r>
                      <a:endParaRPr lang="ru-RU" sz="11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ПТНЗ</a:t>
                      </a:r>
                      <a:endParaRPr lang="ru-RU" sz="11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Не</a:t>
                      </a:r>
                      <a:r>
                        <a:rPr lang="uk-UA" sz="1100" baseline="0" dirty="0" smtClean="0"/>
                        <a:t> продовжує навчання</a:t>
                      </a:r>
                      <a:endParaRPr lang="ru-RU" sz="1100" dirty="0"/>
                    </a:p>
                  </a:txBody>
                  <a:tcPr vert="vert270"/>
                </a:tc>
              </a:tr>
              <a:tr h="414340"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2007 -2008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91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87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</a:tr>
              <a:tr h="414340"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2008-2009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83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4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79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</a:tr>
              <a:tr h="414340"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2009-2010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65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2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63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-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857224" y="500042"/>
            <a:ext cx="79296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latin typeface="Bookman Old Style" pitchFamily="18" charset="0"/>
              </a:rPr>
              <a:t>Працевлаштування випускників ЛІТ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5215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latin typeface="Bookman Old Style" pitchFamily="18" charset="0"/>
              </a:rPr>
              <a:t>Вступ до ВНЗ випускників профільних класів за 2009/2010</a:t>
            </a:r>
            <a:endParaRPr lang="ru-RU" sz="2400" dirty="0">
              <a:latin typeface="Bookman Old Style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500174"/>
          <a:ext cx="8572557" cy="4107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40"/>
                <a:gridCol w="1806362"/>
                <a:gridCol w="1224651"/>
                <a:gridCol w="1224651"/>
                <a:gridCol w="1224651"/>
                <a:gridCol w="1224651"/>
                <a:gridCol w="1224651"/>
              </a:tblGrid>
              <a:tr h="571504">
                <a:tc rowSpan="2">
                  <a:txBody>
                    <a:bodyPr/>
                    <a:lstStyle/>
                    <a:p>
                      <a:r>
                        <a:rPr lang="uk-UA" sz="1400" dirty="0" smtClean="0"/>
                        <a:t>№</a:t>
                      </a:r>
                      <a:endParaRPr lang="ru-RU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uk-UA" sz="1400" dirty="0" smtClean="0"/>
                        <a:t>Напрямок </a:t>
                      </a:r>
                      <a:endParaRPr lang="ru-RU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uk-UA" sz="1400" dirty="0" smtClean="0"/>
                        <a:t>Загальна </a:t>
                      </a:r>
                    </a:p>
                    <a:p>
                      <a:r>
                        <a:rPr lang="uk-UA" sz="1400" dirty="0" smtClean="0"/>
                        <a:t>к- </a:t>
                      </a:r>
                      <a:r>
                        <a:rPr lang="uk-UA" sz="1400" dirty="0" err="1" smtClean="0"/>
                        <a:t>сть</a:t>
                      </a:r>
                      <a:r>
                        <a:rPr lang="uk-UA" sz="1400" dirty="0" smtClean="0"/>
                        <a:t> учнів</a:t>
                      </a:r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uk-UA" sz="1400" dirty="0" smtClean="0"/>
                        <a:t>Вступили до ВНЗ І-ІІІ ст.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uk-UA" sz="1400" dirty="0" smtClean="0"/>
                        <a:t>Вступили до ВНЗ ІІІ</a:t>
                      </a:r>
                      <a:r>
                        <a:rPr lang="uk-UA" sz="1400" baseline="0" dirty="0" smtClean="0"/>
                        <a:t> – І </a:t>
                      </a:r>
                      <a:r>
                        <a:rPr lang="en-US" sz="1400" baseline="0" dirty="0" smtClean="0"/>
                        <a:t>V</a:t>
                      </a:r>
                      <a:r>
                        <a:rPr lang="uk-UA" sz="1400" baseline="0" dirty="0" smtClean="0"/>
                        <a:t>ст.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2863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Відповідно до профілю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Інший профіль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Відповідно до профілю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Інший профіль</a:t>
                      </a:r>
                      <a:endParaRPr lang="ru-RU" sz="1400" dirty="0"/>
                    </a:p>
                  </a:txBody>
                  <a:tcPr/>
                </a:tc>
              </a:tr>
              <a:tr h="410536"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Суспіль - гуманітарний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357190"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Філологічний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48620"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Художньо-</a:t>
                      </a:r>
                      <a:r>
                        <a:rPr lang="uk-UA" dirty="0" smtClean="0"/>
                        <a:t> естетичний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40048"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Природничо</a:t>
                      </a:r>
                      <a:r>
                        <a:rPr lang="uk-UA" dirty="0" smtClean="0"/>
                        <a:t> – математичний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</a:tr>
              <a:tr h="340048">
                <a:tc>
                  <a:txBody>
                    <a:bodyPr/>
                    <a:lstStyle/>
                    <a:p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Технологічний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40048">
                <a:tc>
                  <a:txBody>
                    <a:bodyPr/>
                    <a:lstStyle/>
                    <a:p>
                      <a:r>
                        <a:rPr lang="uk-UA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Спортивний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215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0"/>
            <a:ext cx="7772400" cy="1071570"/>
          </a:xfrm>
        </p:spPr>
        <p:txBody>
          <a:bodyPr>
            <a:normAutofit/>
          </a:bodyPr>
          <a:lstStyle/>
          <a:p>
            <a:r>
              <a:rPr lang="uk-UA" i="1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</a:rPr>
              <a:t>Модель профільної </a:t>
            </a:r>
            <a:r>
              <a:rPr lang="uk-UA" i="1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</a:rPr>
              <a:t>школи</a:t>
            </a:r>
            <a:endParaRPr lang="ru-RU" i="1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928802"/>
            <a:ext cx="9144000" cy="500066"/>
          </a:xfrm>
        </p:spPr>
        <p:txBody>
          <a:bodyPr>
            <a:noAutofit/>
          </a:bodyPr>
          <a:lstStyle/>
          <a:p>
            <a:r>
              <a:rPr lang="uk-UA" sz="4400" b="1" dirty="0" smtClean="0">
                <a:solidFill>
                  <a:schemeClr val="tx1"/>
                </a:soli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</a:effectLst>
              </a:rPr>
              <a:t>Напрями диференціації</a:t>
            </a:r>
            <a:endParaRPr lang="ru-RU" sz="4400" b="1" dirty="0">
              <a:solidFill>
                <a:schemeClr val="tx1"/>
              </a:solidFill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571868" y="857232"/>
            <a:ext cx="2428892" cy="1071570"/>
          </a:xfrm>
          <a:prstGeom prst="round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600" dirty="0" smtClean="0">
                <a:latin typeface="Bookman Old Style" pitchFamily="18" charset="0"/>
              </a:rPr>
              <a:t>ЛІТ</a:t>
            </a:r>
            <a:endParaRPr lang="ru-RU" sz="6600" dirty="0">
              <a:latin typeface="Bookman Old Style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929454" y="2928934"/>
            <a:ext cx="2000264" cy="1071570"/>
          </a:xfrm>
          <a:prstGeom prst="round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atin typeface="Bookman Old Style" pitchFamily="18" charset="0"/>
              </a:rPr>
              <a:t>Філологічний</a:t>
            </a:r>
            <a:endParaRPr lang="ru-RU" b="1" dirty="0">
              <a:latin typeface="Bookman Old Style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43438" y="2928934"/>
            <a:ext cx="2143140" cy="1071570"/>
          </a:xfrm>
          <a:prstGeom prst="round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atin typeface="Bookman Old Style" pitchFamily="18" charset="0"/>
              </a:rPr>
              <a:t>Технологічний</a:t>
            </a:r>
            <a:endParaRPr lang="ru-RU" b="1" dirty="0">
              <a:latin typeface="Bookman Old Style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00298" y="2928934"/>
            <a:ext cx="2071702" cy="1071570"/>
          </a:xfrm>
          <a:prstGeom prst="round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latin typeface="Bookman Old Style" pitchFamily="18" charset="0"/>
              </a:rPr>
              <a:t>Суспільно - гуманітарний</a:t>
            </a:r>
            <a:endParaRPr lang="ru-RU" b="1" dirty="0">
              <a:latin typeface="Bookman Old Style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4282" y="2928934"/>
            <a:ext cx="2214578" cy="1071570"/>
          </a:xfrm>
          <a:prstGeom prst="round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err="1" smtClean="0">
                <a:latin typeface="Bookman Old Style" pitchFamily="18" charset="0"/>
              </a:rPr>
              <a:t>Природничо</a:t>
            </a:r>
            <a:r>
              <a:rPr lang="uk-UA" b="1" dirty="0" smtClean="0">
                <a:latin typeface="Bookman Old Style" pitchFamily="18" charset="0"/>
              </a:rPr>
              <a:t> - математичний</a:t>
            </a:r>
            <a:endParaRPr lang="ru-RU" b="1" dirty="0">
              <a:latin typeface="Bookman Old Style" pitchFamily="18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714348" y="4000504"/>
            <a:ext cx="7715304" cy="5000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Профілі</a:t>
            </a:r>
            <a:endParaRPr kumimoji="0" lang="ru-RU" sz="4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0034" y="4714884"/>
            <a:ext cx="2071702" cy="1428760"/>
          </a:xfrm>
          <a:prstGeom prst="round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latin typeface="Bookman Old Style" pitchFamily="18" charset="0"/>
              </a:rPr>
              <a:t>Фізико – математичний</a:t>
            </a:r>
          </a:p>
          <a:p>
            <a:pPr algn="ctr"/>
            <a:r>
              <a:rPr lang="uk-UA" sz="1600" b="1" dirty="0" smtClean="0">
                <a:latin typeface="Bookman Old Style" pitchFamily="18" charset="0"/>
              </a:rPr>
              <a:t>Математичний</a:t>
            </a:r>
          </a:p>
          <a:p>
            <a:pPr algn="ctr"/>
            <a:r>
              <a:rPr lang="uk-UA" sz="1600" b="1" dirty="0" err="1" smtClean="0">
                <a:latin typeface="Bookman Old Style" pitchFamily="18" charset="0"/>
              </a:rPr>
              <a:t>Хіміко</a:t>
            </a:r>
            <a:r>
              <a:rPr lang="uk-UA" sz="1600" b="1" dirty="0" smtClean="0">
                <a:latin typeface="Bookman Old Style" pitchFamily="18" charset="0"/>
              </a:rPr>
              <a:t> - біологічний</a:t>
            </a:r>
            <a:endParaRPr lang="ru-RU" sz="1600" b="1" dirty="0">
              <a:latin typeface="Bookman Old Style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786050" y="4714884"/>
            <a:ext cx="1857388" cy="1428760"/>
          </a:xfrm>
          <a:prstGeom prst="round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smtClean="0">
                <a:latin typeface="Bookman Old Style" pitchFamily="18" charset="0"/>
              </a:rPr>
              <a:t>Історичний</a:t>
            </a:r>
          </a:p>
          <a:p>
            <a:pPr algn="ctr"/>
            <a:r>
              <a:rPr lang="uk-UA" sz="1400" b="1" dirty="0">
                <a:latin typeface="Bookman Old Style" pitchFamily="18" charset="0"/>
              </a:rPr>
              <a:t> </a:t>
            </a:r>
            <a:r>
              <a:rPr lang="uk-UA" sz="1400" b="1" dirty="0" smtClean="0">
                <a:latin typeface="Bookman Old Style" pitchFamily="18" charset="0"/>
              </a:rPr>
              <a:t>Економічний</a:t>
            </a:r>
          </a:p>
          <a:p>
            <a:pPr algn="ctr"/>
            <a:r>
              <a:rPr lang="uk-UA" sz="1400" b="1" dirty="0" smtClean="0">
                <a:latin typeface="Bookman Old Style" pitchFamily="18" charset="0"/>
              </a:rPr>
              <a:t>Правовий</a:t>
            </a:r>
            <a:endParaRPr lang="ru-RU" sz="1400" b="1" dirty="0">
              <a:latin typeface="Bookman Old Style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786314" y="4714884"/>
            <a:ext cx="1857388" cy="1428760"/>
          </a:xfrm>
          <a:prstGeom prst="round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err="1" smtClean="0">
                <a:latin typeface="Bookman Old Style" pitchFamily="18" charset="0"/>
              </a:rPr>
              <a:t>Інформаційно</a:t>
            </a:r>
            <a:r>
              <a:rPr lang="uk-UA" sz="1400" b="1" dirty="0" smtClean="0">
                <a:latin typeface="Bookman Old Style" pitchFamily="18" charset="0"/>
              </a:rPr>
              <a:t> - технологічний</a:t>
            </a:r>
            <a:endParaRPr lang="ru-RU" sz="1400" b="1" dirty="0">
              <a:latin typeface="Bookman Old Style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858016" y="4714884"/>
            <a:ext cx="1857388" cy="1428760"/>
          </a:xfrm>
          <a:prstGeom prst="roundRect">
            <a:avLst/>
          </a:prstGeo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b="1" dirty="0" err="1" smtClean="0">
                <a:latin typeface="Bookman Old Style" pitchFamily="18" charset="0"/>
              </a:rPr>
              <a:t>Історико</a:t>
            </a:r>
            <a:r>
              <a:rPr lang="uk-UA" sz="1400" b="1" dirty="0" smtClean="0">
                <a:latin typeface="Bookman Old Style" pitchFamily="18" charset="0"/>
              </a:rPr>
              <a:t> - філологічний</a:t>
            </a:r>
            <a:endParaRPr lang="ru-RU" sz="1400" b="1" dirty="0">
              <a:latin typeface="Bookman Old Style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rot="5400000">
            <a:off x="1071538" y="4357694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3178959" y="4321975"/>
            <a:ext cx="6429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endCxn id="12" idx="0"/>
          </p:cNvCxnSpPr>
          <p:nvPr/>
        </p:nvCxnSpPr>
        <p:spPr>
          <a:xfrm rot="5400000">
            <a:off x="5357818" y="4357694"/>
            <a:ext cx="7143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928662" y="2571744"/>
            <a:ext cx="7143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749273" y="2750339"/>
            <a:ext cx="35798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endCxn id="7" idx="0"/>
          </p:cNvCxnSpPr>
          <p:nvPr/>
        </p:nvCxnSpPr>
        <p:spPr>
          <a:xfrm rot="5400000">
            <a:off x="3375415" y="2732481"/>
            <a:ext cx="357188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6" idx="0"/>
          </p:cNvCxnSpPr>
          <p:nvPr/>
        </p:nvCxnSpPr>
        <p:spPr>
          <a:xfrm rot="5400000" flipH="1" flipV="1">
            <a:off x="5536414" y="2750338"/>
            <a:ext cx="357190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 flipH="1" flipV="1">
            <a:off x="7893073" y="2750339"/>
            <a:ext cx="35798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>
            <a:stCxn id="13" idx="0"/>
          </p:cNvCxnSpPr>
          <p:nvPr/>
        </p:nvCxnSpPr>
        <p:spPr>
          <a:xfrm rot="5400000" flipH="1" flipV="1">
            <a:off x="7465239" y="4393413"/>
            <a:ext cx="6429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 flipH="1" flipV="1">
            <a:off x="4357686" y="2214554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5215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1071547"/>
          <a:ext cx="8501124" cy="5300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8"/>
                <a:gridCol w="2000264"/>
                <a:gridCol w="2214578"/>
                <a:gridCol w="2428894"/>
              </a:tblGrid>
              <a:tr h="857255">
                <a:tc>
                  <a:txBody>
                    <a:bodyPr/>
                    <a:lstStyle/>
                    <a:p>
                      <a:pPr algn="ctr"/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Профілі </a:t>
                      </a:r>
                      <a:endParaRPr lang="ru-RU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Поглиблене вивчення предметів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j-ea"/>
                        <a:cs typeface="+mj-cs"/>
                      </a:endParaRPr>
                    </a:p>
                    <a:p>
                      <a:pPr algn="ctr"/>
                      <a:endParaRPr lang="ru-RU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Спецкурси</a:t>
                      </a:r>
                      <a:endParaRPr lang="ru-RU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Факультативи</a:t>
                      </a: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j-ea"/>
                        <a:cs typeface="+mj-cs"/>
                      </a:endParaRPr>
                    </a:p>
                    <a:p>
                      <a:pPr algn="ctr"/>
                      <a:endParaRPr lang="ru-RU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1688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Математичний профіль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uk-UA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Математика 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Теорія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ймовірностей,</a:t>
                      </a:r>
                      <a:r>
                        <a:rPr kumimoji="0" lang="uk-UA" sz="16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 математика.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6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Статистика,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6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 основи логіки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j-ea"/>
                        <a:cs typeface="+mj-cs"/>
                      </a:endParaRPr>
                    </a:p>
                    <a:p>
                      <a:pPr algn="ctr"/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latin typeface="Bookman Old Style" pitchFamily="18" charset="0"/>
                          <a:ea typeface="+mj-ea"/>
                          <a:cs typeface="+mj-cs"/>
                        </a:rPr>
                        <a:t>Практикум по розв'язанню планіметричних  задач. Методи розв'язання рівнянь,нерівностей, їх систем. Прикладна математика </a:t>
                      </a:r>
                      <a:endParaRPr lang="ru-RU" sz="1600" dirty="0"/>
                    </a:p>
                  </a:txBody>
                  <a:tcPr anchor="ctr"/>
                </a:tc>
              </a:tr>
              <a:tr h="19425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6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Хіміко</a:t>
                      </a:r>
                      <a:r>
                        <a:rPr kumimoji="0" lang="uk-UA" sz="16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 –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6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біологічний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профіль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j-ea"/>
                        <a:cs typeface="+mj-cs"/>
                      </a:endParaRPr>
                    </a:p>
                    <a:p>
                      <a:pPr algn="ctr"/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Хімія,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 біологія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j-ea"/>
                        <a:cs typeface="+mj-cs"/>
                      </a:endParaRPr>
                    </a:p>
                    <a:p>
                      <a:pPr algn="ctr"/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Основи екології,</a:t>
                      </a:r>
                    </a:p>
                    <a:p>
                      <a:pPr lvl="0" algn="ctr">
                        <a:spcBef>
                          <a:spcPct val="0"/>
                        </a:spcBef>
                        <a:defRPr/>
                      </a:pPr>
                      <a:r>
                        <a:rPr kumimoji="0" lang="uk-UA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 еволюція органічного світу,</a:t>
                      </a:r>
                      <a:r>
                        <a:rPr lang="uk-UA" sz="1600" dirty="0" smtClean="0">
                          <a:latin typeface="Bookman Old Style" pitchFamily="18" charset="0"/>
                        </a:rPr>
                        <a:t> Основи хімічного </a:t>
                      </a:r>
                    </a:p>
                    <a:p>
                      <a:pPr lvl="0" algn="ctr">
                        <a:spcBef>
                          <a:spcPct val="0"/>
                        </a:spcBef>
                        <a:defRPr/>
                      </a:pPr>
                      <a:r>
                        <a:rPr lang="uk-UA" sz="1600" dirty="0" smtClean="0">
                          <a:latin typeface="Bookman Old Style" pitchFamily="18" charset="0"/>
                        </a:rPr>
                        <a:t>аналізу. Основи </a:t>
                      </a:r>
                    </a:p>
                    <a:p>
                      <a:pPr algn="ctr">
                        <a:spcBef>
                          <a:spcPct val="0"/>
                        </a:spcBef>
                      </a:pPr>
                      <a:r>
                        <a:rPr lang="uk-UA" sz="1600" dirty="0" smtClean="0">
                          <a:latin typeface="Bookman Old Style" pitchFamily="18" charset="0"/>
                        </a:rPr>
                        <a:t>Гістології</a:t>
                      </a:r>
                      <a:r>
                        <a:rPr kumimoji="0" lang="uk-UA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 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latin typeface="Bookman Old Style" pitchFamily="18" charset="0"/>
                          <a:ea typeface="+mj-ea"/>
                          <a:cs typeface="+mj-cs"/>
                        </a:rPr>
                        <a:t>Фітотерапія, фізика живої природи, закони функціонування живих систем</a:t>
                      </a:r>
                      <a:endParaRPr lang="ru-RU" sz="1600" dirty="0" smtClean="0">
                        <a:latin typeface="Bookman Old Style" pitchFamily="18" charset="0"/>
                        <a:ea typeface="+mj-ea"/>
                        <a:cs typeface="+mj-cs"/>
                      </a:endParaRPr>
                    </a:p>
                    <a:p>
                      <a:pPr lvl="0" algn="ctr">
                        <a:spcBef>
                          <a:spcPct val="0"/>
                        </a:spcBef>
                      </a:pP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j-ea"/>
                        <a:cs typeface="+mj-cs"/>
                      </a:endParaRPr>
                    </a:p>
                    <a:p>
                      <a:pPr algn="ctr"/>
                      <a:endParaRPr lang="ru-RU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8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Bookman Old Style" pitchFamily="18" charset="0"/>
              </a:rPr>
              <a:t>Напрям: </a:t>
            </a:r>
            <a:r>
              <a:rPr lang="uk-UA" sz="3200" b="1" dirty="0" err="1" smtClean="0">
                <a:latin typeface="Bookman Old Style" pitchFamily="18" charset="0"/>
              </a:rPr>
              <a:t>природничо-</a:t>
            </a:r>
            <a:r>
              <a:rPr lang="uk-UA" sz="3200" b="1" dirty="0" smtClean="0">
                <a:latin typeface="Bookman Old Style" pitchFamily="18" charset="0"/>
              </a:rPr>
              <a:t> математичний</a:t>
            </a:r>
            <a:endParaRPr lang="ru-RU" sz="32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5215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71472" y="2214554"/>
            <a:ext cx="2500330" cy="1071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Математичний профіль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807413"/>
          <a:ext cx="8643998" cy="5767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8604"/>
                <a:gridCol w="2033882"/>
                <a:gridCol w="2251797"/>
                <a:gridCol w="2469715"/>
              </a:tblGrid>
              <a:tr h="115183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Профілі </a:t>
                      </a: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j-ea"/>
                        <a:cs typeface="+mj-cs"/>
                      </a:endParaRPr>
                    </a:p>
                    <a:p>
                      <a:pPr algn="ctr"/>
                      <a:endParaRPr lang="ru-RU" sz="2000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Поглиблене вивчення предметів</a:t>
                      </a: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j-ea"/>
                        <a:cs typeface="+mj-cs"/>
                      </a:endParaRPr>
                    </a:p>
                    <a:p>
                      <a:pPr algn="ctr"/>
                      <a:endParaRPr lang="ru-RU" sz="2000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Спецкурси</a:t>
                      </a: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j-ea"/>
                        <a:cs typeface="+mj-cs"/>
                      </a:endParaRPr>
                    </a:p>
                    <a:p>
                      <a:pPr algn="ctr"/>
                      <a:endParaRPr lang="ru-RU" sz="2000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uk-UA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Факультативи</a:t>
                      </a:r>
                      <a:endParaRPr lang="ru-RU" sz="2000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27421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Історичний профіль</a:t>
                      </a:r>
                      <a:endParaRPr kumimoji="0" lang="ru-RU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j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Історія, людина і суспільство</a:t>
                      </a:r>
                      <a:endParaRPr kumimoji="0" lang="ru-RU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j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Ділове мовлення, рідний край, історія української культури, середньовіччя</a:t>
                      </a:r>
                      <a:endParaRPr kumimoji="0" lang="ru-RU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j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Основи логіки. Історія України першої половини ХХ ст. в особах</a:t>
                      </a:r>
                      <a:endParaRPr kumimoji="0" lang="ru-RU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j-ea"/>
                        <a:cs typeface="+mj-cs"/>
                      </a:endParaRPr>
                    </a:p>
                  </a:txBody>
                  <a:tcPr anchor="ctr"/>
                </a:tc>
              </a:tr>
              <a:tr h="116477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Правовий профіль</a:t>
                      </a:r>
                      <a:endParaRPr kumimoji="0" lang="ru-RU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j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Правознавство</a:t>
                      </a:r>
                      <a:endParaRPr kumimoji="0" lang="ru-RU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j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Правознавство, громадянська освіта, практичне право</a:t>
                      </a:r>
                      <a:endParaRPr kumimoji="0" lang="ru-RU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j-ea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Основи логіки</a:t>
                      </a:r>
                      <a:endParaRPr kumimoji="0" lang="ru-RU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j-ea"/>
                        <a:cs typeface="+mj-cs"/>
                      </a:endParaRPr>
                    </a:p>
                  </a:txBody>
                  <a:tcPr anchor="ctr"/>
                </a:tc>
              </a:tr>
              <a:tr h="16025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Економічний профіль</a:t>
                      </a:r>
                      <a:endParaRPr lang="ru-RU" sz="17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Математика, основи економіки, географія</a:t>
                      </a:r>
                      <a:r>
                        <a:rPr kumimoji="0" lang="uk-UA" sz="1700" b="0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 </a:t>
                      </a:r>
                      <a:endParaRPr lang="ru-RU" sz="17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Основи споживчих знань, основи маркетингу, основи підприємницької діяльності</a:t>
                      </a:r>
                      <a:endParaRPr lang="ru-RU" sz="17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Практикум по розв'язанню планіметричних задач. Прикладна математика</a:t>
                      </a:r>
                      <a:endParaRPr lang="ru-RU" sz="1700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8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Bookman Old Style" pitchFamily="18" charset="0"/>
              </a:rPr>
              <a:t>Напрям: суспільно - гуманітарний</a:t>
            </a:r>
            <a:endParaRPr lang="ru-RU" sz="32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215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282" y="1571612"/>
          <a:ext cx="8643998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8826"/>
                <a:gridCol w="1993660"/>
                <a:gridCol w="2251797"/>
                <a:gridCol w="2469715"/>
              </a:tblGrid>
              <a:tr h="1214446">
                <a:tc>
                  <a:txBody>
                    <a:bodyPr/>
                    <a:lstStyle/>
                    <a:p>
                      <a:pPr algn="ctr"/>
                      <a:r>
                        <a:rPr kumimoji="0" lang="uk-UA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Профілі </a:t>
                      </a:r>
                      <a:endParaRPr lang="ru-RU" sz="2000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Поглиблене вивчення предметів</a:t>
                      </a:r>
                      <a:endParaRPr kumimoji="0" lang="ru-RU" sz="20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j-ea"/>
                        <a:cs typeface="+mj-cs"/>
                      </a:endParaRPr>
                    </a:p>
                    <a:p>
                      <a:pPr algn="ctr"/>
                      <a:endParaRPr lang="ru-RU" sz="2000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uk-UA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Спецкурси</a:t>
                      </a:r>
                      <a:endParaRPr lang="ru-RU" sz="2000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uk-UA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Факультативи</a:t>
                      </a:r>
                      <a:endParaRPr lang="ru-RU" sz="2000" dirty="0"/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7394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Інформаційно-</a:t>
                      </a: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 технологічний профіль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j-ea"/>
                        <a:cs typeface="+mj-cs"/>
                      </a:endParaRPr>
                    </a:p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Інформатика, математика.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j-ea"/>
                        <a:cs typeface="+mj-cs"/>
                      </a:endParaRPr>
                    </a:p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man Old Style" pitchFamily="18" charset="0"/>
                          <a:ea typeface="+mj-ea"/>
                          <a:cs typeface="+mj-cs"/>
                        </a:rPr>
                        <a:t>Теорія ймовірностей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j-ea"/>
                        <a:cs typeface="+mj-cs"/>
                      </a:endParaRPr>
                    </a:p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dirty="0" smtClean="0">
                          <a:latin typeface="Bookman Old Style" pitchFamily="18" charset="0"/>
                          <a:ea typeface="+mj-ea"/>
                          <a:cs typeface="+mj-cs"/>
                        </a:rPr>
                        <a:t>Основи логіки. Основи візуального програмування. Основи Інтернету. Основи </a:t>
                      </a:r>
                      <a:r>
                        <a:rPr lang="uk-UA" sz="1800" dirty="0" err="1" smtClean="0">
                          <a:latin typeface="Bookman Old Style" pitchFamily="18" charset="0"/>
                          <a:ea typeface="+mj-ea"/>
                          <a:cs typeface="+mj-cs"/>
                        </a:rPr>
                        <a:t>веб-</a:t>
                      </a:r>
                      <a:r>
                        <a:rPr lang="uk-UA" sz="1800" dirty="0" smtClean="0">
                          <a:latin typeface="Bookman Old Style" pitchFamily="18" charset="0"/>
                          <a:ea typeface="+mj-ea"/>
                          <a:cs typeface="+mj-cs"/>
                        </a:rPr>
                        <a:t> дизайну</a:t>
                      </a:r>
                      <a:endParaRPr kumimoji="0" lang="ru-RU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ookman Old Style" pitchFamily="18" charset="0"/>
                        <a:ea typeface="+mj-ea"/>
                        <a:cs typeface="+mj-cs"/>
                      </a:endParaRPr>
                    </a:p>
                    <a:p>
                      <a:pPr algn="ctr"/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8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92867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Bookman Old Style" pitchFamily="18" charset="0"/>
              </a:rPr>
              <a:t>Напрям: технологічний </a:t>
            </a:r>
            <a:endParaRPr lang="ru-RU" sz="3200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157" y="0"/>
            <a:ext cx="915215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400" b="1" dirty="0" smtClean="0">
                <a:latin typeface="Bookman Old Style" pitchFamily="18" charset="0"/>
              </a:rPr>
              <a:t>Зведена таблиця відомостей про педагогічних працівників, які викладають  профільні предмети у класах з профільним навчанням по ЛІТ</a:t>
            </a:r>
            <a:endParaRPr lang="ru-RU" sz="2400" b="1" dirty="0">
              <a:latin typeface="Bookman Old Style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776391"/>
          <a:ext cx="8501124" cy="3867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1191"/>
                <a:gridCol w="1067662"/>
                <a:gridCol w="1127453"/>
                <a:gridCol w="1229948"/>
                <a:gridCol w="1127453"/>
                <a:gridCol w="922461"/>
                <a:gridCol w="1744956"/>
              </a:tblGrid>
              <a:tr h="996250"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Загальна кількість  вчителів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Математика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Історія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Біологія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Фізика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Хімія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Інформатика</a:t>
                      </a:r>
                      <a:endParaRPr lang="ru-RU" sz="1200" dirty="0"/>
                    </a:p>
                  </a:txBody>
                  <a:tcPr/>
                </a:tc>
              </a:tr>
              <a:tr h="637835"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Вища категорія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696096"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Вчитель - методист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644037"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Старший вчитель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92970"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Заслужений вчитель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5215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2800" dirty="0" smtClean="0">
                <a:latin typeface="Bookman Old Style" pitchFamily="18" charset="0"/>
              </a:rPr>
              <a:t>Забезпеченість підручниками</a:t>
            </a:r>
            <a:br>
              <a:rPr lang="uk-UA" sz="2800" dirty="0" smtClean="0">
                <a:latin typeface="Bookman Old Style" pitchFamily="18" charset="0"/>
              </a:rPr>
            </a:br>
            <a:r>
              <a:rPr lang="uk-UA" sz="2800" dirty="0" smtClean="0">
                <a:latin typeface="Bookman Old Style" pitchFamily="18" charset="0"/>
              </a:rPr>
              <a:t>( класи з </a:t>
            </a:r>
            <a:r>
              <a:rPr lang="uk-UA" sz="2800" dirty="0" err="1" smtClean="0">
                <a:latin typeface="Bookman Old Style" pitchFamily="18" charset="0"/>
              </a:rPr>
              <a:t>допрофільним</a:t>
            </a:r>
            <a:r>
              <a:rPr lang="uk-UA" sz="2800" dirty="0" smtClean="0">
                <a:latin typeface="Bookman Old Style" pitchFamily="18" charset="0"/>
              </a:rPr>
              <a:t> та профільним навчанням</a:t>
            </a:r>
            <a:r>
              <a:rPr lang="uk-UA" sz="2800" dirty="0" smtClean="0"/>
              <a:t>)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84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586"/>
                <a:gridCol w="1500214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uk-UA" dirty="0" smtClean="0"/>
                        <a:t>№</a:t>
                      </a:r>
                      <a:endParaRPr lang="ru-RU" dirty="0"/>
                    </a:p>
                  </a:txBody>
                  <a:tcPr vert="vert270"/>
                </a:tc>
                <a:tc rowSpan="2">
                  <a:txBody>
                    <a:bodyPr/>
                    <a:lstStyle/>
                    <a:p>
                      <a:r>
                        <a:rPr lang="uk-UA" dirty="0" smtClean="0"/>
                        <a:t>Навчальний</a:t>
                      </a:r>
                      <a:r>
                        <a:rPr lang="uk-UA" baseline="0" dirty="0" smtClean="0"/>
                        <a:t> рік</a:t>
                      </a:r>
                      <a:endParaRPr lang="ru-RU" dirty="0"/>
                    </a:p>
                  </a:txBody>
                  <a:tcPr vert="vert270"/>
                </a:tc>
                <a:tc rowSpan="2">
                  <a:txBody>
                    <a:bodyPr/>
                    <a:lstStyle/>
                    <a:p>
                      <a:r>
                        <a:rPr lang="uk-UA" dirty="0" smtClean="0"/>
                        <a:t>Фонд підручників</a:t>
                      </a:r>
                      <a:endParaRPr lang="ru-RU" dirty="0"/>
                    </a:p>
                  </a:txBody>
                  <a:tcPr vert="vert270"/>
                </a:tc>
                <a:tc gridSpan="6">
                  <a:txBody>
                    <a:bodyPr/>
                    <a:lstStyle/>
                    <a:p>
                      <a:r>
                        <a:rPr lang="uk-UA" dirty="0" smtClean="0"/>
                        <a:t>Із них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60096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Підручники для 5-9 класів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Підручники для 10-11 класів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Всього використовуються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Підлягають списанню</a:t>
                      </a:r>
                    </a:p>
                    <a:p>
                      <a:r>
                        <a:rPr lang="uk-UA" dirty="0" smtClean="0"/>
                        <a:t>( термін використання більше 5 років)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Забезпечення за рахунок батьків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Загальна забезпеченість підручниками в відсотках</a:t>
                      </a:r>
                      <a:endParaRPr lang="ru-RU" dirty="0"/>
                    </a:p>
                  </a:txBody>
                  <a:tcPr vert="vert27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2008-2009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10204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3140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3561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6701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2009-2010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11083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2235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3532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5767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2010-2011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12330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3991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3191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7182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5148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88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5215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700" dirty="0" smtClean="0">
                <a:latin typeface="Bookman Old Style" pitchFamily="18" charset="0"/>
              </a:rPr>
              <a:t>Забезпеченість електронними засобами навчального та загального призначення класи з до профільним навчанням</a:t>
            </a:r>
            <a:endParaRPr lang="ru-RU" sz="2700" dirty="0">
              <a:latin typeface="Bookman Old Style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571612"/>
          <a:ext cx="8572530" cy="5005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1474"/>
                <a:gridCol w="4000558"/>
                <a:gridCol w="1357322"/>
                <a:gridCol w="1285884"/>
                <a:gridCol w="1357292"/>
              </a:tblGrid>
              <a:tr h="285956">
                <a:tc rowSpan="2">
                  <a:txBody>
                    <a:bodyPr/>
                    <a:lstStyle/>
                    <a:p>
                      <a:r>
                        <a:rPr lang="uk-UA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uk-UA" dirty="0" smtClean="0"/>
                        <a:t>Тип електронних засобів навчального призначення</a:t>
                      </a:r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Навчальний рік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8595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2007-2008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2008-2009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2009</a:t>
                      </a:r>
                      <a:r>
                        <a:rPr lang="uk-UA" baseline="0" dirty="0" smtClean="0"/>
                        <a:t> -2010 </a:t>
                      </a:r>
                      <a:endParaRPr lang="ru-RU" dirty="0"/>
                    </a:p>
                  </a:txBody>
                  <a:tcPr/>
                </a:tc>
              </a:tr>
              <a:tr h="285956"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Загальна кількість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5956"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Із них сертифікованих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4192"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Електронні засоби загального дидактичного призначення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4192">
                <a:tc rowSpan="2">
                  <a:txBody>
                    <a:bodyPr/>
                    <a:lstStyle/>
                    <a:p>
                      <a:r>
                        <a:rPr lang="uk-UA" dirty="0" smtClean="0"/>
                        <a:t>3.1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Електронні засоби навчального призначення:</a:t>
                      </a:r>
                    </a:p>
                    <a:p>
                      <a:r>
                        <a:rPr lang="uk-UA" dirty="0" smtClean="0"/>
                        <a:t>- Гуманітарного циклу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9993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Природничо</a:t>
                      </a:r>
                      <a:r>
                        <a:rPr lang="uk-UA" dirty="0" smtClean="0"/>
                        <a:t> – математичного циклу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14192">
                <a:tc rowSpan="2">
                  <a:txBody>
                    <a:bodyPr/>
                    <a:lstStyle/>
                    <a:p>
                      <a:r>
                        <a:rPr lang="uk-UA" dirty="0" smtClean="0"/>
                        <a:t>3.2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Електронні засоби практичного спрямування:</a:t>
                      </a:r>
                    </a:p>
                    <a:p>
                      <a:r>
                        <a:rPr lang="uk-UA" dirty="0" smtClean="0"/>
                        <a:t>- Гуманітарного циклу;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9993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- </a:t>
                      </a:r>
                      <a:r>
                        <a:rPr lang="uk-UA" dirty="0" err="1" smtClean="0"/>
                        <a:t>Природничо</a:t>
                      </a:r>
                      <a:r>
                        <a:rPr lang="uk-UA" dirty="0" smtClean="0"/>
                        <a:t> – математичного циклу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157" y="0"/>
            <a:ext cx="915215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38998" y="642918"/>
            <a:ext cx="890500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600" dirty="0" smtClean="0">
                <a:latin typeface="Bookman Old Style" pitchFamily="18" charset="0"/>
              </a:rPr>
              <a:t>Матеріально – технічне забезпечення</a:t>
            </a:r>
          </a:p>
          <a:p>
            <a:pPr algn="ctr"/>
            <a:r>
              <a:rPr lang="uk-UA" sz="3600" dirty="0" smtClean="0">
                <a:latin typeface="Bookman Old Style" pitchFamily="18" charset="0"/>
              </a:rPr>
              <a:t> роботи вчителя по ЛІТ</a:t>
            </a:r>
            <a:endParaRPr lang="ru-RU" sz="36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85720" y="2143116"/>
          <a:ext cx="8501122" cy="3643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/>
                <a:gridCol w="500066"/>
                <a:gridCol w="500066"/>
                <a:gridCol w="500066"/>
                <a:gridCol w="500066"/>
                <a:gridCol w="500066"/>
                <a:gridCol w="500066"/>
                <a:gridCol w="500066"/>
                <a:gridCol w="500066"/>
                <a:gridCol w="500066"/>
                <a:gridCol w="500066"/>
                <a:gridCol w="500066"/>
                <a:gridCol w="500066"/>
                <a:gridCol w="500066"/>
                <a:gridCol w="500066"/>
                <a:gridCol w="500066"/>
                <a:gridCol w="500066"/>
              </a:tblGrid>
              <a:tr h="1552891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sz="1100" dirty="0"/>
                    </a:p>
                  </a:txBody>
                  <a:tcPr vert="vert270"/>
                </a:tc>
                <a:tc gridSpan="2">
                  <a:txBody>
                    <a:bodyPr/>
                    <a:lstStyle/>
                    <a:p>
                      <a:r>
                        <a:rPr lang="uk-UA" sz="1100" dirty="0" smtClean="0"/>
                        <a:t>Наявність</a:t>
                      </a:r>
                      <a:r>
                        <a:rPr lang="uk-UA" sz="1100" baseline="0" dirty="0" smtClean="0"/>
                        <a:t> комп'ютерних класів</a:t>
                      </a:r>
                      <a:endParaRPr lang="ru-RU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uk-UA" sz="1100" dirty="0" smtClean="0"/>
                        <a:t>Підключення до </a:t>
                      </a:r>
                      <a:r>
                        <a:rPr lang="en-US" sz="1100" dirty="0" smtClean="0"/>
                        <a:t> Internet</a:t>
                      </a:r>
                      <a:endParaRPr lang="ru-RU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uk-UA" sz="1100" dirty="0" err="1" smtClean="0"/>
                        <a:t>Мульти</a:t>
                      </a:r>
                      <a:r>
                        <a:rPr lang="uk-UA" sz="1100" baseline="0" dirty="0" smtClean="0"/>
                        <a:t> – </a:t>
                      </a:r>
                      <a:r>
                        <a:rPr lang="uk-UA" sz="1100" baseline="0" dirty="0" err="1" smtClean="0"/>
                        <a:t>медійний</a:t>
                      </a:r>
                      <a:r>
                        <a:rPr lang="uk-UA" sz="1100" baseline="0" dirty="0" smtClean="0"/>
                        <a:t> проектор</a:t>
                      </a:r>
                      <a:endParaRPr lang="ru-RU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uk-UA" sz="1100" dirty="0" err="1" smtClean="0"/>
                        <a:t>Мульти</a:t>
                      </a:r>
                      <a:r>
                        <a:rPr lang="uk-UA" sz="1100" dirty="0" smtClean="0"/>
                        <a:t> </a:t>
                      </a:r>
                      <a:r>
                        <a:rPr lang="uk-UA" sz="1100" dirty="0" err="1" smtClean="0"/>
                        <a:t>медійна</a:t>
                      </a:r>
                      <a:r>
                        <a:rPr lang="uk-UA" sz="1100" dirty="0" smtClean="0"/>
                        <a:t> дошка</a:t>
                      </a:r>
                      <a:endParaRPr lang="ru-RU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r>
                        <a:rPr lang="uk-UA" sz="1100" dirty="0" err="1" smtClean="0"/>
                        <a:t>К-сть</a:t>
                      </a:r>
                      <a:r>
                        <a:rPr lang="uk-UA" sz="1100" dirty="0" smtClean="0"/>
                        <a:t> діючих навчальних кабінетів ( оснащених відповідно до типових переліків передбачених для ЗНЗ)</a:t>
                      </a:r>
                      <a:endParaRPr lang="ru-RU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4522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Факт</a:t>
                      </a:r>
                      <a:endParaRPr lang="ru-RU" sz="11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% до </a:t>
                      </a:r>
                      <a:r>
                        <a:rPr lang="uk-UA" sz="1100" dirty="0" err="1" smtClean="0"/>
                        <a:t>потр</a:t>
                      </a:r>
                      <a:endParaRPr lang="ru-RU" sz="11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Факт</a:t>
                      </a:r>
                      <a:endParaRPr lang="ru-RU" sz="11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% до </a:t>
                      </a:r>
                      <a:r>
                        <a:rPr lang="uk-UA" sz="1100" dirty="0" err="1" smtClean="0"/>
                        <a:t>потр</a:t>
                      </a:r>
                      <a:endParaRPr lang="ru-RU" sz="11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Факт</a:t>
                      </a:r>
                      <a:endParaRPr lang="ru-RU" sz="11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% до </a:t>
                      </a:r>
                      <a:r>
                        <a:rPr lang="uk-UA" sz="1100" dirty="0" err="1" smtClean="0"/>
                        <a:t>потр</a:t>
                      </a:r>
                      <a:endParaRPr lang="ru-RU" sz="11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Факт</a:t>
                      </a:r>
                      <a:endParaRPr lang="ru-RU" sz="11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% до </a:t>
                      </a:r>
                      <a:r>
                        <a:rPr lang="uk-UA" sz="1100" dirty="0" err="1" smtClean="0"/>
                        <a:t>потр</a:t>
                      </a:r>
                      <a:endParaRPr lang="ru-RU" sz="11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sz="1100" dirty="0" err="1" smtClean="0"/>
                        <a:t>Мат-ка</a:t>
                      </a:r>
                      <a:endParaRPr lang="ru-RU" sz="11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фізика</a:t>
                      </a:r>
                      <a:endParaRPr lang="ru-RU" sz="11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хімія</a:t>
                      </a:r>
                      <a:endParaRPr lang="ru-RU" sz="11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біологія</a:t>
                      </a:r>
                      <a:endParaRPr lang="ru-RU" sz="11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sz="1100" dirty="0" err="1" smtClean="0"/>
                        <a:t>Укр-мова</a:t>
                      </a:r>
                      <a:endParaRPr lang="ru-RU" sz="11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Історія</a:t>
                      </a:r>
                      <a:endParaRPr lang="ru-RU" sz="110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Інформатика</a:t>
                      </a:r>
                      <a:endParaRPr lang="ru-RU" sz="1100" dirty="0"/>
                    </a:p>
                  </a:txBody>
                  <a:tcPr vert="vert270"/>
                </a:tc>
              </a:tr>
              <a:tr h="1045223">
                <a:tc>
                  <a:txBody>
                    <a:bodyPr/>
                    <a:lstStyle/>
                    <a:p>
                      <a:r>
                        <a:rPr lang="uk-UA" sz="900" dirty="0" smtClean="0"/>
                        <a:t>ЛІТ </a:t>
                      </a:r>
                      <a:endParaRPr lang="ru-RU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386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2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2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3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1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100" dirty="0" smtClean="0"/>
                        <a:t>1</a:t>
                      </a:r>
                      <a:endParaRPr lang="ru-RU" sz="11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903</Words>
  <Application>Microsoft Office PowerPoint</Application>
  <PresentationFormat>Экран (4:3)</PresentationFormat>
  <Paragraphs>515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 ЛІЦЕЙ ІНФОРМАЦІЙНИХ ТЕХНОЛОГІЙ   м. Олександрія</vt:lpstr>
      <vt:lpstr>Модель профільної школи</vt:lpstr>
      <vt:lpstr>Напрям: природничо- математичний</vt:lpstr>
      <vt:lpstr>Напрям: суспільно - гуманітарний</vt:lpstr>
      <vt:lpstr>Напрям: технологічний </vt:lpstr>
      <vt:lpstr>Зведена таблиця відомостей про педагогічних працівників, які викладають  профільні предмети у класах з профільним навчанням по ЛІТ</vt:lpstr>
      <vt:lpstr>Забезпеченість підручниками ( класи з допрофільним та профільним навчанням)</vt:lpstr>
      <vt:lpstr>Забезпеченість електронними засобами навчального та загального призначення класи з до профільним навчанням</vt:lpstr>
      <vt:lpstr>Слайд 9</vt:lpstr>
      <vt:lpstr>Порівняльна таблиця кількості учасників та переможців ІІ та ІІІ етапів учнівських олімпіад</vt:lpstr>
      <vt:lpstr>Слайд 11</vt:lpstr>
      <vt:lpstr>Вступ до ВНЗ випускників профільних класів за 2009/2010</vt:lpstr>
    </vt:vector>
  </TitlesOfParts>
  <Company>LIT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ЛІЦЕЙ ІНФОРМАЦІЙНИХ ТЕХНОЛОГІЙ   м. Олександрія</dc:title>
  <dc:creator>MVI</dc:creator>
  <cp:lastModifiedBy>L35</cp:lastModifiedBy>
  <cp:revision>42</cp:revision>
  <dcterms:created xsi:type="dcterms:W3CDTF">2011-04-18T09:02:29Z</dcterms:created>
  <dcterms:modified xsi:type="dcterms:W3CDTF">2011-05-10T13:30:59Z</dcterms:modified>
</cp:coreProperties>
</file>