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9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71" r:id="rId12"/>
    <p:sldId id="268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4" d="100"/>
          <a:sy n="64" d="100"/>
        </p:scale>
        <p:origin x="-696" y="-2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3A626-AEAC-4006-BA3D-1BB6E7A54A2E}" type="datetimeFigureOut">
              <a:rPr lang="ru-RU" smtClean="0"/>
              <a:pPr/>
              <a:t>10.05.2011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7FF8B-4274-4813-9274-DDF5EF77DE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3A626-AEAC-4006-BA3D-1BB6E7A54A2E}" type="datetimeFigureOut">
              <a:rPr lang="ru-RU" smtClean="0"/>
              <a:pPr/>
              <a:t>10.05.2011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7FF8B-4274-4813-9274-DDF5EF77DE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3A626-AEAC-4006-BA3D-1BB6E7A54A2E}" type="datetimeFigureOut">
              <a:rPr lang="ru-RU" smtClean="0"/>
              <a:pPr/>
              <a:t>10.05.2011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7FF8B-4274-4813-9274-DDF5EF77DE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3A626-AEAC-4006-BA3D-1BB6E7A54A2E}" type="datetimeFigureOut">
              <a:rPr lang="ru-RU" smtClean="0"/>
              <a:pPr/>
              <a:t>10.05.2011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7FF8B-4274-4813-9274-DDF5EF77DE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3A626-AEAC-4006-BA3D-1BB6E7A54A2E}" type="datetimeFigureOut">
              <a:rPr lang="ru-RU" smtClean="0"/>
              <a:pPr/>
              <a:t>10.05.2011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7FF8B-4274-4813-9274-DDF5EF77DE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3A626-AEAC-4006-BA3D-1BB6E7A54A2E}" type="datetimeFigureOut">
              <a:rPr lang="ru-RU" smtClean="0"/>
              <a:pPr/>
              <a:t>10.05.2011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7FF8B-4274-4813-9274-DDF5EF77DE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3A626-AEAC-4006-BA3D-1BB6E7A54A2E}" type="datetimeFigureOut">
              <a:rPr lang="ru-RU" smtClean="0"/>
              <a:pPr/>
              <a:t>10.05.2011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7FF8B-4274-4813-9274-DDF5EF77DE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3A626-AEAC-4006-BA3D-1BB6E7A54A2E}" type="datetimeFigureOut">
              <a:rPr lang="ru-RU" smtClean="0"/>
              <a:pPr/>
              <a:t>10.05.2011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7FF8B-4274-4813-9274-DDF5EF77DE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3A626-AEAC-4006-BA3D-1BB6E7A54A2E}" type="datetimeFigureOut">
              <a:rPr lang="ru-RU" smtClean="0"/>
              <a:pPr/>
              <a:t>10.05.2011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7FF8B-4274-4813-9274-DDF5EF77DE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3A626-AEAC-4006-BA3D-1BB6E7A54A2E}" type="datetimeFigureOut">
              <a:rPr lang="ru-RU" smtClean="0"/>
              <a:pPr/>
              <a:t>10.05.2011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7FF8B-4274-4813-9274-DDF5EF77DE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3A626-AEAC-4006-BA3D-1BB6E7A54A2E}" type="datetimeFigureOut">
              <a:rPr lang="ru-RU" smtClean="0"/>
              <a:pPr/>
              <a:t>10.05.2011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7FF8B-4274-4813-9274-DDF5EF77DE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43A626-AEAC-4006-BA3D-1BB6E7A54A2E}" type="datetimeFigureOut">
              <a:rPr lang="ru-RU" smtClean="0"/>
              <a:pPr/>
              <a:t>10.05.2011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97FF8B-4274-4813-9274-DDF5EF77DE8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:\лит\лит.jpg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 cstate="print"/>
          <a:srcRect b="13880"/>
          <a:stretch/>
        </p:blipFill>
        <p:spPr bwMode="auto">
          <a:xfrm>
            <a:off x="0" y="0"/>
            <a:ext cx="9444537" cy="6858000"/>
          </a:xfrm>
          <a:prstGeom prst="rect">
            <a:avLst/>
          </a:prstGeom>
          <a:noFill/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28596" y="1428736"/>
            <a:ext cx="8229600" cy="5000660"/>
          </a:xfrm>
        </p:spPr>
        <p:txBody>
          <a:bodyPr>
            <a:normAutofit/>
          </a:bodyPr>
          <a:lstStyle/>
          <a:p>
            <a:pPr algn="ctr"/>
            <a:r>
              <a:rPr lang="uk-UA" dirty="0" smtClean="0">
                <a:solidFill>
                  <a:schemeClr val="bg1"/>
                </a:solidFill>
                <a:latin typeface="Bookman Old Style" pitchFamily="18" charset="0"/>
              </a:rPr>
              <a:t/>
            </a:r>
            <a:br>
              <a:rPr lang="uk-UA" dirty="0" smtClean="0">
                <a:solidFill>
                  <a:schemeClr val="bg1"/>
                </a:solidFill>
                <a:latin typeface="Bookman Old Style" pitchFamily="18" charset="0"/>
              </a:rPr>
            </a:br>
            <a:r>
              <a:rPr lang="uk-UA" dirty="0" smtClean="0">
                <a:solidFill>
                  <a:schemeClr val="bg1"/>
                </a:solidFill>
                <a:latin typeface="Bookman Old Style" pitchFamily="18" charset="0"/>
              </a:rPr>
              <a:t/>
            </a:r>
            <a:br>
              <a:rPr lang="uk-UA" dirty="0" smtClean="0">
                <a:solidFill>
                  <a:schemeClr val="bg1"/>
                </a:solidFill>
                <a:latin typeface="Bookman Old Style" pitchFamily="18" charset="0"/>
              </a:rPr>
            </a:br>
            <a:r>
              <a:rPr lang="uk-UA" b="1" dirty="0" smtClean="0">
                <a:solidFill>
                  <a:schemeClr val="bg1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ЛІЦЕЙ ІНФОРМАЦІЙНИХ ТЕХНОЛОГІЙ</a:t>
            </a:r>
            <a:br>
              <a:rPr lang="uk-UA" b="1" dirty="0" smtClean="0">
                <a:solidFill>
                  <a:schemeClr val="bg1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</a:br>
            <a:r>
              <a:rPr lang="uk-UA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/>
            </a:r>
            <a:br>
              <a:rPr lang="uk-UA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</a:br>
            <a:r>
              <a:rPr lang="uk-UA" dirty="0" smtClean="0">
                <a:solidFill>
                  <a:schemeClr val="bg1"/>
                </a:solidFill>
                <a:latin typeface="Bookman Old Style" pitchFamily="18" charset="0"/>
              </a:rPr>
              <a:t/>
            </a:r>
            <a:br>
              <a:rPr lang="uk-UA" dirty="0" smtClean="0">
                <a:solidFill>
                  <a:schemeClr val="bg1"/>
                </a:solidFill>
                <a:latin typeface="Bookman Old Style" pitchFamily="18" charset="0"/>
              </a:rPr>
            </a:br>
            <a:r>
              <a:rPr lang="uk-UA" sz="4000" b="1" dirty="0">
                <a:solidFill>
                  <a:schemeClr val="bg1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м. Олександрія</a:t>
            </a:r>
            <a:endParaRPr lang="ru-RU" b="1" dirty="0">
              <a:solidFill>
                <a:schemeClr val="bg1"/>
              </a:solidFill>
              <a:effectLst>
                <a:glow rad="101600">
                  <a:schemeClr val="accent5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9152157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796908"/>
          </a:xfrm>
        </p:spPr>
        <p:txBody>
          <a:bodyPr>
            <a:normAutofit/>
          </a:bodyPr>
          <a:lstStyle/>
          <a:p>
            <a:r>
              <a:rPr lang="uk-UA" sz="1400" b="1" dirty="0" smtClean="0"/>
              <a:t>Порівняльна таблиця кількості учасників та переможців ІІ та ІІІ етапів учнівських олімпіад</a:t>
            </a:r>
            <a:endParaRPr lang="ru-RU" sz="1400" b="1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0" y="571480"/>
          <a:ext cx="8858278" cy="61436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5720"/>
                <a:gridCol w="1571635"/>
                <a:gridCol w="642942"/>
                <a:gridCol w="642942"/>
                <a:gridCol w="500066"/>
                <a:gridCol w="500066"/>
                <a:gridCol w="571504"/>
                <a:gridCol w="500066"/>
                <a:gridCol w="500066"/>
                <a:gridCol w="642942"/>
                <a:gridCol w="571504"/>
                <a:gridCol w="566013"/>
                <a:gridCol w="681406"/>
                <a:gridCol w="681406"/>
              </a:tblGrid>
              <a:tr h="214314">
                <a:tc rowSpan="4">
                  <a:txBody>
                    <a:bodyPr/>
                    <a:lstStyle/>
                    <a:p>
                      <a:endParaRPr lang="ru-RU" dirty="0"/>
                    </a:p>
                  </a:txBody>
                  <a:tcPr vert="vert27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rowSpan="4">
                  <a:txBody>
                    <a:bodyPr/>
                    <a:lstStyle/>
                    <a:p>
                      <a:r>
                        <a:rPr lang="uk-UA" sz="1000" dirty="0" smtClean="0"/>
                        <a:t>Навчальні роки / предмет</a:t>
                      </a:r>
                      <a:endParaRPr lang="ru-RU" sz="1000" dirty="0"/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gridSpan="6">
                  <a:txBody>
                    <a:bodyPr/>
                    <a:lstStyle/>
                    <a:p>
                      <a:r>
                        <a:rPr lang="uk-UA" sz="1000" dirty="0" smtClean="0"/>
                        <a:t>Районний етап</a:t>
                      </a:r>
                      <a:endParaRPr lang="ru-RU" sz="1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r>
                        <a:rPr lang="uk-UA" sz="1000" dirty="0" smtClean="0"/>
                        <a:t>Обласний етап</a:t>
                      </a:r>
                      <a:endParaRPr lang="ru-RU" sz="1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07763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r>
                        <a:rPr lang="uk-UA" sz="900" dirty="0" smtClean="0"/>
                        <a:t>Загальна </a:t>
                      </a:r>
                      <a:r>
                        <a:rPr lang="uk-UA" sz="900" dirty="0" err="1" smtClean="0"/>
                        <a:t>к-сть</a:t>
                      </a:r>
                      <a:r>
                        <a:rPr lang="uk-UA" sz="900" dirty="0" smtClean="0"/>
                        <a:t> учасників</a:t>
                      </a:r>
                      <a:endParaRPr lang="ru-RU" sz="900" dirty="0"/>
                    </a:p>
                  </a:txBody>
                  <a:tcPr vert="vert270"/>
                </a:tc>
                <a:tc gridSpan="2">
                  <a:txBody>
                    <a:bodyPr/>
                    <a:lstStyle/>
                    <a:p>
                      <a:r>
                        <a:rPr lang="uk-UA" sz="900" dirty="0" smtClean="0"/>
                        <a:t>З них</a:t>
                      </a:r>
                      <a:endParaRPr lang="ru-RU" sz="9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900" dirty="0" smtClean="0"/>
                        <a:t>Загальна </a:t>
                      </a:r>
                      <a:r>
                        <a:rPr lang="uk-UA" sz="900" dirty="0" err="1" smtClean="0"/>
                        <a:t>к-сть</a:t>
                      </a:r>
                      <a:r>
                        <a:rPr lang="uk-UA" sz="900" dirty="0" smtClean="0"/>
                        <a:t> переможців</a:t>
                      </a:r>
                      <a:endParaRPr lang="ru-RU" sz="900" dirty="0" smtClean="0"/>
                    </a:p>
                    <a:p>
                      <a:endParaRPr lang="ru-RU" sz="900" dirty="0"/>
                    </a:p>
                  </a:txBody>
                  <a:tcPr vert="vert270"/>
                </a:tc>
                <a:tc gridSpan="2">
                  <a:txBody>
                    <a:bodyPr/>
                    <a:lstStyle/>
                    <a:p>
                      <a:r>
                        <a:rPr lang="uk-UA" sz="900" dirty="0" smtClean="0"/>
                        <a:t>З них</a:t>
                      </a:r>
                      <a:endParaRPr lang="ru-RU" sz="9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r>
                        <a:rPr lang="uk-UA" sz="900" dirty="0" smtClean="0"/>
                        <a:t>Загальна </a:t>
                      </a:r>
                      <a:r>
                        <a:rPr lang="uk-UA" sz="900" dirty="0" err="1" smtClean="0"/>
                        <a:t>к-сть</a:t>
                      </a:r>
                      <a:r>
                        <a:rPr lang="uk-UA" sz="900" dirty="0" smtClean="0"/>
                        <a:t> учасників</a:t>
                      </a:r>
                      <a:endParaRPr lang="ru-RU" sz="900" dirty="0"/>
                    </a:p>
                  </a:txBody>
                  <a:tcPr vert="vert270"/>
                </a:tc>
                <a:tc gridSpan="2">
                  <a:txBody>
                    <a:bodyPr/>
                    <a:lstStyle/>
                    <a:p>
                      <a:r>
                        <a:rPr lang="uk-UA" sz="900" dirty="0" smtClean="0"/>
                        <a:t>З них</a:t>
                      </a:r>
                      <a:endParaRPr lang="ru-RU" sz="9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900" dirty="0" smtClean="0"/>
                        <a:t>Загальна </a:t>
                      </a:r>
                      <a:r>
                        <a:rPr lang="uk-UA" sz="900" dirty="0" err="1" smtClean="0"/>
                        <a:t>к-сть</a:t>
                      </a:r>
                      <a:r>
                        <a:rPr lang="uk-UA" sz="900" dirty="0" smtClean="0"/>
                        <a:t> переможців</a:t>
                      </a:r>
                      <a:endParaRPr lang="ru-RU" sz="900" dirty="0" smtClean="0"/>
                    </a:p>
                  </a:txBody>
                  <a:tcPr vert="vert270"/>
                </a:tc>
                <a:tc rowSpan="2" gridSpan="2">
                  <a:txBody>
                    <a:bodyPr/>
                    <a:lstStyle/>
                    <a:p>
                      <a:r>
                        <a:rPr lang="uk-UA" sz="900" dirty="0" smtClean="0"/>
                        <a:t>З них</a:t>
                      </a:r>
                      <a:endParaRPr lang="ru-RU" sz="900" dirty="0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21316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uk-UA" sz="900" dirty="0" smtClean="0"/>
                        <a:t>Загальноосвітні класи</a:t>
                      </a:r>
                      <a:endParaRPr lang="ru-RU" sz="900" dirty="0"/>
                    </a:p>
                  </a:txBody>
                  <a:tcPr vert="vert270"/>
                </a:tc>
                <a:tc rowSpan="2">
                  <a:txBody>
                    <a:bodyPr/>
                    <a:lstStyle/>
                    <a:p>
                      <a:r>
                        <a:rPr lang="uk-UA" sz="900" dirty="0" smtClean="0"/>
                        <a:t>Профільні класи</a:t>
                      </a:r>
                      <a:endParaRPr lang="ru-RU" sz="900" dirty="0"/>
                    </a:p>
                  </a:txBody>
                  <a:tcPr vert="vert27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uk-UA" sz="900" dirty="0" smtClean="0"/>
                        <a:t>Загальноосвітні класи</a:t>
                      </a:r>
                      <a:endParaRPr lang="ru-RU" sz="900" dirty="0"/>
                    </a:p>
                  </a:txBody>
                  <a:tcPr vert="vert270"/>
                </a:tc>
                <a:tc rowSpan="2">
                  <a:txBody>
                    <a:bodyPr/>
                    <a:lstStyle/>
                    <a:p>
                      <a:r>
                        <a:rPr lang="uk-UA" sz="900" dirty="0" smtClean="0"/>
                        <a:t>Профільні класи</a:t>
                      </a:r>
                      <a:endParaRPr lang="ru-RU" sz="900" dirty="0"/>
                    </a:p>
                  </a:txBody>
                  <a:tcPr vert="vert27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uk-UA" sz="900" dirty="0" smtClean="0"/>
                        <a:t>Загальноосвітні класи</a:t>
                      </a:r>
                      <a:endParaRPr lang="ru-RU" sz="900" dirty="0"/>
                    </a:p>
                  </a:txBody>
                  <a:tcPr vert="vert270"/>
                </a:tc>
                <a:tc rowSpan="2">
                  <a:txBody>
                    <a:bodyPr/>
                    <a:lstStyle/>
                    <a:p>
                      <a:r>
                        <a:rPr lang="uk-UA" sz="900" dirty="0" smtClean="0"/>
                        <a:t>Профільні класи</a:t>
                      </a:r>
                      <a:endParaRPr lang="ru-RU" sz="900" dirty="0"/>
                    </a:p>
                  </a:txBody>
                  <a:tcPr vert="vert27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49675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sz="1100" dirty="0"/>
                    </a:p>
                  </a:txBody>
                  <a:tcPr vert="vert270"/>
                </a:tc>
                <a:tc vMerge="1">
                  <a:txBody>
                    <a:bodyPr/>
                    <a:lstStyle/>
                    <a:p>
                      <a:endParaRPr lang="ru-RU" sz="1200" dirty="0"/>
                    </a:p>
                  </a:txBody>
                  <a:tcPr vert="vert270"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900" dirty="0" smtClean="0"/>
                        <a:t>Загальноосвітні класи</a:t>
                      </a:r>
                      <a:endParaRPr lang="ru-RU" sz="900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r>
                        <a:rPr lang="uk-UA" sz="900" dirty="0" smtClean="0"/>
                        <a:t>Профільні класи</a:t>
                      </a:r>
                      <a:endParaRPr lang="ru-RU" sz="900" dirty="0"/>
                    </a:p>
                  </a:txBody>
                  <a:tcPr vert="vert270"/>
                </a:tc>
              </a:tr>
              <a:tr h="265028">
                <a:tc rowSpan="9">
                  <a:txBody>
                    <a:bodyPr/>
                    <a:lstStyle/>
                    <a:p>
                      <a:pPr algn="ctr"/>
                      <a:r>
                        <a:rPr lang="uk-UA" sz="1200" dirty="0" smtClean="0"/>
                        <a:t>2008-2009</a:t>
                      </a:r>
                      <a:endParaRPr lang="ru-RU" sz="1200" dirty="0"/>
                    </a:p>
                  </a:txBody>
                  <a:tcPr vert="vert27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uk-UA" sz="1000" dirty="0" smtClean="0"/>
                        <a:t>Укр. мова та літ</a:t>
                      </a:r>
                      <a:endParaRPr lang="ru-RU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uk-UA" sz="1000" dirty="0" smtClean="0"/>
                        <a:t>10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000" dirty="0" smtClean="0"/>
                        <a:t>10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000" dirty="0" smtClean="0"/>
                        <a:t>-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000" dirty="0" smtClean="0"/>
                        <a:t>9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000" dirty="0" smtClean="0"/>
                        <a:t>9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000" dirty="0" smtClean="0"/>
                        <a:t>-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000" dirty="0" smtClean="0"/>
                        <a:t>9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000" dirty="0" smtClean="0"/>
                        <a:t>9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000" dirty="0" smtClean="0"/>
                        <a:t>-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000" dirty="0" smtClean="0"/>
                        <a:t>2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000" dirty="0" smtClean="0"/>
                        <a:t>2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000" dirty="0" smtClean="0"/>
                        <a:t>-</a:t>
                      </a:r>
                      <a:endParaRPr lang="ru-RU" sz="1000" dirty="0"/>
                    </a:p>
                  </a:txBody>
                  <a:tcPr/>
                </a:tc>
              </a:tr>
              <a:tr h="265028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uk-UA" sz="1000" dirty="0" smtClean="0"/>
                        <a:t>Математика</a:t>
                      </a:r>
                      <a:endParaRPr lang="ru-RU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uk-UA" sz="1000" dirty="0" smtClean="0"/>
                        <a:t>14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000" dirty="0" smtClean="0"/>
                        <a:t>9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000" dirty="0" smtClean="0"/>
                        <a:t>5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000" dirty="0" smtClean="0"/>
                        <a:t>10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000" dirty="0" smtClean="0"/>
                        <a:t>7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000" dirty="0" smtClean="0"/>
                        <a:t>3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000" dirty="0" smtClean="0"/>
                        <a:t>10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000" dirty="0" smtClean="0"/>
                        <a:t>7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000" dirty="0" smtClean="0"/>
                        <a:t>3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000" dirty="0" smtClean="0"/>
                        <a:t>8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000" dirty="0" smtClean="0"/>
                        <a:t>4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000" dirty="0" smtClean="0"/>
                        <a:t>4</a:t>
                      </a:r>
                      <a:endParaRPr lang="ru-RU" sz="1000" dirty="0"/>
                    </a:p>
                  </a:txBody>
                  <a:tcPr/>
                </a:tc>
              </a:tr>
              <a:tr h="265028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uk-UA" sz="1000" dirty="0" smtClean="0"/>
                        <a:t>Історія</a:t>
                      </a:r>
                      <a:endParaRPr lang="ru-RU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uk-UA" sz="1000" dirty="0" smtClean="0"/>
                        <a:t>16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000" dirty="0" smtClean="0"/>
                        <a:t>9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000" dirty="0" smtClean="0"/>
                        <a:t>7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000" dirty="0" smtClean="0"/>
                        <a:t>13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000" dirty="0" smtClean="0"/>
                        <a:t>7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000" dirty="0" smtClean="0"/>
                        <a:t>6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000" dirty="0" smtClean="0"/>
                        <a:t>13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000" dirty="0" smtClean="0"/>
                        <a:t>7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000" dirty="0" smtClean="0"/>
                        <a:t>6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000" dirty="0" smtClean="0"/>
                        <a:t>4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000" dirty="0" smtClean="0"/>
                        <a:t>2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000" dirty="0" smtClean="0"/>
                        <a:t>2</a:t>
                      </a:r>
                      <a:endParaRPr lang="ru-RU" sz="1000" dirty="0"/>
                    </a:p>
                  </a:txBody>
                  <a:tcPr/>
                </a:tc>
              </a:tr>
              <a:tr h="265028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uk-UA" sz="1000" dirty="0" smtClean="0"/>
                        <a:t>Фізика</a:t>
                      </a:r>
                      <a:endParaRPr lang="ru-RU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uk-UA" sz="1000" dirty="0" smtClean="0"/>
                        <a:t>20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000" dirty="0" smtClean="0"/>
                        <a:t>20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000" dirty="0" smtClean="0"/>
                        <a:t>-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000" dirty="0" smtClean="0"/>
                        <a:t>14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000" dirty="0" smtClean="0"/>
                        <a:t>14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000" dirty="0" smtClean="0"/>
                        <a:t>-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000" dirty="0" smtClean="0"/>
                        <a:t>12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000" dirty="0" smtClean="0"/>
                        <a:t>12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000" dirty="0" smtClean="0"/>
                        <a:t>-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000" dirty="0" smtClean="0"/>
                        <a:t>8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000" dirty="0" smtClean="0"/>
                        <a:t>8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000" dirty="0" smtClean="0"/>
                        <a:t>-</a:t>
                      </a:r>
                      <a:endParaRPr lang="ru-RU" sz="1000" dirty="0"/>
                    </a:p>
                  </a:txBody>
                  <a:tcPr/>
                </a:tc>
              </a:tr>
              <a:tr h="265028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uk-UA" sz="1000" dirty="0" smtClean="0"/>
                        <a:t>Хімія </a:t>
                      </a:r>
                      <a:endParaRPr lang="ru-RU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uk-UA" sz="1000" dirty="0" smtClean="0"/>
                        <a:t>13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000" dirty="0" smtClean="0"/>
                        <a:t>8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000" dirty="0" smtClean="0"/>
                        <a:t>5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000" dirty="0" smtClean="0"/>
                        <a:t>10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000" dirty="0" smtClean="0"/>
                        <a:t>6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000" dirty="0" smtClean="0"/>
                        <a:t>4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000" dirty="0" smtClean="0"/>
                        <a:t>8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000" dirty="0" smtClean="0"/>
                        <a:t>4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000" dirty="0" smtClean="0"/>
                        <a:t>4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000" dirty="0" smtClean="0"/>
                        <a:t>1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000" dirty="0" smtClean="0"/>
                        <a:t>1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000" dirty="0" smtClean="0"/>
                        <a:t>-</a:t>
                      </a:r>
                      <a:endParaRPr lang="ru-RU" sz="1000" dirty="0"/>
                    </a:p>
                  </a:txBody>
                  <a:tcPr/>
                </a:tc>
              </a:tr>
              <a:tr h="265028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uk-UA" sz="1000" dirty="0" smtClean="0"/>
                        <a:t>Біологія</a:t>
                      </a:r>
                      <a:endParaRPr lang="ru-RU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uk-UA" sz="1000" dirty="0" smtClean="0"/>
                        <a:t>10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000" dirty="0" smtClean="0"/>
                        <a:t>5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000" dirty="0" smtClean="0"/>
                        <a:t>5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000" dirty="0" smtClean="0"/>
                        <a:t>7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000" dirty="0" smtClean="0"/>
                        <a:t>4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000" dirty="0" smtClean="0"/>
                        <a:t>3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000" dirty="0" smtClean="0"/>
                        <a:t>7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000" dirty="0" smtClean="0"/>
                        <a:t>4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000" dirty="0" smtClean="0"/>
                        <a:t>3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000" dirty="0" smtClean="0"/>
                        <a:t>3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000" dirty="0" smtClean="0"/>
                        <a:t>-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000" dirty="0" smtClean="0"/>
                        <a:t>3</a:t>
                      </a:r>
                      <a:endParaRPr lang="ru-RU" sz="1000" dirty="0"/>
                    </a:p>
                  </a:txBody>
                  <a:tcPr/>
                </a:tc>
              </a:tr>
              <a:tr h="265028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uk-UA" sz="1000" dirty="0" smtClean="0"/>
                        <a:t>Географія </a:t>
                      </a:r>
                      <a:endParaRPr lang="ru-RU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uk-UA" sz="1000" dirty="0" smtClean="0"/>
                        <a:t>7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000" dirty="0" smtClean="0"/>
                        <a:t>7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000" dirty="0" smtClean="0"/>
                        <a:t>-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000" dirty="0" smtClean="0"/>
                        <a:t>5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000" dirty="0" smtClean="0"/>
                        <a:t>5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000" dirty="0" smtClean="0"/>
                        <a:t>-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000" dirty="0" smtClean="0"/>
                        <a:t>5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000" dirty="0" smtClean="0"/>
                        <a:t>5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000" dirty="0" smtClean="0"/>
                        <a:t>-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000" dirty="0" smtClean="0"/>
                        <a:t>1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000" dirty="0" smtClean="0"/>
                        <a:t>1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000" dirty="0" smtClean="0"/>
                        <a:t>-</a:t>
                      </a:r>
                      <a:endParaRPr lang="ru-RU" sz="1000" dirty="0"/>
                    </a:p>
                  </a:txBody>
                  <a:tcPr/>
                </a:tc>
              </a:tr>
              <a:tr h="265028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uk-UA" sz="1000" dirty="0" smtClean="0"/>
                        <a:t>Іноземні мови</a:t>
                      </a:r>
                      <a:endParaRPr lang="ru-RU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uk-UA" sz="1000" dirty="0" smtClean="0"/>
                        <a:t>6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000" dirty="0" smtClean="0"/>
                        <a:t>6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000" dirty="0" smtClean="0"/>
                        <a:t>-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000" dirty="0" smtClean="0"/>
                        <a:t>4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000" dirty="0" smtClean="0"/>
                        <a:t>4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000" dirty="0" smtClean="0"/>
                        <a:t>-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000" dirty="0" smtClean="0"/>
                        <a:t>4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000" dirty="0" smtClean="0"/>
                        <a:t>4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000" dirty="0" smtClean="0"/>
                        <a:t>-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000" dirty="0" smtClean="0"/>
                        <a:t>2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000" dirty="0" smtClean="0"/>
                        <a:t>2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000" dirty="0" smtClean="0"/>
                        <a:t>-</a:t>
                      </a:r>
                      <a:endParaRPr lang="ru-RU" sz="1000" dirty="0"/>
                    </a:p>
                  </a:txBody>
                  <a:tcPr/>
                </a:tc>
              </a:tr>
              <a:tr h="265028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uk-UA" sz="1000" dirty="0" smtClean="0"/>
                        <a:t>Інформатика</a:t>
                      </a:r>
                      <a:endParaRPr lang="ru-RU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uk-UA" sz="1000" dirty="0" smtClean="0"/>
                        <a:t>38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000" dirty="0" smtClean="0"/>
                        <a:t>22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000" dirty="0" smtClean="0"/>
                        <a:t>16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000" dirty="0" smtClean="0"/>
                        <a:t>37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000" dirty="0" smtClean="0"/>
                        <a:t>21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000" dirty="0" smtClean="0"/>
                        <a:t>16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000" dirty="0" smtClean="0"/>
                        <a:t>37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000" dirty="0" smtClean="0"/>
                        <a:t>21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000" dirty="0" smtClean="0"/>
                        <a:t>16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000" dirty="0" smtClean="0"/>
                        <a:t>19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000" dirty="0" smtClean="0"/>
                        <a:t>10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000" dirty="0" smtClean="0"/>
                        <a:t>9</a:t>
                      </a:r>
                      <a:endParaRPr lang="ru-RU" sz="1000" dirty="0"/>
                    </a:p>
                  </a:txBody>
                  <a:tcPr/>
                </a:tc>
              </a:tr>
              <a:tr h="265028">
                <a:tc rowSpan="8">
                  <a:txBody>
                    <a:bodyPr/>
                    <a:lstStyle/>
                    <a:p>
                      <a:r>
                        <a:rPr lang="uk-UA" sz="1200" dirty="0" smtClean="0"/>
                        <a:t>2009-2010 </a:t>
                      </a:r>
                      <a:endParaRPr lang="ru-RU" sz="1200" dirty="0"/>
                    </a:p>
                  </a:txBody>
                  <a:tcPr vert="vert27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uk-UA" sz="1000" dirty="0" smtClean="0"/>
                        <a:t>Укр. мова та літ</a:t>
                      </a:r>
                      <a:endParaRPr lang="ru-RU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uk-UA" sz="1000" dirty="0" smtClean="0"/>
                        <a:t>20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000" dirty="0" smtClean="0"/>
                        <a:t>20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000" dirty="0" smtClean="0"/>
                        <a:t>-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000" dirty="0" smtClean="0"/>
                        <a:t>17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000" dirty="0" smtClean="0"/>
                        <a:t>17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000" dirty="0" smtClean="0"/>
                        <a:t>-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000" dirty="0" smtClean="0"/>
                        <a:t>8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000" dirty="0" smtClean="0"/>
                        <a:t>8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000" dirty="0" smtClean="0"/>
                        <a:t>-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000" dirty="0" smtClean="0"/>
                        <a:t>1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000" dirty="0" smtClean="0"/>
                        <a:t>1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000" dirty="0" smtClean="0"/>
                        <a:t>-</a:t>
                      </a:r>
                      <a:endParaRPr lang="ru-RU" sz="1000" dirty="0"/>
                    </a:p>
                  </a:txBody>
                  <a:tcPr/>
                </a:tc>
              </a:tr>
              <a:tr h="265028">
                <a:tc vMerge="1">
                  <a:txBody>
                    <a:bodyPr/>
                    <a:lstStyle/>
                    <a:p>
                      <a:endParaRPr lang="ru-RU" sz="12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uk-UA" sz="1000" dirty="0" smtClean="0"/>
                        <a:t>Математика</a:t>
                      </a:r>
                      <a:endParaRPr lang="ru-RU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uk-UA" sz="1000" dirty="0" smtClean="0"/>
                        <a:t>18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000" dirty="0" smtClean="0"/>
                        <a:t>12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000" dirty="0" smtClean="0"/>
                        <a:t>6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000" dirty="0" smtClean="0"/>
                        <a:t>13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000" dirty="0" smtClean="0"/>
                        <a:t>9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000" dirty="0" smtClean="0"/>
                        <a:t>4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000" dirty="0" smtClean="0"/>
                        <a:t>13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000" dirty="0" smtClean="0"/>
                        <a:t>9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000" dirty="0" smtClean="0"/>
                        <a:t>4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000" dirty="0" smtClean="0"/>
                        <a:t>11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000" dirty="0" smtClean="0"/>
                        <a:t>7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000" dirty="0" smtClean="0"/>
                        <a:t>4</a:t>
                      </a:r>
                      <a:endParaRPr lang="ru-RU" sz="1000" dirty="0"/>
                    </a:p>
                  </a:txBody>
                  <a:tcPr/>
                </a:tc>
              </a:tr>
              <a:tr h="265028">
                <a:tc vMerge="1">
                  <a:txBody>
                    <a:bodyPr/>
                    <a:lstStyle/>
                    <a:p>
                      <a:endParaRPr lang="ru-RU" sz="12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uk-UA" sz="1000" dirty="0" smtClean="0"/>
                        <a:t>Історія</a:t>
                      </a:r>
                      <a:endParaRPr lang="ru-RU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uk-UA" sz="1000" dirty="0" smtClean="0"/>
                        <a:t>15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000" dirty="0" smtClean="0"/>
                        <a:t>9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000" dirty="0" smtClean="0"/>
                        <a:t>7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000" dirty="0" smtClean="0"/>
                        <a:t>10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000" dirty="0" smtClean="0"/>
                        <a:t>7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000" dirty="0" smtClean="0"/>
                        <a:t>3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000" dirty="0" smtClean="0"/>
                        <a:t>10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000" dirty="0" smtClean="0"/>
                        <a:t>7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000" dirty="0" smtClean="0"/>
                        <a:t>3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000" dirty="0" smtClean="0"/>
                        <a:t>4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000" dirty="0" smtClean="0"/>
                        <a:t>2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000" dirty="0" smtClean="0"/>
                        <a:t>2</a:t>
                      </a:r>
                      <a:endParaRPr lang="ru-RU" sz="1000" dirty="0"/>
                    </a:p>
                  </a:txBody>
                  <a:tcPr/>
                </a:tc>
              </a:tr>
              <a:tr h="265028">
                <a:tc vMerge="1">
                  <a:txBody>
                    <a:bodyPr/>
                    <a:lstStyle/>
                    <a:p>
                      <a:endParaRPr lang="ru-RU" sz="12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uk-UA" sz="1000" dirty="0" smtClean="0"/>
                        <a:t>Фізика</a:t>
                      </a:r>
                      <a:endParaRPr lang="ru-RU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uk-UA" sz="1000" dirty="0" smtClean="0"/>
                        <a:t>20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000" dirty="0" smtClean="0"/>
                        <a:t>20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000" dirty="0" smtClean="0"/>
                        <a:t>-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000" dirty="0" smtClean="0"/>
                        <a:t>15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000" dirty="0" smtClean="0"/>
                        <a:t>15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000" dirty="0" smtClean="0"/>
                        <a:t>-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000" dirty="0" smtClean="0"/>
                        <a:t>12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000" dirty="0" smtClean="0"/>
                        <a:t>12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000" dirty="0" smtClean="0"/>
                        <a:t>-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000" dirty="0" smtClean="0"/>
                        <a:t>5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000" dirty="0" smtClean="0"/>
                        <a:t>5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000" dirty="0" smtClean="0"/>
                        <a:t>-</a:t>
                      </a:r>
                      <a:endParaRPr lang="ru-RU" sz="1000" dirty="0"/>
                    </a:p>
                  </a:txBody>
                  <a:tcPr/>
                </a:tc>
              </a:tr>
              <a:tr h="265028">
                <a:tc vMerge="1">
                  <a:txBody>
                    <a:bodyPr/>
                    <a:lstStyle/>
                    <a:p>
                      <a:endParaRPr lang="ru-RU" sz="12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uk-UA" sz="1000" dirty="0" smtClean="0"/>
                        <a:t>Хімія </a:t>
                      </a:r>
                      <a:endParaRPr lang="ru-RU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uk-UA" sz="1000" dirty="0" smtClean="0"/>
                        <a:t>12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000" dirty="0" smtClean="0"/>
                        <a:t>7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000" dirty="0" smtClean="0"/>
                        <a:t>5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000" dirty="0" smtClean="0"/>
                        <a:t>7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000" dirty="0" smtClean="0"/>
                        <a:t>5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000" dirty="0" smtClean="0"/>
                        <a:t>2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000" dirty="0" smtClean="0"/>
                        <a:t>7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000" dirty="0" smtClean="0"/>
                        <a:t>5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000" dirty="0" smtClean="0"/>
                        <a:t>2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000" dirty="0" smtClean="0"/>
                        <a:t>1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000" dirty="0" smtClean="0"/>
                        <a:t>-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000" dirty="0" smtClean="0"/>
                        <a:t>1</a:t>
                      </a:r>
                      <a:endParaRPr lang="ru-RU" sz="1000" dirty="0"/>
                    </a:p>
                  </a:txBody>
                  <a:tcPr/>
                </a:tc>
              </a:tr>
              <a:tr h="265028">
                <a:tc vMerge="1">
                  <a:txBody>
                    <a:bodyPr/>
                    <a:lstStyle/>
                    <a:p>
                      <a:endParaRPr lang="ru-RU" sz="12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uk-UA" sz="1000" dirty="0" smtClean="0"/>
                        <a:t>Біологія</a:t>
                      </a:r>
                      <a:endParaRPr lang="ru-RU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uk-UA" sz="1000" dirty="0" smtClean="0"/>
                        <a:t>15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000" dirty="0" smtClean="0"/>
                        <a:t>8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000" dirty="0" smtClean="0"/>
                        <a:t>7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000" dirty="0" smtClean="0"/>
                        <a:t>10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000" dirty="0" smtClean="0"/>
                        <a:t>8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000" dirty="0" smtClean="0"/>
                        <a:t>2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000" dirty="0" smtClean="0"/>
                        <a:t>10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000" dirty="0" smtClean="0"/>
                        <a:t>8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000" dirty="0" smtClean="0"/>
                        <a:t>2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000" dirty="0" smtClean="0"/>
                        <a:t>2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000" dirty="0" smtClean="0"/>
                        <a:t>1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000" dirty="0" smtClean="0"/>
                        <a:t>1</a:t>
                      </a:r>
                      <a:endParaRPr lang="ru-RU" sz="1000" dirty="0"/>
                    </a:p>
                  </a:txBody>
                  <a:tcPr/>
                </a:tc>
              </a:tr>
              <a:tr h="265028">
                <a:tc vMerge="1">
                  <a:txBody>
                    <a:bodyPr/>
                    <a:lstStyle/>
                    <a:p>
                      <a:endParaRPr lang="ru-RU" sz="12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uk-UA" sz="1000" dirty="0" smtClean="0"/>
                        <a:t>Географія </a:t>
                      </a:r>
                      <a:endParaRPr lang="ru-RU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uk-UA" sz="1000" dirty="0" smtClean="0"/>
                        <a:t>5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000" dirty="0" smtClean="0"/>
                        <a:t>5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000" dirty="0" smtClean="0"/>
                        <a:t>-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00" dirty="0"/>
                    </a:p>
                  </a:txBody>
                  <a:tcPr/>
                </a:tc>
              </a:tr>
              <a:tr h="265028">
                <a:tc vMerge="1">
                  <a:txBody>
                    <a:bodyPr/>
                    <a:lstStyle/>
                    <a:p>
                      <a:endParaRPr lang="ru-RU" sz="12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uk-UA" sz="1000" dirty="0" smtClean="0"/>
                        <a:t>Іноземні мови</a:t>
                      </a:r>
                      <a:endParaRPr lang="ru-RU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uk-UA" sz="1000" dirty="0" smtClean="0"/>
                        <a:t>7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000" dirty="0" smtClean="0"/>
                        <a:t>7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000" dirty="0" smtClean="0"/>
                        <a:t>3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000" dirty="0" smtClean="0"/>
                        <a:t>3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000" dirty="0" smtClean="0"/>
                        <a:t>-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000" dirty="0" smtClean="0"/>
                        <a:t>3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000" dirty="0" smtClean="0"/>
                        <a:t>3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000" dirty="0" smtClean="0"/>
                        <a:t>-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000" dirty="0" smtClean="0"/>
                        <a:t>-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000" dirty="0" smtClean="0"/>
                        <a:t>-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000" dirty="0" smtClean="0"/>
                        <a:t>-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000" dirty="0" smtClean="0"/>
                        <a:t>14</a:t>
                      </a:r>
                      <a:endParaRPr lang="ru-RU" sz="1000" dirty="0"/>
                    </a:p>
                  </a:txBody>
                  <a:tcPr/>
                </a:tc>
              </a:tr>
              <a:tr h="423746"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 vert="vert27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uk-UA" sz="1000" dirty="0" smtClean="0"/>
                        <a:t>Інформатика</a:t>
                      </a:r>
                      <a:endParaRPr lang="ru-RU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uk-UA" sz="1000" dirty="0" smtClean="0"/>
                        <a:t>36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000" dirty="0" smtClean="0"/>
                        <a:t>22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000" dirty="0" smtClean="0"/>
                        <a:t>14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000" dirty="0" smtClean="0"/>
                        <a:t>34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000" dirty="0" smtClean="0"/>
                        <a:t>20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000" dirty="0" smtClean="0"/>
                        <a:t>14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000" dirty="0" smtClean="0"/>
                        <a:t>34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000" dirty="0" smtClean="0"/>
                        <a:t>20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000" dirty="0" smtClean="0"/>
                        <a:t>14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000" dirty="0" smtClean="0"/>
                        <a:t>23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000" dirty="0" smtClean="0"/>
                        <a:t>13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000" dirty="0" smtClean="0"/>
                        <a:t>10</a:t>
                      </a:r>
                      <a:endParaRPr lang="ru-RU" sz="10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52157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85720" y="1500174"/>
          <a:ext cx="8572560" cy="25660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1504"/>
                <a:gridCol w="642942"/>
                <a:gridCol w="928694"/>
                <a:gridCol w="714380"/>
                <a:gridCol w="714380"/>
                <a:gridCol w="285752"/>
                <a:gridCol w="642942"/>
                <a:gridCol w="1214446"/>
                <a:gridCol w="714380"/>
                <a:gridCol w="714380"/>
                <a:gridCol w="714380"/>
                <a:gridCol w="714380"/>
              </a:tblGrid>
              <a:tr h="414340">
                <a:tc rowSpan="2">
                  <a:txBody>
                    <a:bodyPr/>
                    <a:lstStyle/>
                    <a:p>
                      <a:r>
                        <a:rPr lang="uk-UA" sz="1600" dirty="0" smtClean="0"/>
                        <a:t>Рік </a:t>
                      </a:r>
                      <a:endParaRPr lang="ru-RU" sz="16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uk-UA" sz="1100" dirty="0" smtClean="0"/>
                        <a:t>Загальна кількість випускників</a:t>
                      </a:r>
                      <a:endParaRPr lang="ru-RU" sz="1100" dirty="0"/>
                    </a:p>
                  </a:txBody>
                  <a:tcPr vert="vert270"/>
                </a:tc>
                <a:tc gridSpan="5">
                  <a:txBody>
                    <a:bodyPr/>
                    <a:lstStyle/>
                    <a:p>
                      <a:r>
                        <a:rPr lang="uk-UA" sz="1200" dirty="0" smtClean="0"/>
                        <a:t>З них випускників</a:t>
                      </a:r>
                      <a:r>
                        <a:rPr lang="uk-UA" sz="1200" baseline="0" dirty="0" smtClean="0"/>
                        <a:t> загальноосвітніх закладів</a:t>
                      </a:r>
                      <a:endParaRPr lang="ru-RU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r>
                        <a:rPr lang="uk-UA" sz="1200" dirty="0" smtClean="0"/>
                        <a:t>З них, випускники профільних класів</a:t>
                      </a:r>
                      <a:endParaRPr lang="ru-RU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871544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100" dirty="0" smtClean="0"/>
                        <a:t>Загальна</a:t>
                      </a:r>
                    </a:p>
                    <a:p>
                      <a:r>
                        <a:rPr lang="uk-UA" sz="1100" dirty="0" smtClean="0"/>
                        <a:t> </a:t>
                      </a:r>
                      <a:r>
                        <a:rPr lang="uk-UA" sz="1100" dirty="0" err="1" smtClean="0"/>
                        <a:t>к-сть</a:t>
                      </a:r>
                      <a:endParaRPr lang="ru-RU" sz="1100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r>
                        <a:rPr lang="uk-UA" sz="1100" dirty="0" smtClean="0"/>
                        <a:t>ВНЗІ-ІІ </a:t>
                      </a:r>
                    </a:p>
                    <a:p>
                      <a:r>
                        <a:rPr lang="uk-UA" sz="1100" dirty="0" err="1" smtClean="0"/>
                        <a:t>р.а</a:t>
                      </a:r>
                      <a:r>
                        <a:rPr lang="uk-UA" sz="1100" dirty="0" smtClean="0"/>
                        <a:t>.</a:t>
                      </a:r>
                    </a:p>
                    <a:p>
                      <a:endParaRPr lang="ru-RU" sz="1100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r>
                        <a:rPr lang="uk-UA" sz="1100" dirty="0" smtClean="0"/>
                        <a:t>ВНЗ ІІІ-І</a:t>
                      </a:r>
                      <a:r>
                        <a:rPr lang="uk-UA" sz="1100" baseline="0" dirty="0" smtClean="0"/>
                        <a:t> </a:t>
                      </a:r>
                      <a:r>
                        <a:rPr lang="en-US" sz="1100" baseline="0" dirty="0" smtClean="0"/>
                        <a:t>V</a:t>
                      </a:r>
                      <a:r>
                        <a:rPr lang="uk-UA" sz="1100" baseline="0" dirty="0" smtClean="0"/>
                        <a:t> </a:t>
                      </a:r>
                    </a:p>
                    <a:p>
                      <a:r>
                        <a:rPr lang="uk-UA" sz="1100" baseline="0" dirty="0" err="1" smtClean="0"/>
                        <a:t>р.а</a:t>
                      </a:r>
                      <a:r>
                        <a:rPr lang="uk-UA" sz="1100" baseline="0" dirty="0" smtClean="0"/>
                        <a:t>.</a:t>
                      </a:r>
                      <a:endParaRPr lang="ru-RU" sz="1100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r>
                        <a:rPr lang="uk-UA" sz="1100" dirty="0" smtClean="0"/>
                        <a:t>ПТНЗ</a:t>
                      </a:r>
                      <a:endParaRPr lang="ru-RU" sz="1100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r>
                        <a:rPr lang="uk-UA" sz="1100" dirty="0" smtClean="0"/>
                        <a:t>Не</a:t>
                      </a:r>
                      <a:r>
                        <a:rPr lang="uk-UA" sz="1100" baseline="0" dirty="0" smtClean="0"/>
                        <a:t> продовжує навчання</a:t>
                      </a:r>
                      <a:endParaRPr lang="ru-RU" sz="1100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r>
                        <a:rPr lang="uk-UA" sz="1100" dirty="0" smtClean="0"/>
                        <a:t>Загальна </a:t>
                      </a:r>
                    </a:p>
                    <a:p>
                      <a:r>
                        <a:rPr lang="uk-UA" sz="1100" dirty="0" err="1" smtClean="0"/>
                        <a:t>к-сть</a:t>
                      </a:r>
                      <a:endParaRPr lang="ru-RU" sz="1100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r>
                        <a:rPr lang="uk-UA" sz="1100" dirty="0" smtClean="0"/>
                        <a:t>ВНЗІ-ІІ </a:t>
                      </a:r>
                      <a:r>
                        <a:rPr lang="uk-UA" sz="1100" dirty="0" err="1" smtClean="0"/>
                        <a:t>р.а</a:t>
                      </a:r>
                      <a:r>
                        <a:rPr lang="uk-UA" sz="1100" dirty="0" smtClean="0"/>
                        <a:t>.</a:t>
                      </a:r>
                      <a:endParaRPr lang="ru-RU" sz="1100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r>
                        <a:rPr lang="uk-UA" sz="1100" dirty="0" smtClean="0"/>
                        <a:t>ВНЗ ІІІ-І</a:t>
                      </a:r>
                      <a:r>
                        <a:rPr lang="uk-UA" sz="1100" baseline="0" dirty="0" smtClean="0"/>
                        <a:t> </a:t>
                      </a:r>
                      <a:r>
                        <a:rPr lang="en-US" sz="1100" baseline="0" dirty="0" smtClean="0"/>
                        <a:t>V</a:t>
                      </a:r>
                      <a:endParaRPr lang="uk-UA" sz="1100" baseline="0" dirty="0" smtClean="0"/>
                    </a:p>
                    <a:p>
                      <a:r>
                        <a:rPr lang="uk-UA" sz="1100" baseline="0" dirty="0" smtClean="0"/>
                        <a:t> </a:t>
                      </a:r>
                      <a:r>
                        <a:rPr lang="uk-UA" sz="1100" baseline="0" dirty="0" err="1" smtClean="0"/>
                        <a:t>р.а</a:t>
                      </a:r>
                      <a:r>
                        <a:rPr lang="uk-UA" sz="1100" baseline="0" dirty="0" smtClean="0"/>
                        <a:t>.</a:t>
                      </a:r>
                      <a:endParaRPr lang="ru-RU" sz="1100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r>
                        <a:rPr lang="uk-UA" sz="1100" dirty="0" smtClean="0"/>
                        <a:t>ПТНЗ</a:t>
                      </a:r>
                      <a:endParaRPr lang="ru-RU" sz="1100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r>
                        <a:rPr lang="uk-UA" sz="1100" dirty="0" smtClean="0"/>
                        <a:t>Не</a:t>
                      </a:r>
                      <a:r>
                        <a:rPr lang="uk-UA" sz="1100" baseline="0" dirty="0" smtClean="0"/>
                        <a:t> продовжує навчання</a:t>
                      </a:r>
                      <a:endParaRPr lang="ru-RU" sz="1100" dirty="0"/>
                    </a:p>
                  </a:txBody>
                  <a:tcPr vert="vert270"/>
                </a:tc>
              </a:tr>
              <a:tr h="414340">
                <a:tc>
                  <a:txBody>
                    <a:bodyPr/>
                    <a:lstStyle/>
                    <a:p>
                      <a:r>
                        <a:rPr lang="uk-UA" sz="1100" dirty="0" smtClean="0"/>
                        <a:t>2007 -2008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91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4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87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-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-</a:t>
                      </a:r>
                      <a:endParaRPr lang="ru-RU" sz="1400" dirty="0"/>
                    </a:p>
                  </a:txBody>
                  <a:tcPr/>
                </a:tc>
              </a:tr>
              <a:tr h="414340">
                <a:tc>
                  <a:txBody>
                    <a:bodyPr/>
                    <a:lstStyle/>
                    <a:p>
                      <a:r>
                        <a:rPr lang="uk-UA" sz="1100" dirty="0" smtClean="0"/>
                        <a:t>2008-2009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83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4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79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-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-</a:t>
                      </a:r>
                      <a:endParaRPr lang="ru-RU" sz="1400" dirty="0"/>
                    </a:p>
                  </a:txBody>
                  <a:tcPr/>
                </a:tc>
              </a:tr>
              <a:tr h="414340">
                <a:tc>
                  <a:txBody>
                    <a:bodyPr/>
                    <a:lstStyle/>
                    <a:p>
                      <a:r>
                        <a:rPr lang="uk-UA" sz="1100" dirty="0" smtClean="0"/>
                        <a:t>2009-2010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65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2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63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-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-</a:t>
                      </a:r>
                      <a:endParaRPr lang="ru-RU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857224" y="500042"/>
            <a:ext cx="792961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3200" dirty="0">
                <a:latin typeface="Bookman Old Style" pitchFamily="18" charset="0"/>
              </a:rPr>
              <a:t>Працевлаштування випускників ЛІТ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9152157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2400" dirty="0" smtClean="0">
                <a:latin typeface="Bookman Old Style" pitchFamily="18" charset="0"/>
              </a:rPr>
              <a:t>Вступ до ВНЗ випускників профільних класів за 2009/2010</a:t>
            </a:r>
            <a:endParaRPr lang="ru-RU" sz="2400" dirty="0">
              <a:latin typeface="Bookman Old Style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85720" y="1500174"/>
          <a:ext cx="8572557" cy="41071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2940"/>
                <a:gridCol w="1806362"/>
                <a:gridCol w="1224651"/>
                <a:gridCol w="1224651"/>
                <a:gridCol w="1224651"/>
                <a:gridCol w="1224651"/>
                <a:gridCol w="1224651"/>
              </a:tblGrid>
              <a:tr h="571504">
                <a:tc rowSpan="2">
                  <a:txBody>
                    <a:bodyPr/>
                    <a:lstStyle/>
                    <a:p>
                      <a:r>
                        <a:rPr lang="uk-UA" sz="1400" dirty="0" smtClean="0"/>
                        <a:t>№</a:t>
                      </a:r>
                      <a:endParaRPr lang="ru-RU" sz="14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uk-UA" sz="1400" dirty="0" smtClean="0"/>
                        <a:t>Напрямок </a:t>
                      </a:r>
                      <a:endParaRPr lang="ru-RU" sz="14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uk-UA" sz="1400" dirty="0" smtClean="0"/>
                        <a:t>Загальна </a:t>
                      </a:r>
                    </a:p>
                    <a:p>
                      <a:r>
                        <a:rPr lang="uk-UA" sz="1400" dirty="0" smtClean="0"/>
                        <a:t>к- </a:t>
                      </a:r>
                      <a:r>
                        <a:rPr lang="uk-UA" sz="1400" dirty="0" err="1" smtClean="0"/>
                        <a:t>сть</a:t>
                      </a:r>
                      <a:r>
                        <a:rPr lang="uk-UA" sz="1400" dirty="0" smtClean="0"/>
                        <a:t> учнів</a:t>
                      </a:r>
                      <a:endParaRPr lang="ru-RU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uk-UA" sz="1400" dirty="0" smtClean="0"/>
                        <a:t>Вступили до ВНЗ І-ІІІ ст.</a:t>
                      </a:r>
                      <a:endParaRPr lang="ru-RU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uk-UA" sz="1400" dirty="0" smtClean="0"/>
                        <a:t>Вступили до ВНЗ ІІІ</a:t>
                      </a:r>
                      <a:r>
                        <a:rPr lang="uk-UA" sz="1400" baseline="0" dirty="0" smtClean="0"/>
                        <a:t> – І </a:t>
                      </a:r>
                      <a:r>
                        <a:rPr lang="en-US" sz="1400" baseline="0" dirty="0" smtClean="0"/>
                        <a:t>V</a:t>
                      </a:r>
                      <a:r>
                        <a:rPr lang="uk-UA" sz="1400" baseline="0" dirty="0" smtClean="0"/>
                        <a:t>ст.</a:t>
                      </a:r>
                      <a:endParaRPr lang="ru-RU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42863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Відповідно до профілю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Інший профіль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Відповідно до профілю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Інший профіль</a:t>
                      </a:r>
                      <a:endParaRPr lang="ru-RU" sz="1400" dirty="0"/>
                    </a:p>
                  </a:txBody>
                  <a:tcPr/>
                </a:tc>
              </a:tr>
              <a:tr h="410536">
                <a:tc>
                  <a:txBody>
                    <a:bodyPr/>
                    <a:lstStyle/>
                    <a:p>
                      <a:r>
                        <a:rPr lang="uk-UA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Суспіль - гуманітарний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15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12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2</a:t>
                      </a:r>
                      <a:endParaRPr lang="ru-RU" dirty="0"/>
                    </a:p>
                  </a:txBody>
                  <a:tcPr/>
                </a:tc>
              </a:tr>
              <a:tr h="357190">
                <a:tc>
                  <a:txBody>
                    <a:bodyPr/>
                    <a:lstStyle/>
                    <a:p>
                      <a:r>
                        <a:rPr lang="uk-UA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Філологічний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48620">
                <a:tc>
                  <a:txBody>
                    <a:bodyPr/>
                    <a:lstStyle/>
                    <a:p>
                      <a:r>
                        <a:rPr lang="uk-UA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err="1" smtClean="0"/>
                        <a:t>Художньо-</a:t>
                      </a:r>
                      <a:r>
                        <a:rPr lang="uk-UA" dirty="0" smtClean="0"/>
                        <a:t> естетичний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40048">
                <a:tc>
                  <a:txBody>
                    <a:bodyPr/>
                    <a:lstStyle/>
                    <a:p>
                      <a:r>
                        <a:rPr lang="uk-UA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err="1" smtClean="0"/>
                        <a:t>Природничо</a:t>
                      </a:r>
                      <a:r>
                        <a:rPr lang="uk-UA" dirty="0" smtClean="0"/>
                        <a:t> – математичний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50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46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3</a:t>
                      </a:r>
                      <a:endParaRPr lang="ru-RU" dirty="0"/>
                    </a:p>
                  </a:txBody>
                  <a:tcPr/>
                </a:tc>
              </a:tr>
              <a:tr h="340048">
                <a:tc>
                  <a:txBody>
                    <a:bodyPr/>
                    <a:lstStyle/>
                    <a:p>
                      <a:r>
                        <a:rPr lang="uk-UA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Технологічний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40048">
                <a:tc>
                  <a:txBody>
                    <a:bodyPr/>
                    <a:lstStyle/>
                    <a:p>
                      <a:r>
                        <a:rPr lang="uk-UA" dirty="0" smtClean="0"/>
                        <a:t>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Спортивний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52157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5786" y="0"/>
            <a:ext cx="7772400" cy="1071570"/>
          </a:xfrm>
        </p:spPr>
        <p:txBody>
          <a:bodyPr>
            <a:normAutofit/>
          </a:bodyPr>
          <a:lstStyle/>
          <a:p>
            <a:r>
              <a:rPr lang="uk-UA" i="1" smtClean="0"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Bookman Old Style" pitchFamily="18" charset="0"/>
              </a:rPr>
              <a:t>Модель профільної </a:t>
            </a:r>
            <a:r>
              <a:rPr lang="uk-UA" i="1" dirty="0" smtClean="0"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Bookman Old Style" pitchFamily="18" charset="0"/>
              </a:rPr>
              <a:t>школи</a:t>
            </a:r>
            <a:endParaRPr lang="ru-RU" i="1" dirty="0"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1928802"/>
            <a:ext cx="9144000" cy="500066"/>
          </a:xfrm>
        </p:spPr>
        <p:txBody>
          <a:bodyPr>
            <a:noAutofit/>
          </a:bodyPr>
          <a:lstStyle/>
          <a:p>
            <a:r>
              <a:rPr lang="uk-UA" sz="4400" b="1" dirty="0" smtClean="0">
                <a:solidFill>
                  <a:schemeClr val="tx1"/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</a:rPr>
              <a:t>Напрями диференціації</a:t>
            </a:r>
            <a:endParaRPr lang="ru-RU" sz="4400" b="1" dirty="0">
              <a:solidFill>
                <a:schemeClr val="tx1"/>
              </a:solidFill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571868" y="857232"/>
            <a:ext cx="2428892" cy="1071570"/>
          </a:xfrm>
          <a:prstGeom prst="roundRect">
            <a:avLst/>
          </a:prstGeom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6600" dirty="0" smtClean="0">
                <a:latin typeface="Bookman Old Style" pitchFamily="18" charset="0"/>
              </a:rPr>
              <a:t>ЛІТ</a:t>
            </a:r>
            <a:endParaRPr lang="ru-RU" sz="6600" dirty="0">
              <a:latin typeface="Bookman Old Style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6929454" y="2928934"/>
            <a:ext cx="2000264" cy="1071570"/>
          </a:xfrm>
          <a:prstGeom prst="roundRect">
            <a:avLst/>
          </a:prstGeom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dirty="0" smtClean="0">
                <a:latin typeface="Bookman Old Style" pitchFamily="18" charset="0"/>
              </a:rPr>
              <a:t>Філологічний</a:t>
            </a:r>
            <a:endParaRPr lang="ru-RU" b="1" dirty="0">
              <a:latin typeface="Bookman Old Style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643438" y="2928934"/>
            <a:ext cx="2143140" cy="1071570"/>
          </a:xfrm>
          <a:prstGeom prst="roundRect">
            <a:avLst/>
          </a:prstGeom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dirty="0" smtClean="0">
                <a:latin typeface="Bookman Old Style" pitchFamily="18" charset="0"/>
              </a:rPr>
              <a:t>Технологічний</a:t>
            </a:r>
            <a:endParaRPr lang="ru-RU" b="1" dirty="0">
              <a:latin typeface="Bookman Old Style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500298" y="2928934"/>
            <a:ext cx="2071702" cy="1071570"/>
          </a:xfrm>
          <a:prstGeom prst="roundRect">
            <a:avLst/>
          </a:prstGeom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dirty="0" smtClean="0">
                <a:latin typeface="Bookman Old Style" pitchFamily="18" charset="0"/>
              </a:rPr>
              <a:t>Суспільно - гуманітарний</a:t>
            </a:r>
            <a:endParaRPr lang="ru-RU" b="1" dirty="0">
              <a:latin typeface="Bookman Old Style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14282" y="2928934"/>
            <a:ext cx="2214578" cy="1071570"/>
          </a:xfrm>
          <a:prstGeom prst="roundRect">
            <a:avLst/>
          </a:prstGeom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dirty="0" err="1" smtClean="0">
                <a:latin typeface="Bookman Old Style" pitchFamily="18" charset="0"/>
              </a:rPr>
              <a:t>Природничо</a:t>
            </a:r>
            <a:r>
              <a:rPr lang="uk-UA" b="1" dirty="0" smtClean="0">
                <a:latin typeface="Bookman Old Style" pitchFamily="18" charset="0"/>
              </a:rPr>
              <a:t> - математичний</a:t>
            </a:r>
            <a:endParaRPr lang="ru-RU" b="1" dirty="0">
              <a:latin typeface="Bookman Old Style" pitchFamily="18" charset="0"/>
            </a:endParaRPr>
          </a:p>
        </p:txBody>
      </p:sp>
      <p:sp>
        <p:nvSpPr>
          <p:cNvPr id="9" name="Подзаголовок 2"/>
          <p:cNvSpPr txBox="1">
            <a:spLocks/>
          </p:cNvSpPr>
          <p:nvPr/>
        </p:nvSpPr>
        <p:spPr>
          <a:xfrm>
            <a:off x="714348" y="4000504"/>
            <a:ext cx="7715304" cy="50006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uk-UA" sz="4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Профілі</a:t>
            </a:r>
            <a:endParaRPr kumimoji="0" lang="ru-RU" sz="44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500034" y="4714884"/>
            <a:ext cx="2071702" cy="1428760"/>
          </a:xfrm>
          <a:prstGeom prst="roundRect">
            <a:avLst/>
          </a:prstGeom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600" b="1" dirty="0" smtClean="0">
                <a:latin typeface="Bookman Old Style" pitchFamily="18" charset="0"/>
              </a:rPr>
              <a:t>Фізико – математичний</a:t>
            </a:r>
          </a:p>
          <a:p>
            <a:pPr algn="ctr"/>
            <a:r>
              <a:rPr lang="uk-UA" sz="1600" b="1" dirty="0" smtClean="0">
                <a:latin typeface="Bookman Old Style" pitchFamily="18" charset="0"/>
              </a:rPr>
              <a:t>Математичний</a:t>
            </a:r>
          </a:p>
          <a:p>
            <a:pPr algn="ctr"/>
            <a:r>
              <a:rPr lang="uk-UA" sz="1600" b="1" dirty="0" err="1" smtClean="0">
                <a:latin typeface="Bookman Old Style" pitchFamily="18" charset="0"/>
              </a:rPr>
              <a:t>Хіміко</a:t>
            </a:r>
            <a:r>
              <a:rPr lang="uk-UA" sz="1600" b="1" dirty="0" smtClean="0">
                <a:latin typeface="Bookman Old Style" pitchFamily="18" charset="0"/>
              </a:rPr>
              <a:t> - біологічний</a:t>
            </a:r>
            <a:endParaRPr lang="ru-RU" sz="1600" b="1" dirty="0">
              <a:latin typeface="Bookman Old Style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2786050" y="4714884"/>
            <a:ext cx="1857388" cy="1428760"/>
          </a:xfrm>
          <a:prstGeom prst="roundRect">
            <a:avLst/>
          </a:prstGeom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400" b="1" dirty="0" smtClean="0">
                <a:latin typeface="Bookman Old Style" pitchFamily="18" charset="0"/>
              </a:rPr>
              <a:t>Історичний</a:t>
            </a:r>
          </a:p>
          <a:p>
            <a:pPr algn="ctr"/>
            <a:r>
              <a:rPr lang="uk-UA" sz="1400" b="1" dirty="0">
                <a:latin typeface="Bookman Old Style" pitchFamily="18" charset="0"/>
              </a:rPr>
              <a:t> </a:t>
            </a:r>
            <a:r>
              <a:rPr lang="uk-UA" sz="1400" b="1" dirty="0" smtClean="0">
                <a:latin typeface="Bookman Old Style" pitchFamily="18" charset="0"/>
              </a:rPr>
              <a:t>Економічний</a:t>
            </a:r>
          </a:p>
          <a:p>
            <a:pPr algn="ctr"/>
            <a:r>
              <a:rPr lang="uk-UA" sz="1400" b="1" dirty="0" smtClean="0">
                <a:latin typeface="Bookman Old Style" pitchFamily="18" charset="0"/>
              </a:rPr>
              <a:t>Правовий</a:t>
            </a:r>
            <a:endParaRPr lang="ru-RU" sz="1400" b="1" dirty="0">
              <a:latin typeface="Bookman Old Style" pitchFamily="18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4786314" y="4714884"/>
            <a:ext cx="1857388" cy="1428760"/>
          </a:xfrm>
          <a:prstGeom prst="roundRect">
            <a:avLst/>
          </a:prstGeom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400" b="1" dirty="0" err="1" smtClean="0">
                <a:latin typeface="Bookman Old Style" pitchFamily="18" charset="0"/>
              </a:rPr>
              <a:t>Інформаційно</a:t>
            </a:r>
            <a:r>
              <a:rPr lang="uk-UA" sz="1400" b="1" dirty="0" smtClean="0">
                <a:latin typeface="Bookman Old Style" pitchFamily="18" charset="0"/>
              </a:rPr>
              <a:t> - технологічний</a:t>
            </a:r>
            <a:endParaRPr lang="ru-RU" sz="1400" b="1" dirty="0">
              <a:latin typeface="Bookman Old Style" pitchFamily="18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6858016" y="4714884"/>
            <a:ext cx="1857388" cy="1428760"/>
          </a:xfrm>
          <a:prstGeom prst="roundRect">
            <a:avLst/>
          </a:prstGeom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400" b="1" dirty="0" err="1" smtClean="0">
                <a:latin typeface="Bookman Old Style" pitchFamily="18" charset="0"/>
              </a:rPr>
              <a:t>Історико</a:t>
            </a:r>
            <a:r>
              <a:rPr lang="uk-UA" sz="1400" b="1" dirty="0" smtClean="0">
                <a:latin typeface="Bookman Old Style" pitchFamily="18" charset="0"/>
              </a:rPr>
              <a:t> - філологічний</a:t>
            </a:r>
            <a:endParaRPr lang="ru-RU" sz="1400" b="1" dirty="0">
              <a:latin typeface="Bookman Old Style" pitchFamily="18" charset="0"/>
            </a:endParaRP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 rot="5400000">
            <a:off x="1071538" y="4357694"/>
            <a:ext cx="57150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rot="5400000">
            <a:off x="3178959" y="4321975"/>
            <a:ext cx="64294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>
            <a:endCxn id="12" idx="0"/>
          </p:cNvCxnSpPr>
          <p:nvPr/>
        </p:nvCxnSpPr>
        <p:spPr>
          <a:xfrm rot="5400000">
            <a:off x="5357818" y="4357694"/>
            <a:ext cx="71438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>
            <a:off x="928662" y="2571744"/>
            <a:ext cx="7143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 rot="5400000">
            <a:off x="749273" y="2750339"/>
            <a:ext cx="357984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>
            <a:endCxn id="7" idx="0"/>
          </p:cNvCxnSpPr>
          <p:nvPr/>
        </p:nvCxnSpPr>
        <p:spPr>
          <a:xfrm rot="5400000">
            <a:off x="3375415" y="2732481"/>
            <a:ext cx="357188" cy="3571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>
            <a:stCxn id="6" idx="0"/>
          </p:cNvCxnSpPr>
          <p:nvPr/>
        </p:nvCxnSpPr>
        <p:spPr>
          <a:xfrm rot="5400000" flipH="1" flipV="1">
            <a:off x="5536414" y="2750338"/>
            <a:ext cx="357190" cy="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 rot="5400000" flipH="1" flipV="1">
            <a:off x="7893073" y="2750339"/>
            <a:ext cx="357984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>
            <a:stCxn id="13" idx="0"/>
          </p:cNvCxnSpPr>
          <p:nvPr/>
        </p:nvCxnSpPr>
        <p:spPr>
          <a:xfrm rot="5400000" flipH="1" flipV="1">
            <a:off x="7465239" y="4393413"/>
            <a:ext cx="64294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 rot="5400000" flipH="1" flipV="1">
            <a:off x="4357686" y="2214554"/>
            <a:ext cx="57150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9152157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14282" y="1071547"/>
          <a:ext cx="8501124" cy="53000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57388"/>
                <a:gridCol w="2000264"/>
                <a:gridCol w="2214578"/>
                <a:gridCol w="2428894"/>
              </a:tblGrid>
              <a:tr h="857255">
                <a:tc>
                  <a:txBody>
                    <a:bodyPr/>
                    <a:lstStyle/>
                    <a:p>
                      <a:pPr algn="ctr"/>
                      <a:r>
                        <a:rPr kumimoji="0" lang="uk-UA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Bookman Old Style" pitchFamily="18" charset="0"/>
                          <a:ea typeface="+mj-ea"/>
                          <a:cs typeface="+mj-cs"/>
                        </a:rPr>
                        <a:t>Профілі </a:t>
                      </a:r>
                      <a:endParaRPr lang="ru-RU" dirty="0"/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Bookman Old Style" pitchFamily="18" charset="0"/>
                          <a:ea typeface="+mj-ea"/>
                          <a:cs typeface="+mj-cs"/>
                        </a:rPr>
                        <a:t>Поглиблене вивчення предметів</a:t>
                      </a:r>
                      <a:endParaRPr kumimoji="0" lang="ru-RU" sz="18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Bookman Old Style" pitchFamily="18" charset="0"/>
                        <a:ea typeface="+mj-ea"/>
                        <a:cs typeface="+mj-cs"/>
                      </a:endParaRPr>
                    </a:p>
                    <a:p>
                      <a:pPr algn="ctr"/>
                      <a:endParaRPr lang="ru-RU" dirty="0"/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uk-UA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Bookman Old Style" pitchFamily="18" charset="0"/>
                          <a:ea typeface="+mj-ea"/>
                          <a:cs typeface="+mj-cs"/>
                        </a:rPr>
                        <a:t>Спецкурси</a:t>
                      </a:r>
                      <a:endParaRPr lang="ru-RU" dirty="0"/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Bookman Old Style" pitchFamily="18" charset="0"/>
                          <a:ea typeface="+mj-ea"/>
                          <a:cs typeface="+mj-cs"/>
                        </a:rPr>
                        <a:t>Факультативи</a:t>
                      </a:r>
                      <a:endParaRPr kumimoji="0" lang="ru-RU" sz="20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Bookman Old Style" pitchFamily="18" charset="0"/>
                        <a:ea typeface="+mj-ea"/>
                        <a:cs typeface="+mj-cs"/>
                      </a:endParaRPr>
                    </a:p>
                    <a:p>
                      <a:pPr algn="ctr"/>
                      <a:endParaRPr lang="ru-RU" dirty="0"/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216886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Bookman Old Style" pitchFamily="18" charset="0"/>
                          <a:ea typeface="+mj-ea"/>
                          <a:cs typeface="+mj-cs"/>
                        </a:rPr>
                        <a:t>Математичний профіль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uk-UA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Bookman Old Style" pitchFamily="18" charset="0"/>
                          <a:ea typeface="+mj-ea"/>
                          <a:cs typeface="+mj-cs"/>
                        </a:rPr>
                        <a:t>Математика 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Bookman Old Style" pitchFamily="18" charset="0"/>
                          <a:ea typeface="+mj-ea"/>
                          <a:cs typeface="+mj-cs"/>
                        </a:rPr>
                        <a:t>Теорія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Bookman Old Style" pitchFamily="18" charset="0"/>
                          <a:ea typeface="+mj-ea"/>
                          <a:cs typeface="+mj-cs"/>
                        </a:rPr>
                        <a:t>ймовірностей,</a:t>
                      </a:r>
                      <a:r>
                        <a:rPr kumimoji="0" lang="uk-UA" sz="1600" b="0" i="0" u="none" strike="noStrike" kern="1200" cap="none" spc="0" normalizeH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Bookman Old Style" pitchFamily="18" charset="0"/>
                          <a:ea typeface="+mj-ea"/>
                          <a:cs typeface="+mj-cs"/>
                        </a:rPr>
                        <a:t> математика.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sz="1600" b="0" i="0" u="none" strike="noStrike" kern="1200" cap="none" spc="0" normalizeH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Bookman Old Style" pitchFamily="18" charset="0"/>
                          <a:ea typeface="+mj-ea"/>
                          <a:cs typeface="+mj-cs"/>
                        </a:rPr>
                        <a:t>Статистика,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sz="1600" b="0" i="0" u="none" strike="noStrike" kern="1200" cap="none" spc="0" normalizeH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Bookman Old Style" pitchFamily="18" charset="0"/>
                          <a:ea typeface="+mj-ea"/>
                          <a:cs typeface="+mj-cs"/>
                        </a:rPr>
                        <a:t> основи логіки</a:t>
                      </a:r>
                      <a:endParaRPr kumimoji="0" lang="ru-RU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Bookman Old Style" pitchFamily="18" charset="0"/>
                        <a:ea typeface="+mj-ea"/>
                        <a:cs typeface="+mj-cs"/>
                      </a:endParaRPr>
                    </a:p>
                    <a:p>
                      <a:pPr algn="ctr"/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600" dirty="0" smtClean="0">
                          <a:latin typeface="Bookman Old Style" pitchFamily="18" charset="0"/>
                          <a:ea typeface="+mj-ea"/>
                          <a:cs typeface="+mj-cs"/>
                        </a:rPr>
                        <a:t>Практикум по розв'язанню планіметричних  задач. Методи розв'язання рівнянь,нерівностей, їх систем. Прикладна математика </a:t>
                      </a:r>
                      <a:endParaRPr lang="ru-RU" sz="1600" dirty="0"/>
                    </a:p>
                  </a:txBody>
                  <a:tcPr anchor="ctr"/>
                </a:tc>
              </a:tr>
              <a:tr h="19425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sz="16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Bookman Old Style" pitchFamily="18" charset="0"/>
                          <a:ea typeface="+mj-ea"/>
                          <a:cs typeface="+mj-cs"/>
                        </a:rPr>
                        <a:t>Хіміко</a:t>
                      </a:r>
                      <a:r>
                        <a:rPr kumimoji="0" lang="uk-UA" sz="1600" b="0" i="0" u="none" strike="noStrike" kern="1200" cap="none" spc="0" normalizeH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Bookman Old Style" pitchFamily="18" charset="0"/>
                          <a:ea typeface="+mj-ea"/>
                          <a:cs typeface="+mj-cs"/>
                        </a:rPr>
                        <a:t> –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sz="1600" b="0" i="0" u="none" strike="noStrike" kern="1200" cap="none" spc="0" normalizeH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Bookman Old Style" pitchFamily="18" charset="0"/>
                          <a:ea typeface="+mj-ea"/>
                          <a:cs typeface="+mj-cs"/>
                        </a:rPr>
                        <a:t>біологічний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Bookman Old Style" pitchFamily="18" charset="0"/>
                          <a:ea typeface="+mj-ea"/>
                          <a:cs typeface="+mj-cs"/>
                        </a:rPr>
                        <a:t>профіль</a:t>
                      </a:r>
                      <a:endParaRPr kumimoji="0" lang="ru-RU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Bookman Old Style" pitchFamily="18" charset="0"/>
                        <a:ea typeface="+mj-ea"/>
                        <a:cs typeface="+mj-cs"/>
                      </a:endParaRPr>
                    </a:p>
                    <a:p>
                      <a:pPr algn="ctr"/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Bookman Old Style" pitchFamily="18" charset="0"/>
                          <a:ea typeface="+mj-ea"/>
                          <a:cs typeface="+mj-cs"/>
                        </a:rPr>
                        <a:t>Хімія,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Bookman Old Style" pitchFamily="18" charset="0"/>
                          <a:ea typeface="+mj-ea"/>
                          <a:cs typeface="+mj-cs"/>
                        </a:rPr>
                        <a:t> біологія</a:t>
                      </a:r>
                      <a:endParaRPr kumimoji="0" lang="ru-RU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Bookman Old Style" pitchFamily="18" charset="0"/>
                        <a:ea typeface="+mj-ea"/>
                        <a:cs typeface="+mj-cs"/>
                      </a:endParaRPr>
                    </a:p>
                    <a:p>
                      <a:pPr algn="ctr"/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Bookman Old Style" pitchFamily="18" charset="0"/>
                          <a:ea typeface="+mj-ea"/>
                          <a:cs typeface="+mj-cs"/>
                        </a:rPr>
                        <a:t>Основи екології,</a:t>
                      </a:r>
                    </a:p>
                    <a:p>
                      <a:pPr lvl="0" algn="ctr">
                        <a:spcBef>
                          <a:spcPct val="0"/>
                        </a:spcBef>
                        <a:defRPr/>
                      </a:pPr>
                      <a:r>
                        <a:rPr kumimoji="0" lang="uk-UA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Bookman Old Style" pitchFamily="18" charset="0"/>
                          <a:ea typeface="+mj-ea"/>
                          <a:cs typeface="+mj-cs"/>
                        </a:rPr>
                        <a:t> еволюція органічного світу,</a:t>
                      </a:r>
                      <a:r>
                        <a:rPr lang="uk-UA" sz="1600" dirty="0" smtClean="0">
                          <a:latin typeface="Bookman Old Style" pitchFamily="18" charset="0"/>
                        </a:rPr>
                        <a:t> Основи хімічного </a:t>
                      </a:r>
                    </a:p>
                    <a:p>
                      <a:pPr lvl="0" algn="ctr">
                        <a:spcBef>
                          <a:spcPct val="0"/>
                        </a:spcBef>
                        <a:defRPr/>
                      </a:pPr>
                      <a:r>
                        <a:rPr lang="uk-UA" sz="1600" dirty="0" smtClean="0">
                          <a:latin typeface="Bookman Old Style" pitchFamily="18" charset="0"/>
                        </a:rPr>
                        <a:t>аналізу. Основи </a:t>
                      </a:r>
                    </a:p>
                    <a:p>
                      <a:pPr algn="ctr">
                        <a:spcBef>
                          <a:spcPct val="0"/>
                        </a:spcBef>
                      </a:pPr>
                      <a:r>
                        <a:rPr lang="uk-UA" sz="1600" dirty="0" smtClean="0">
                          <a:latin typeface="Bookman Old Style" pitchFamily="18" charset="0"/>
                        </a:rPr>
                        <a:t>Гістології</a:t>
                      </a:r>
                      <a:r>
                        <a:rPr kumimoji="0" lang="uk-UA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Bookman Old Style" pitchFamily="18" charset="0"/>
                          <a:ea typeface="+mj-ea"/>
                          <a:cs typeface="+mj-cs"/>
                        </a:rPr>
                        <a:t> 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600" dirty="0" smtClean="0">
                          <a:latin typeface="Bookman Old Style" pitchFamily="18" charset="0"/>
                          <a:ea typeface="+mj-ea"/>
                          <a:cs typeface="+mj-cs"/>
                        </a:rPr>
                        <a:t>Фітотерапія, фізика живої природи, закони функціонування живих систем</a:t>
                      </a:r>
                      <a:endParaRPr lang="ru-RU" sz="1600" dirty="0" smtClean="0">
                        <a:latin typeface="Bookman Old Style" pitchFamily="18" charset="0"/>
                        <a:ea typeface="+mj-ea"/>
                        <a:cs typeface="+mj-cs"/>
                      </a:endParaRPr>
                    </a:p>
                    <a:p>
                      <a:pPr lvl="0" algn="ctr">
                        <a:spcBef>
                          <a:spcPct val="0"/>
                        </a:spcBef>
                      </a:pPr>
                      <a:endParaRPr kumimoji="0" lang="ru-RU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Bookman Old Style" pitchFamily="18" charset="0"/>
                        <a:ea typeface="+mj-ea"/>
                        <a:cs typeface="+mj-cs"/>
                      </a:endParaRPr>
                    </a:p>
                    <a:p>
                      <a:pPr algn="ctr"/>
                      <a:endParaRPr lang="ru-RU" sz="16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8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>
            <a:normAutofit/>
          </a:bodyPr>
          <a:lstStyle/>
          <a:p>
            <a:r>
              <a:rPr lang="uk-UA" sz="3200" b="1" dirty="0" smtClean="0">
                <a:latin typeface="Bookman Old Style" pitchFamily="18" charset="0"/>
              </a:rPr>
              <a:t>Напрям: </a:t>
            </a:r>
            <a:r>
              <a:rPr lang="uk-UA" sz="3200" b="1" dirty="0" err="1" smtClean="0">
                <a:latin typeface="Bookman Old Style" pitchFamily="18" charset="0"/>
              </a:rPr>
              <a:t>природничо-</a:t>
            </a:r>
            <a:r>
              <a:rPr lang="uk-UA" sz="3200" b="1" dirty="0" smtClean="0">
                <a:latin typeface="Bookman Old Style" pitchFamily="18" charset="0"/>
              </a:rPr>
              <a:t> математичний</a:t>
            </a:r>
            <a:endParaRPr lang="ru-RU" sz="3200" b="1" dirty="0"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9152157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571472" y="2214554"/>
            <a:ext cx="2500330" cy="1071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Математичний профіль</a:t>
            </a: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85720" y="807413"/>
          <a:ext cx="8643998" cy="57672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88604"/>
                <a:gridCol w="2033882"/>
                <a:gridCol w="2251797"/>
                <a:gridCol w="2469715"/>
              </a:tblGrid>
              <a:tr h="115183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Bookman Old Style" pitchFamily="18" charset="0"/>
                          <a:ea typeface="+mj-ea"/>
                          <a:cs typeface="+mj-cs"/>
                        </a:rPr>
                        <a:t>Профілі </a:t>
                      </a:r>
                      <a:endParaRPr kumimoji="0" lang="ru-RU" sz="20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Bookman Old Style" pitchFamily="18" charset="0"/>
                        <a:ea typeface="+mj-ea"/>
                        <a:cs typeface="+mj-cs"/>
                      </a:endParaRPr>
                    </a:p>
                    <a:p>
                      <a:pPr algn="ctr"/>
                      <a:endParaRPr lang="ru-RU" sz="2000" dirty="0"/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Bookman Old Style" pitchFamily="18" charset="0"/>
                          <a:ea typeface="+mj-ea"/>
                          <a:cs typeface="+mj-cs"/>
                        </a:rPr>
                        <a:t>Поглиблене вивчення предметів</a:t>
                      </a:r>
                      <a:endParaRPr kumimoji="0" lang="ru-RU" sz="20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Bookman Old Style" pitchFamily="18" charset="0"/>
                        <a:ea typeface="+mj-ea"/>
                        <a:cs typeface="+mj-cs"/>
                      </a:endParaRPr>
                    </a:p>
                    <a:p>
                      <a:pPr algn="ctr"/>
                      <a:endParaRPr lang="ru-RU" sz="2000" dirty="0"/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Bookman Old Style" pitchFamily="18" charset="0"/>
                          <a:ea typeface="+mj-ea"/>
                          <a:cs typeface="+mj-cs"/>
                        </a:rPr>
                        <a:t>Спецкурси</a:t>
                      </a:r>
                      <a:endParaRPr kumimoji="0" lang="ru-RU" sz="20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Bookman Old Style" pitchFamily="18" charset="0"/>
                        <a:ea typeface="+mj-ea"/>
                        <a:cs typeface="+mj-cs"/>
                      </a:endParaRPr>
                    </a:p>
                    <a:p>
                      <a:pPr algn="ctr"/>
                      <a:endParaRPr lang="ru-RU" sz="2000" dirty="0"/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uk-UA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Bookman Old Style" pitchFamily="18" charset="0"/>
                          <a:ea typeface="+mj-ea"/>
                          <a:cs typeface="+mj-cs"/>
                        </a:rPr>
                        <a:t>Факультативи</a:t>
                      </a:r>
                      <a:endParaRPr lang="ru-RU" sz="2000" dirty="0"/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127421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sz="1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Bookman Old Style" pitchFamily="18" charset="0"/>
                          <a:ea typeface="+mj-ea"/>
                          <a:cs typeface="+mj-cs"/>
                        </a:rPr>
                        <a:t>Історичний профіль</a:t>
                      </a:r>
                      <a:endParaRPr kumimoji="0" lang="ru-RU" sz="17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Bookman Old Style" pitchFamily="18" charset="0"/>
                        <a:ea typeface="+mj-ea"/>
                        <a:cs typeface="+mj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sz="1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Bookman Old Style" pitchFamily="18" charset="0"/>
                          <a:ea typeface="+mj-ea"/>
                          <a:cs typeface="+mj-cs"/>
                        </a:rPr>
                        <a:t>Історія, людина і суспільство</a:t>
                      </a:r>
                      <a:endParaRPr kumimoji="0" lang="ru-RU" sz="17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Bookman Old Style" pitchFamily="18" charset="0"/>
                        <a:ea typeface="+mj-ea"/>
                        <a:cs typeface="+mj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sz="1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Bookman Old Style" pitchFamily="18" charset="0"/>
                          <a:ea typeface="+mj-ea"/>
                          <a:cs typeface="+mj-cs"/>
                        </a:rPr>
                        <a:t>Ділове мовлення, рідний край, історія української культури, середньовіччя</a:t>
                      </a:r>
                      <a:endParaRPr kumimoji="0" lang="ru-RU" sz="17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Bookman Old Style" pitchFamily="18" charset="0"/>
                        <a:ea typeface="+mj-ea"/>
                        <a:cs typeface="+mj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sz="1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Bookman Old Style" pitchFamily="18" charset="0"/>
                          <a:ea typeface="+mj-ea"/>
                          <a:cs typeface="+mj-cs"/>
                        </a:rPr>
                        <a:t>Основи логіки. Історія України першої половини ХХ ст. в особах</a:t>
                      </a:r>
                      <a:endParaRPr kumimoji="0" lang="ru-RU" sz="17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Bookman Old Style" pitchFamily="18" charset="0"/>
                        <a:ea typeface="+mj-ea"/>
                        <a:cs typeface="+mj-cs"/>
                      </a:endParaRPr>
                    </a:p>
                  </a:txBody>
                  <a:tcPr anchor="ctr"/>
                </a:tc>
              </a:tr>
              <a:tr h="116477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sz="1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Bookman Old Style" pitchFamily="18" charset="0"/>
                          <a:ea typeface="+mj-ea"/>
                          <a:cs typeface="+mj-cs"/>
                        </a:rPr>
                        <a:t>Правовий профіль</a:t>
                      </a:r>
                      <a:endParaRPr kumimoji="0" lang="ru-RU" sz="17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Bookman Old Style" pitchFamily="18" charset="0"/>
                        <a:ea typeface="+mj-ea"/>
                        <a:cs typeface="+mj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sz="1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Bookman Old Style" pitchFamily="18" charset="0"/>
                          <a:ea typeface="+mj-ea"/>
                          <a:cs typeface="+mj-cs"/>
                        </a:rPr>
                        <a:t>Правознавство</a:t>
                      </a:r>
                      <a:endParaRPr kumimoji="0" lang="ru-RU" sz="17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Bookman Old Style" pitchFamily="18" charset="0"/>
                        <a:ea typeface="+mj-ea"/>
                        <a:cs typeface="+mj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sz="1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Bookman Old Style" pitchFamily="18" charset="0"/>
                          <a:ea typeface="+mj-ea"/>
                          <a:cs typeface="+mj-cs"/>
                        </a:rPr>
                        <a:t>Правознавство, громадянська освіта, практичне право</a:t>
                      </a:r>
                      <a:endParaRPr kumimoji="0" lang="ru-RU" sz="17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Bookman Old Style" pitchFamily="18" charset="0"/>
                        <a:ea typeface="+mj-ea"/>
                        <a:cs typeface="+mj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sz="1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Bookman Old Style" pitchFamily="18" charset="0"/>
                          <a:ea typeface="+mj-ea"/>
                          <a:cs typeface="+mj-cs"/>
                        </a:rPr>
                        <a:t>Основи логіки</a:t>
                      </a:r>
                      <a:endParaRPr kumimoji="0" lang="ru-RU" sz="17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Bookman Old Style" pitchFamily="18" charset="0"/>
                        <a:ea typeface="+mj-ea"/>
                        <a:cs typeface="+mj-cs"/>
                      </a:endParaRPr>
                    </a:p>
                  </a:txBody>
                  <a:tcPr anchor="ctr"/>
                </a:tc>
              </a:tr>
              <a:tr h="160252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sz="1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Bookman Old Style" pitchFamily="18" charset="0"/>
                          <a:ea typeface="+mj-ea"/>
                          <a:cs typeface="+mj-cs"/>
                        </a:rPr>
                        <a:t>Економічний профіль</a:t>
                      </a:r>
                      <a:endParaRPr lang="ru-RU" sz="17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sz="1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Bookman Old Style" pitchFamily="18" charset="0"/>
                          <a:ea typeface="+mj-ea"/>
                          <a:cs typeface="+mj-cs"/>
                        </a:rPr>
                        <a:t>Математика, основи економіки, географія</a:t>
                      </a:r>
                      <a:r>
                        <a:rPr kumimoji="0" lang="uk-UA" sz="1700" b="0" i="0" u="none" strike="noStrike" kern="1200" cap="none" spc="0" normalizeH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Bookman Old Style" pitchFamily="18" charset="0"/>
                          <a:ea typeface="+mj-ea"/>
                          <a:cs typeface="+mj-cs"/>
                        </a:rPr>
                        <a:t> </a:t>
                      </a:r>
                      <a:endParaRPr lang="ru-RU" sz="17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sz="1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Bookman Old Style" pitchFamily="18" charset="0"/>
                          <a:ea typeface="+mj-ea"/>
                          <a:cs typeface="+mj-cs"/>
                        </a:rPr>
                        <a:t>Основи споживчих знань, основи маркетингу, основи підприємницької діяльності</a:t>
                      </a:r>
                      <a:endParaRPr lang="ru-RU" sz="17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sz="1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Bookman Old Style" pitchFamily="18" charset="0"/>
                          <a:ea typeface="+mj-ea"/>
                          <a:cs typeface="+mj-cs"/>
                        </a:rPr>
                        <a:t>Практикум по розв'язанню планіметричних задач. Прикладна математика</a:t>
                      </a:r>
                      <a:endParaRPr lang="ru-RU" sz="1700" b="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8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857232"/>
          </a:xfrm>
        </p:spPr>
        <p:txBody>
          <a:bodyPr>
            <a:normAutofit/>
          </a:bodyPr>
          <a:lstStyle/>
          <a:p>
            <a:r>
              <a:rPr lang="uk-UA" sz="3200" b="1" dirty="0" smtClean="0">
                <a:latin typeface="Bookman Old Style" pitchFamily="18" charset="0"/>
              </a:rPr>
              <a:t>Напрям: суспільно - гуманітарний</a:t>
            </a:r>
            <a:endParaRPr lang="ru-RU" sz="3200" b="1" dirty="0"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52157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14282" y="1571612"/>
          <a:ext cx="8643998" cy="3322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28826"/>
                <a:gridCol w="1993660"/>
                <a:gridCol w="2251797"/>
                <a:gridCol w="2469715"/>
              </a:tblGrid>
              <a:tr h="1214446">
                <a:tc>
                  <a:txBody>
                    <a:bodyPr/>
                    <a:lstStyle/>
                    <a:p>
                      <a:pPr algn="ctr"/>
                      <a:r>
                        <a:rPr kumimoji="0" lang="uk-UA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Bookman Old Style" pitchFamily="18" charset="0"/>
                          <a:ea typeface="+mj-ea"/>
                          <a:cs typeface="+mj-cs"/>
                        </a:rPr>
                        <a:t>Профілі </a:t>
                      </a:r>
                      <a:endParaRPr lang="ru-RU" sz="2000" dirty="0"/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Bookman Old Style" pitchFamily="18" charset="0"/>
                          <a:ea typeface="+mj-ea"/>
                          <a:cs typeface="+mj-cs"/>
                        </a:rPr>
                        <a:t>Поглиблене вивчення предметів</a:t>
                      </a:r>
                      <a:endParaRPr kumimoji="0" lang="ru-RU" sz="20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Bookman Old Style" pitchFamily="18" charset="0"/>
                        <a:ea typeface="+mj-ea"/>
                        <a:cs typeface="+mj-cs"/>
                      </a:endParaRPr>
                    </a:p>
                    <a:p>
                      <a:pPr algn="ctr"/>
                      <a:endParaRPr lang="ru-RU" sz="2000" dirty="0"/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uk-UA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Bookman Old Style" pitchFamily="18" charset="0"/>
                          <a:ea typeface="+mj-ea"/>
                          <a:cs typeface="+mj-cs"/>
                        </a:rPr>
                        <a:t>Спецкурси</a:t>
                      </a:r>
                      <a:endParaRPr lang="ru-RU" sz="2000" dirty="0"/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uk-UA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Bookman Old Style" pitchFamily="18" charset="0"/>
                          <a:ea typeface="+mj-ea"/>
                          <a:cs typeface="+mj-cs"/>
                        </a:rPr>
                        <a:t>Факультативи</a:t>
                      </a:r>
                      <a:endParaRPr lang="ru-RU" sz="2000" dirty="0"/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173940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sz="18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Bookman Old Style" pitchFamily="18" charset="0"/>
                          <a:ea typeface="+mj-ea"/>
                          <a:cs typeface="+mj-cs"/>
                        </a:rPr>
                        <a:t>Інформаційно-</a:t>
                      </a:r>
                      <a:r>
                        <a:rPr kumimoji="0" lang="uk-UA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Bookman Old Style" pitchFamily="18" charset="0"/>
                          <a:ea typeface="+mj-ea"/>
                          <a:cs typeface="+mj-cs"/>
                        </a:rPr>
                        <a:t> технологічний профіль</a:t>
                      </a:r>
                      <a:endParaRPr kumimoji="0" lang="ru-RU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Bookman Old Style" pitchFamily="18" charset="0"/>
                        <a:ea typeface="+mj-ea"/>
                        <a:cs typeface="+mj-cs"/>
                      </a:endParaRPr>
                    </a:p>
                    <a:p>
                      <a:pPr algn="ctr"/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Bookman Old Style" pitchFamily="18" charset="0"/>
                          <a:ea typeface="+mj-ea"/>
                          <a:cs typeface="+mj-cs"/>
                        </a:rPr>
                        <a:t>Інформатика, математика.</a:t>
                      </a:r>
                      <a:endParaRPr kumimoji="0" lang="ru-RU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Bookman Old Style" pitchFamily="18" charset="0"/>
                        <a:ea typeface="+mj-ea"/>
                        <a:cs typeface="+mj-cs"/>
                      </a:endParaRPr>
                    </a:p>
                    <a:p>
                      <a:pPr algn="ctr"/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Bookman Old Style" pitchFamily="18" charset="0"/>
                          <a:ea typeface="+mj-ea"/>
                          <a:cs typeface="+mj-cs"/>
                        </a:rPr>
                        <a:t>Теорія ймовірностей</a:t>
                      </a:r>
                      <a:endParaRPr kumimoji="0" lang="ru-RU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Bookman Old Style" pitchFamily="18" charset="0"/>
                        <a:ea typeface="+mj-ea"/>
                        <a:cs typeface="+mj-cs"/>
                      </a:endParaRPr>
                    </a:p>
                    <a:p>
                      <a:pPr algn="ctr"/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800" dirty="0" smtClean="0">
                          <a:latin typeface="Bookman Old Style" pitchFamily="18" charset="0"/>
                          <a:ea typeface="+mj-ea"/>
                          <a:cs typeface="+mj-cs"/>
                        </a:rPr>
                        <a:t>Основи логіки. Основи візуального програмування. Основи Інтернету. Основи </a:t>
                      </a:r>
                      <a:r>
                        <a:rPr lang="uk-UA" sz="1800" dirty="0" err="1" smtClean="0">
                          <a:latin typeface="Bookman Old Style" pitchFamily="18" charset="0"/>
                          <a:ea typeface="+mj-ea"/>
                          <a:cs typeface="+mj-cs"/>
                        </a:rPr>
                        <a:t>веб-</a:t>
                      </a:r>
                      <a:r>
                        <a:rPr lang="uk-UA" sz="1800" dirty="0" smtClean="0">
                          <a:latin typeface="Bookman Old Style" pitchFamily="18" charset="0"/>
                          <a:ea typeface="+mj-ea"/>
                          <a:cs typeface="+mj-cs"/>
                        </a:rPr>
                        <a:t> дизайну</a:t>
                      </a:r>
                      <a:endParaRPr kumimoji="0" lang="ru-RU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Bookman Old Style" pitchFamily="18" charset="0"/>
                        <a:ea typeface="+mj-ea"/>
                        <a:cs typeface="+mj-cs"/>
                      </a:endParaRPr>
                    </a:p>
                    <a:p>
                      <a:pPr algn="ctr"/>
                      <a:endParaRPr lang="ru-RU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8" name="Заголовок 1"/>
          <p:cNvSpPr>
            <a:spLocks noGrp="1"/>
          </p:cNvSpPr>
          <p:nvPr>
            <p:ph type="title"/>
          </p:nvPr>
        </p:nvSpPr>
        <p:spPr>
          <a:xfrm>
            <a:off x="571472" y="500042"/>
            <a:ext cx="8229600" cy="928670"/>
          </a:xfrm>
        </p:spPr>
        <p:txBody>
          <a:bodyPr>
            <a:normAutofit/>
          </a:bodyPr>
          <a:lstStyle/>
          <a:p>
            <a:r>
              <a:rPr lang="uk-UA" sz="3200" b="1" dirty="0" smtClean="0">
                <a:latin typeface="Bookman Old Style" pitchFamily="18" charset="0"/>
              </a:rPr>
              <a:t>Напрям: технологічний </a:t>
            </a:r>
            <a:endParaRPr lang="ru-RU" sz="3200" b="1" dirty="0"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8157" y="0"/>
            <a:ext cx="9152157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sz="2400" b="1" dirty="0" smtClean="0">
                <a:latin typeface="Bookman Old Style" pitchFamily="18" charset="0"/>
              </a:rPr>
              <a:t>Зведена таблиця відомостей про педагогічних працівників, які викладають  профільні предмети у класах з профільним навчанням по ЛІТ</a:t>
            </a:r>
            <a:endParaRPr lang="ru-RU" sz="2400" b="1" dirty="0">
              <a:latin typeface="Bookman Old Style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85720" y="1776391"/>
          <a:ext cx="8501124" cy="38671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1191"/>
                <a:gridCol w="1067662"/>
                <a:gridCol w="1127453"/>
                <a:gridCol w="1229948"/>
                <a:gridCol w="1127453"/>
                <a:gridCol w="922461"/>
                <a:gridCol w="1744956"/>
              </a:tblGrid>
              <a:tr h="996250">
                <a:tc>
                  <a:txBody>
                    <a:bodyPr/>
                    <a:lstStyle/>
                    <a:p>
                      <a:r>
                        <a:rPr lang="uk-UA" sz="1200" dirty="0" smtClean="0"/>
                        <a:t>Загальна кількість  вчителів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200" dirty="0" smtClean="0"/>
                        <a:t>Математика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200" dirty="0" smtClean="0"/>
                        <a:t>Історія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200" dirty="0" smtClean="0"/>
                        <a:t>Біологія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200" dirty="0" smtClean="0"/>
                        <a:t>Фізика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200" dirty="0" smtClean="0"/>
                        <a:t>Хімія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200" dirty="0" smtClean="0"/>
                        <a:t>Інформатика</a:t>
                      </a:r>
                      <a:endParaRPr lang="ru-RU" sz="1200" dirty="0"/>
                    </a:p>
                  </a:txBody>
                  <a:tcPr/>
                </a:tc>
              </a:tr>
              <a:tr h="637835">
                <a:tc>
                  <a:txBody>
                    <a:bodyPr/>
                    <a:lstStyle/>
                    <a:p>
                      <a:r>
                        <a:rPr lang="uk-UA" sz="1200" dirty="0" smtClean="0"/>
                        <a:t>Вища категорія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1</a:t>
                      </a:r>
                      <a:endParaRPr lang="ru-RU" dirty="0"/>
                    </a:p>
                  </a:txBody>
                  <a:tcPr/>
                </a:tc>
              </a:tr>
              <a:tr h="696096">
                <a:tc>
                  <a:txBody>
                    <a:bodyPr/>
                    <a:lstStyle/>
                    <a:p>
                      <a:r>
                        <a:rPr lang="uk-UA" sz="1200" dirty="0" smtClean="0"/>
                        <a:t>Вчитель - методист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1</a:t>
                      </a:r>
                      <a:endParaRPr lang="ru-RU" dirty="0"/>
                    </a:p>
                  </a:txBody>
                  <a:tcPr/>
                </a:tc>
              </a:tr>
              <a:tr h="644037">
                <a:tc>
                  <a:txBody>
                    <a:bodyPr/>
                    <a:lstStyle/>
                    <a:p>
                      <a:r>
                        <a:rPr lang="uk-UA" sz="1200" dirty="0" smtClean="0"/>
                        <a:t>Старший вчитель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892970">
                <a:tc>
                  <a:txBody>
                    <a:bodyPr/>
                    <a:lstStyle/>
                    <a:p>
                      <a:r>
                        <a:rPr lang="uk-UA" sz="1200" dirty="0" smtClean="0"/>
                        <a:t>Заслужений вчитель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1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9152157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50004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uk-UA" sz="2800" dirty="0" smtClean="0">
                <a:latin typeface="Bookman Old Style" pitchFamily="18" charset="0"/>
              </a:rPr>
              <a:t>Забезпеченість підручниками</a:t>
            </a:r>
            <a:br>
              <a:rPr lang="uk-UA" sz="2800" dirty="0" smtClean="0">
                <a:latin typeface="Bookman Old Style" pitchFamily="18" charset="0"/>
              </a:rPr>
            </a:br>
            <a:r>
              <a:rPr lang="uk-UA" sz="2800" dirty="0" smtClean="0">
                <a:latin typeface="Bookman Old Style" pitchFamily="18" charset="0"/>
              </a:rPr>
              <a:t>( класи з </a:t>
            </a:r>
            <a:r>
              <a:rPr lang="uk-UA" sz="2800" dirty="0" err="1" smtClean="0">
                <a:latin typeface="Bookman Old Style" pitchFamily="18" charset="0"/>
              </a:rPr>
              <a:t>допрофільним</a:t>
            </a:r>
            <a:r>
              <a:rPr lang="uk-UA" sz="2800" dirty="0" smtClean="0">
                <a:latin typeface="Bookman Old Style" pitchFamily="18" charset="0"/>
              </a:rPr>
              <a:t> та профільним навчанням</a:t>
            </a:r>
            <a:r>
              <a:rPr lang="uk-UA" sz="2800" dirty="0" smtClean="0"/>
              <a:t>)</a:t>
            </a:r>
            <a:endParaRPr lang="ru-RU" sz="2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0843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8586"/>
                <a:gridCol w="1500214"/>
                <a:gridCol w="914400"/>
                <a:gridCol w="914400"/>
                <a:gridCol w="914400"/>
                <a:gridCol w="914400"/>
                <a:gridCol w="914400"/>
                <a:gridCol w="914400"/>
                <a:gridCol w="914400"/>
              </a:tblGrid>
              <a:tr h="370840">
                <a:tc rowSpan="2">
                  <a:txBody>
                    <a:bodyPr/>
                    <a:lstStyle/>
                    <a:p>
                      <a:r>
                        <a:rPr lang="uk-UA" dirty="0" smtClean="0"/>
                        <a:t>№</a:t>
                      </a:r>
                      <a:endParaRPr lang="ru-RU" dirty="0"/>
                    </a:p>
                  </a:txBody>
                  <a:tcPr vert="vert270"/>
                </a:tc>
                <a:tc rowSpan="2">
                  <a:txBody>
                    <a:bodyPr/>
                    <a:lstStyle/>
                    <a:p>
                      <a:r>
                        <a:rPr lang="uk-UA" dirty="0" smtClean="0"/>
                        <a:t>Навчальний</a:t>
                      </a:r>
                      <a:r>
                        <a:rPr lang="uk-UA" baseline="0" dirty="0" smtClean="0"/>
                        <a:t> рік</a:t>
                      </a:r>
                      <a:endParaRPr lang="ru-RU" dirty="0"/>
                    </a:p>
                  </a:txBody>
                  <a:tcPr vert="vert270"/>
                </a:tc>
                <a:tc rowSpan="2">
                  <a:txBody>
                    <a:bodyPr/>
                    <a:lstStyle/>
                    <a:p>
                      <a:r>
                        <a:rPr lang="uk-UA" dirty="0" smtClean="0"/>
                        <a:t>Фонд підручників</a:t>
                      </a:r>
                      <a:endParaRPr lang="ru-RU" dirty="0"/>
                    </a:p>
                  </a:txBody>
                  <a:tcPr vert="vert270"/>
                </a:tc>
                <a:tc gridSpan="6">
                  <a:txBody>
                    <a:bodyPr/>
                    <a:lstStyle/>
                    <a:p>
                      <a:r>
                        <a:rPr lang="uk-UA" dirty="0" smtClean="0"/>
                        <a:t>Із них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2600968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Підручники для 5-9 класів</a:t>
                      </a:r>
                      <a:endParaRPr lang="ru-RU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Підручники для 10-11 класів</a:t>
                      </a:r>
                      <a:endParaRPr lang="ru-RU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Всього використовуються</a:t>
                      </a:r>
                      <a:endParaRPr lang="ru-RU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Підлягають списанню</a:t>
                      </a:r>
                    </a:p>
                    <a:p>
                      <a:r>
                        <a:rPr lang="uk-UA" dirty="0" smtClean="0"/>
                        <a:t>( термін використання більше 5 років)</a:t>
                      </a:r>
                      <a:endParaRPr lang="ru-RU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Забезпечення за рахунок батьків</a:t>
                      </a:r>
                      <a:endParaRPr lang="ru-RU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Загальна забезпеченість підручниками в відсотках</a:t>
                      </a:r>
                      <a:endParaRPr lang="ru-RU" dirty="0"/>
                    </a:p>
                  </a:txBody>
                  <a:tcPr vert="vert27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2008-2009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10204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3140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3561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6701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62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2009-2010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11083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2235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3532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5767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610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50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61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2010-2011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12330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3991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3191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7182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5148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34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88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9152157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sz="2700" dirty="0" smtClean="0">
                <a:latin typeface="Bookman Old Style" pitchFamily="18" charset="0"/>
              </a:rPr>
              <a:t>Забезпеченість електронними засобами навчального та загального призначення класи з до профільним навчанням</a:t>
            </a:r>
            <a:endParaRPr lang="ru-RU" sz="2700" dirty="0">
              <a:latin typeface="Bookman Old Style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85720" y="1571612"/>
          <a:ext cx="8572530" cy="50059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1474"/>
                <a:gridCol w="4000558"/>
                <a:gridCol w="1357322"/>
                <a:gridCol w="1285884"/>
                <a:gridCol w="1357292"/>
              </a:tblGrid>
              <a:tr h="285956">
                <a:tc rowSpan="2">
                  <a:txBody>
                    <a:bodyPr/>
                    <a:lstStyle/>
                    <a:p>
                      <a:r>
                        <a:rPr lang="uk-UA" dirty="0" smtClean="0"/>
                        <a:t>№</a:t>
                      </a:r>
                      <a:endParaRPr lang="ru-RU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uk-UA" dirty="0" smtClean="0"/>
                        <a:t>Тип електронних засобів навчального призначення</a:t>
                      </a:r>
                      <a:endParaRPr lang="ru-RU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Навчальний рік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285956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2007-2008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2008-2009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2009</a:t>
                      </a:r>
                      <a:r>
                        <a:rPr lang="uk-UA" baseline="0" dirty="0" smtClean="0"/>
                        <a:t> -2010 </a:t>
                      </a:r>
                      <a:endParaRPr lang="ru-RU" dirty="0"/>
                    </a:p>
                  </a:txBody>
                  <a:tcPr/>
                </a:tc>
              </a:tr>
              <a:tr h="285956">
                <a:tc>
                  <a:txBody>
                    <a:bodyPr/>
                    <a:lstStyle/>
                    <a:p>
                      <a:r>
                        <a:rPr lang="uk-UA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Загальна кількість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10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19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85956">
                <a:tc>
                  <a:txBody>
                    <a:bodyPr/>
                    <a:lstStyle/>
                    <a:p>
                      <a:r>
                        <a:rPr lang="uk-UA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Із них сертифікованих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10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19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14192">
                <a:tc>
                  <a:txBody>
                    <a:bodyPr/>
                    <a:lstStyle/>
                    <a:p>
                      <a:r>
                        <a:rPr lang="uk-UA" dirty="0" smtClean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Електронні засоби загального дидактичного призначення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14192">
                <a:tc rowSpan="2">
                  <a:txBody>
                    <a:bodyPr/>
                    <a:lstStyle/>
                    <a:p>
                      <a:r>
                        <a:rPr lang="uk-UA" dirty="0" smtClean="0"/>
                        <a:t>3.1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Електронні засоби навчального призначення:</a:t>
                      </a:r>
                    </a:p>
                    <a:p>
                      <a:r>
                        <a:rPr lang="uk-UA" dirty="0" smtClean="0"/>
                        <a:t>- Гуманітарного циклу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499934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err="1" smtClean="0"/>
                        <a:t>Природничо</a:t>
                      </a:r>
                      <a:r>
                        <a:rPr lang="uk-UA" dirty="0" smtClean="0"/>
                        <a:t> – математичного циклу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10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714192">
                <a:tc rowSpan="2">
                  <a:txBody>
                    <a:bodyPr/>
                    <a:lstStyle/>
                    <a:p>
                      <a:r>
                        <a:rPr lang="uk-UA" dirty="0" smtClean="0"/>
                        <a:t>3.2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Електронні засоби практичного спрямування:</a:t>
                      </a:r>
                    </a:p>
                    <a:p>
                      <a:r>
                        <a:rPr lang="uk-UA" dirty="0" smtClean="0"/>
                        <a:t>- Гуманітарного циклу;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499934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- </a:t>
                      </a:r>
                      <a:r>
                        <a:rPr lang="uk-UA" dirty="0" err="1" smtClean="0"/>
                        <a:t>Природничо</a:t>
                      </a:r>
                      <a:r>
                        <a:rPr lang="uk-UA" dirty="0" smtClean="0"/>
                        <a:t> – математичного циклу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8157" y="0"/>
            <a:ext cx="9152157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Прямоугольник 4"/>
          <p:cNvSpPr/>
          <p:nvPr/>
        </p:nvSpPr>
        <p:spPr>
          <a:xfrm>
            <a:off x="238998" y="642918"/>
            <a:ext cx="8905002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uk-UA" sz="3600" dirty="0" smtClean="0">
                <a:latin typeface="Bookman Old Style" pitchFamily="18" charset="0"/>
              </a:rPr>
              <a:t>Матеріально – технічне забезпечення</a:t>
            </a:r>
          </a:p>
          <a:p>
            <a:pPr algn="ctr"/>
            <a:r>
              <a:rPr lang="uk-UA" sz="3600" dirty="0" smtClean="0">
                <a:latin typeface="Bookman Old Style" pitchFamily="18" charset="0"/>
              </a:rPr>
              <a:t> роботи вчителя по ЛІТ</a:t>
            </a:r>
            <a:endParaRPr lang="ru-RU" sz="3600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285720" y="2143116"/>
          <a:ext cx="8501122" cy="36433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0066"/>
                <a:gridCol w="500066"/>
                <a:gridCol w="500066"/>
                <a:gridCol w="500066"/>
                <a:gridCol w="500066"/>
                <a:gridCol w="500066"/>
                <a:gridCol w="500066"/>
                <a:gridCol w="500066"/>
                <a:gridCol w="500066"/>
                <a:gridCol w="500066"/>
                <a:gridCol w="500066"/>
                <a:gridCol w="500066"/>
                <a:gridCol w="500066"/>
                <a:gridCol w="500066"/>
                <a:gridCol w="500066"/>
                <a:gridCol w="500066"/>
                <a:gridCol w="500066"/>
              </a:tblGrid>
              <a:tr h="1552891"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endParaRPr lang="ru-RU" sz="1100" dirty="0"/>
                    </a:p>
                  </a:txBody>
                  <a:tcPr vert="vert270"/>
                </a:tc>
                <a:tc gridSpan="2">
                  <a:txBody>
                    <a:bodyPr/>
                    <a:lstStyle/>
                    <a:p>
                      <a:r>
                        <a:rPr lang="uk-UA" sz="1100" dirty="0" smtClean="0"/>
                        <a:t>Наявність</a:t>
                      </a:r>
                      <a:r>
                        <a:rPr lang="uk-UA" sz="1100" baseline="0" dirty="0" smtClean="0"/>
                        <a:t> комп'ютерних класів</a:t>
                      </a:r>
                      <a:endParaRPr lang="ru-RU" sz="11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uk-UA" sz="1100" dirty="0" smtClean="0"/>
                        <a:t>Підключення до </a:t>
                      </a:r>
                      <a:r>
                        <a:rPr lang="en-US" sz="1100" dirty="0" smtClean="0"/>
                        <a:t> Internet</a:t>
                      </a:r>
                      <a:endParaRPr lang="ru-RU" sz="11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uk-UA" sz="1100" dirty="0" err="1" smtClean="0"/>
                        <a:t>Мульти</a:t>
                      </a:r>
                      <a:r>
                        <a:rPr lang="uk-UA" sz="1100" baseline="0" dirty="0" smtClean="0"/>
                        <a:t> – </a:t>
                      </a:r>
                      <a:r>
                        <a:rPr lang="uk-UA" sz="1100" baseline="0" dirty="0" err="1" smtClean="0"/>
                        <a:t>медійний</a:t>
                      </a:r>
                      <a:r>
                        <a:rPr lang="uk-UA" sz="1100" baseline="0" dirty="0" smtClean="0"/>
                        <a:t> проектор</a:t>
                      </a:r>
                      <a:endParaRPr lang="ru-RU" sz="11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uk-UA" sz="1100" dirty="0" err="1" smtClean="0"/>
                        <a:t>Мульти</a:t>
                      </a:r>
                      <a:r>
                        <a:rPr lang="uk-UA" sz="1100" dirty="0" smtClean="0"/>
                        <a:t> </a:t>
                      </a:r>
                      <a:r>
                        <a:rPr lang="uk-UA" sz="1100" dirty="0" err="1" smtClean="0"/>
                        <a:t>медійна</a:t>
                      </a:r>
                      <a:r>
                        <a:rPr lang="uk-UA" sz="1100" dirty="0" smtClean="0"/>
                        <a:t> дошка</a:t>
                      </a:r>
                      <a:endParaRPr lang="ru-RU" sz="11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r>
                        <a:rPr lang="uk-UA" sz="1100" dirty="0" err="1" smtClean="0"/>
                        <a:t>К-сть</a:t>
                      </a:r>
                      <a:r>
                        <a:rPr lang="uk-UA" sz="1100" dirty="0" smtClean="0"/>
                        <a:t> діючих навчальних кабінетів ( оснащених відповідно до типових переліків передбачених для ЗНЗ)</a:t>
                      </a:r>
                      <a:endParaRPr lang="ru-RU" sz="11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045223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100" dirty="0" smtClean="0"/>
                        <a:t>Факт</a:t>
                      </a:r>
                      <a:endParaRPr lang="ru-RU" sz="1100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r>
                        <a:rPr lang="uk-UA" sz="1100" dirty="0" smtClean="0"/>
                        <a:t>% до </a:t>
                      </a:r>
                      <a:r>
                        <a:rPr lang="uk-UA" sz="1100" dirty="0" err="1" smtClean="0"/>
                        <a:t>потр</a:t>
                      </a:r>
                      <a:endParaRPr lang="ru-RU" sz="1100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r>
                        <a:rPr lang="uk-UA" sz="1100" dirty="0" smtClean="0"/>
                        <a:t>Факт</a:t>
                      </a:r>
                      <a:endParaRPr lang="ru-RU" sz="1100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r>
                        <a:rPr lang="uk-UA" sz="1100" dirty="0" smtClean="0"/>
                        <a:t>% до </a:t>
                      </a:r>
                      <a:r>
                        <a:rPr lang="uk-UA" sz="1100" dirty="0" err="1" smtClean="0"/>
                        <a:t>потр</a:t>
                      </a:r>
                      <a:endParaRPr lang="ru-RU" sz="1100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r>
                        <a:rPr lang="uk-UA" sz="1100" dirty="0" smtClean="0"/>
                        <a:t>Факт</a:t>
                      </a:r>
                      <a:endParaRPr lang="ru-RU" sz="1100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r>
                        <a:rPr lang="uk-UA" sz="1100" dirty="0" smtClean="0"/>
                        <a:t>% до </a:t>
                      </a:r>
                      <a:r>
                        <a:rPr lang="uk-UA" sz="1100" dirty="0" err="1" smtClean="0"/>
                        <a:t>потр</a:t>
                      </a:r>
                      <a:endParaRPr lang="ru-RU" sz="1100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r>
                        <a:rPr lang="uk-UA" sz="1100" dirty="0" smtClean="0"/>
                        <a:t>Факт</a:t>
                      </a:r>
                      <a:endParaRPr lang="ru-RU" sz="1100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r>
                        <a:rPr lang="uk-UA" sz="1100" dirty="0" smtClean="0"/>
                        <a:t>% до </a:t>
                      </a:r>
                      <a:r>
                        <a:rPr lang="uk-UA" sz="1100" dirty="0" err="1" smtClean="0"/>
                        <a:t>потр</a:t>
                      </a:r>
                      <a:endParaRPr lang="ru-RU" sz="1100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r>
                        <a:rPr lang="uk-UA" sz="1100" dirty="0" err="1" smtClean="0"/>
                        <a:t>Мат-ка</a:t>
                      </a:r>
                      <a:endParaRPr lang="ru-RU" sz="1100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r>
                        <a:rPr lang="uk-UA" sz="1100" dirty="0" smtClean="0"/>
                        <a:t>фізика</a:t>
                      </a:r>
                      <a:endParaRPr lang="ru-RU" sz="1100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r>
                        <a:rPr lang="uk-UA" sz="1100" dirty="0" smtClean="0"/>
                        <a:t>хімія</a:t>
                      </a:r>
                      <a:endParaRPr lang="ru-RU" sz="1100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r>
                        <a:rPr lang="uk-UA" sz="1100" dirty="0" smtClean="0"/>
                        <a:t>біологія</a:t>
                      </a:r>
                      <a:endParaRPr lang="ru-RU" sz="1100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r>
                        <a:rPr lang="uk-UA" sz="1100" dirty="0" err="1" smtClean="0"/>
                        <a:t>Укр-мова</a:t>
                      </a:r>
                      <a:endParaRPr lang="ru-RU" sz="1100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r>
                        <a:rPr lang="uk-UA" sz="1100" dirty="0" smtClean="0"/>
                        <a:t>Історія</a:t>
                      </a:r>
                      <a:endParaRPr lang="ru-RU" sz="1100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r>
                        <a:rPr lang="uk-UA" sz="1100" dirty="0" smtClean="0"/>
                        <a:t>Інформатика</a:t>
                      </a:r>
                      <a:endParaRPr lang="ru-RU" sz="1100" dirty="0"/>
                    </a:p>
                  </a:txBody>
                  <a:tcPr vert="vert270"/>
                </a:tc>
              </a:tr>
              <a:tr h="1045223">
                <a:tc>
                  <a:txBody>
                    <a:bodyPr/>
                    <a:lstStyle/>
                    <a:p>
                      <a:r>
                        <a:rPr lang="uk-UA" sz="900" dirty="0" smtClean="0"/>
                        <a:t>ЛІТ </a:t>
                      </a:r>
                      <a:endParaRPr lang="ru-RU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100" dirty="0" smtClean="0"/>
                        <a:t>386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100" dirty="0" smtClean="0"/>
                        <a:t>2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100" dirty="0" smtClean="0"/>
                        <a:t>2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100" dirty="0" smtClean="0"/>
                        <a:t>3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100" dirty="0" smtClean="0"/>
                        <a:t>1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100" dirty="0" smtClean="0"/>
                        <a:t>1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100" dirty="0" smtClean="0"/>
                        <a:t>1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100" dirty="0" smtClean="0"/>
                        <a:t>1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100" dirty="0" smtClean="0"/>
                        <a:t>1</a:t>
                      </a:r>
                      <a:endParaRPr lang="ru-RU" sz="11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596</TotalTime>
  <Words>903</Words>
  <Application>Microsoft Office PowerPoint</Application>
  <PresentationFormat>Экран (4:3)</PresentationFormat>
  <Paragraphs>515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  ЛІЦЕЙ ІНФОРМАЦІЙНИХ ТЕХНОЛОГІЙ   м. Олександрія</vt:lpstr>
      <vt:lpstr>Модель профільної школи</vt:lpstr>
      <vt:lpstr>Напрям: природничо- математичний</vt:lpstr>
      <vt:lpstr>Напрям: суспільно - гуманітарний</vt:lpstr>
      <vt:lpstr>Напрям: технологічний </vt:lpstr>
      <vt:lpstr>Зведена таблиця відомостей про педагогічних працівників, які викладають  профільні предмети у класах з профільним навчанням по ЛІТ</vt:lpstr>
      <vt:lpstr>Забезпеченість підручниками ( класи з допрофільним та профільним навчанням)</vt:lpstr>
      <vt:lpstr>Забезпеченість електронними засобами навчального та загального призначення класи з до профільним навчанням</vt:lpstr>
      <vt:lpstr>Слайд 9</vt:lpstr>
      <vt:lpstr>Порівняльна таблиця кількості учасників та переможців ІІ та ІІІ етапів учнівських олімпіад</vt:lpstr>
      <vt:lpstr>Слайд 11</vt:lpstr>
      <vt:lpstr>Вступ до ВНЗ випускників профільних класів за 2009/2010</vt:lpstr>
    </vt:vector>
  </TitlesOfParts>
  <Company>LIT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ЛІЦЕЙ ІНФОРМАЦІЙНИХ ТЕХНОЛОГІЙ   м. Олександрія</dc:title>
  <dc:creator>MVI</dc:creator>
  <cp:lastModifiedBy>L35</cp:lastModifiedBy>
  <cp:revision>42</cp:revision>
  <dcterms:created xsi:type="dcterms:W3CDTF">2011-04-18T09:02:29Z</dcterms:created>
  <dcterms:modified xsi:type="dcterms:W3CDTF">2011-05-10T13:30:59Z</dcterms:modified>
</cp:coreProperties>
</file>