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70" r:id="rId4"/>
    <p:sldId id="260" r:id="rId5"/>
    <p:sldId id="261" r:id="rId6"/>
    <p:sldId id="262" r:id="rId7"/>
    <p:sldId id="265" r:id="rId8"/>
    <p:sldId id="266" r:id="rId9"/>
    <p:sldId id="267" r:id="rId10"/>
  </p:sldIdLst>
  <p:sldSz cx="9144000" cy="5715000" type="screen16x10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BFC1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552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8BE117C-76F9-46A7-8728-8B907445492D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514350"/>
            <a:ext cx="41148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0765D9-8B7C-4872-BBF6-A161E470F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514600" y="514350"/>
            <a:ext cx="411480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D87526-CA14-4848-9F1B-50FE592E9E3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8F70-539D-4A64-8BA1-F5995D5E39A1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BBF0-A2E2-4039-9454-91B990678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14ED9-E8F4-4C77-B4DA-19F4A4D4772E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30C8C-678F-43D1-9C9B-87A433574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B18A6-ABBC-4832-9661-5ECCC5025BCA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233FE-2649-4E77-B7F3-7D0C59D29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33501"/>
            <a:ext cx="8229600" cy="3771636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4BFC2-2BEB-42B1-AAD6-392611741193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93DF4-79F6-4E4E-8281-929DF03A9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5AF46-F7B6-47B5-AC82-98DEB1D4B0FB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CA4C3-5BF7-46F4-B4D5-EB070D0EA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A581-276D-406D-B066-314397B42436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6074D-B577-4967-9253-289B3AF7B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5BFC-896F-41AB-8B3C-C351B89EBA7A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5187D-B97B-4E7D-9FE0-352DAC0E9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DAF4-9276-41F4-85DD-447920FB6B3F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4E1D0-0166-4F1C-B752-63B47EE97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1C8B-159E-40EB-8960-DC5DF10BF728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521C9-B06B-4248-8C05-7DFC1D72F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FCFB-DB0C-4AD3-B1F5-6B12AD2EBA9E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AB242-7871-47E3-B774-30B4B1C26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6CAE2-BC4D-41D6-A98D-3FA582F67591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4A1C9-173F-40C1-934C-98427BE3A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98D7C-1F61-4D34-B711-AF76710EE40D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20A67-004F-47CC-A431-FC10DA552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28866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33501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608944-DC94-4EFD-B655-34CB2C4C25D1}" type="datetimeFigureOut">
              <a:rPr lang="ru-RU"/>
              <a:pPr>
                <a:defRPr/>
              </a:pPr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4BBE15-5B1C-4E3E-8BCE-9E115DB80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ace.delos.com/ioigate" TargetMode="External"/><Relationship Id="rId3" Type="http://schemas.openxmlformats.org/officeDocument/2006/relationships/hyperlink" Target="http://neerc.ifmo.ru/school" TargetMode="External"/><Relationship Id="rId7" Type="http://schemas.openxmlformats.org/officeDocument/2006/relationships/hyperlink" Target="http://www.informatics.ru/" TargetMode="External"/><Relationship Id="rId2" Type="http://schemas.openxmlformats.org/officeDocument/2006/relationships/hyperlink" Target="http://www.chasolimp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lympiads.ru/" TargetMode="External"/><Relationship Id="rId5" Type="http://schemas.openxmlformats.org/officeDocument/2006/relationships/hyperlink" Target="http://www.olymp.vinnica.ua/" TargetMode="External"/><Relationship Id="rId4" Type="http://schemas.openxmlformats.org/officeDocument/2006/relationships/hyperlink" Target="http://www.acmp.r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65" y="178594"/>
            <a:ext cx="7215187" cy="952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Ліцей інформаційних технологій</a:t>
            </a:r>
            <a:endParaRPr lang="ru-RU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0"/>
            <a:ext cx="857256" cy="5595957"/>
          </a:xfrm>
          <a:effectLst>
            <a:innerShdw blurRad="114300">
              <a:prstClr val="black"/>
            </a:innerShdw>
          </a:effectLst>
          <a:scene3d>
            <a:camera prst="orthographicFront"/>
            <a:lightRig rig="threePt" dir="t">
              <a:rot lat="0" lon="0" rev="2400000"/>
            </a:lightRig>
          </a:scene3d>
          <a:sp3d prstMaterial="flat"/>
        </p:spPr>
        <p:txBody>
          <a:bodyPr vert="wordArtVert"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ІНФОРМАТИКА</a:t>
            </a:r>
            <a:endParaRPr lang="ru-RU" sz="7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2052" name="Picture 5" descr="P1010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2563" y="1369219"/>
            <a:ext cx="6775450" cy="423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1238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rgbClr val="FFFF00"/>
                </a:solidFill>
                <a:latin typeface="Bookman Old Style" pitchFamily="18" charset="0"/>
              </a:rPr>
              <a:t>Результати виступу </a:t>
            </a:r>
            <a:br>
              <a:rPr lang="uk-UA" sz="3200" b="1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uk-UA" sz="3200" b="1" smtClean="0">
                <a:solidFill>
                  <a:srgbClr val="FFFF00"/>
                </a:solidFill>
                <a:latin typeface="Bookman Old Style" pitchFamily="18" charset="0"/>
              </a:rPr>
              <a:t>на Всеукраїнських олімпіадах</a:t>
            </a:r>
            <a:endParaRPr lang="ru-RU" sz="3200" b="1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50" y="1011238"/>
          <a:ext cx="8643999" cy="4176504"/>
        </p:xfrm>
        <a:graphic>
          <a:graphicData uri="http://schemas.openxmlformats.org/drawingml/2006/table">
            <a:tbl>
              <a:tblPr/>
              <a:tblGrid>
                <a:gridCol w="2048947"/>
                <a:gridCol w="1088502"/>
                <a:gridCol w="1101310"/>
                <a:gridCol w="1101310"/>
                <a:gridCol w="1101310"/>
                <a:gridCol w="1101310"/>
                <a:gridCol w="1101310"/>
              </a:tblGrid>
              <a:tr h="326297"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Навчальний рік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21" marR="64121" marT="27846" marB="2784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ІІІ етап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</a:t>
                      </a:r>
                      <a:r>
                        <a:rPr lang="en-US" sz="10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V</a:t>
                      </a:r>
                      <a:r>
                        <a:rPr lang="uk-UA" sz="10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 етап </a:t>
                      </a:r>
                      <a:endParaRPr lang="ru-RU" sz="10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21" marR="64121" marT="27846" marB="2784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Дипломи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Дипломи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ступеня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ступеня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ІІІ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ступеня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ступеня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ступеня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ІІІ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0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ступеня 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2001-2002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-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2002-2003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-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2003-2004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-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2004-2005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8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-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2005-2006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8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7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2006-2007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7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2007-2008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5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7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2008-2009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8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 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5 </a:t>
                      </a:r>
                      <a:endParaRPr lang="ru-RU" sz="12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200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9</a:t>
                      </a: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-20</a:t>
                      </a: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uk-UA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0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9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20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uk-UA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0-20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11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9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4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5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77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400" b="1" kern="1200" dirty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Всього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57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68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uk-UA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7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Bookman Old Style"/>
                          <a:ea typeface="Times New Roman"/>
                          <a:cs typeface="Arial"/>
                        </a:rPr>
                        <a:t>22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24" marR="65024" marT="27093" marB="2709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1238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rgbClr val="FFFF00"/>
                </a:solidFill>
                <a:latin typeface="Bookman Old Style" pitchFamily="18" charset="0"/>
              </a:rPr>
              <a:t>Результати виступу </a:t>
            </a:r>
            <a:br>
              <a:rPr lang="uk-UA" sz="3200" b="1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uk-UA" sz="3200" b="1" smtClean="0">
                <a:solidFill>
                  <a:srgbClr val="FFFF00"/>
                </a:solidFill>
                <a:latin typeface="Bookman Old Style" pitchFamily="18" charset="0"/>
              </a:rPr>
              <a:t>на Міжнародних олімпіадах</a:t>
            </a:r>
            <a:endParaRPr lang="ru-RU" sz="3200" b="1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graphicFrame>
        <p:nvGraphicFramePr>
          <p:cNvPr id="16428" name="Group 44"/>
          <p:cNvGraphicFramePr>
            <a:graphicFrameLocks noGrp="1"/>
          </p:cNvGraphicFramePr>
          <p:nvPr>
            <p:ph idx="1"/>
          </p:nvPr>
        </p:nvGraphicFramePr>
        <p:xfrm>
          <a:off x="500063" y="1071563"/>
          <a:ext cx="8229600" cy="4154052"/>
        </p:xfrm>
        <a:graphic>
          <a:graphicData uri="http://schemas.openxmlformats.org/drawingml/2006/table">
            <a:tbl>
              <a:tblPr/>
              <a:tblGrid>
                <a:gridCol w="1738313"/>
                <a:gridCol w="1655762"/>
                <a:gridCol w="2449513"/>
                <a:gridCol w="2386012"/>
              </a:tblGrid>
              <a:tr h="6318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2006 рік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Мексика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Сімоненко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 В.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Срібна медаль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2007 рік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Хорватія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Джуманіязов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 Р.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Сімоненко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 Р.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Бронзова медаль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Бронзова медаль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2008 рік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Єгипет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Джуманіязов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 Р.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Сімоненко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 Р.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Учасник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Срібна медаль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2009 рік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Болгарія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Паламарчук С.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Bookman Old Style" pitchFamily="18" charset="0"/>
                        </a:rPr>
                        <a:t>Срібна медаль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2010 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рік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Канада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Нагін С.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Лавриненко М.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Учасник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Бронзова медаль</a:t>
                      </a: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2011 </a:t>
                      </a: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рік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Таіланд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uk-UA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</a:rPr>
                        <a:t>Нагін С.</a:t>
                      </a: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uk-UA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000" marR="90000" marT="39000" marB="39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588698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FF00"/>
                </a:solidFill>
                <a:latin typeface="Bookman Old Style" pitchFamily="18" charset="0"/>
              </a:rPr>
              <a:t>Internet-</a:t>
            </a:r>
            <a:r>
              <a:rPr lang="uk-UA" sz="3600" b="1" dirty="0" smtClean="0">
                <a:solidFill>
                  <a:srgbClr val="FFFF00"/>
                </a:solidFill>
                <a:latin typeface="Bookman Old Style" pitchFamily="18" charset="0"/>
              </a:rPr>
              <a:t>олімпіади</a:t>
            </a:r>
            <a:endParaRPr lang="ru-RU" sz="3600" b="1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6147" name="Rectangle 4"/>
          <p:cNvSpPr>
            <a:spLocks noGrp="1"/>
          </p:cNvSpPr>
          <p:nvPr>
            <p:ph type="body" idx="1"/>
          </p:nvPr>
        </p:nvSpPr>
        <p:spPr>
          <a:xfrm>
            <a:off x="0" y="997479"/>
            <a:ext cx="9144000" cy="4107657"/>
          </a:xfrm>
          <a:noFill/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  <a:hlinkClick r:id="rId2"/>
              </a:rPr>
              <a:t>www.chasolimp.de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м. </a:t>
            </a:r>
            <a:r>
              <a:rPr lang="uk-UA" sz="2400" dirty="0" err="1" smtClean="0">
                <a:solidFill>
                  <a:schemeClr val="bg1"/>
                </a:solidFill>
                <a:latin typeface="Bookman Old Style" pitchFamily="18" charset="0"/>
              </a:rPr>
              <a:t>Любек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, ФРН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algn="ctr" eaLnBrk="1" hangingPunct="1">
              <a:buFont typeface="Arial" charset="0"/>
              <a:buNone/>
            </a:pPr>
            <a:endParaRPr lang="uk-UA" sz="800" dirty="0" smtClean="0"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latin typeface="Bookman Old Style" pitchFamily="18" charset="0"/>
                <a:hlinkClick r:id="rId3"/>
              </a:rPr>
              <a:t>http://neerc.ifmo.ru/school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м. Санкт-Петербург, Росія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algn="ctr" eaLnBrk="1" hangingPunct="1">
              <a:buFont typeface="Arial" charset="0"/>
              <a:buNone/>
            </a:pPr>
            <a:endParaRPr lang="uk-UA" sz="800" dirty="0" smtClean="0"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latin typeface="Bookman Old Style" pitchFamily="18" charset="0"/>
                <a:hlinkClick r:id="rId4"/>
              </a:rPr>
              <a:t>www.acmp.ru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Красноярський край, Росія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algn="ctr" eaLnBrk="1" hangingPunct="1">
              <a:buFont typeface="Arial" charset="0"/>
              <a:buNone/>
            </a:pPr>
            <a:endParaRPr lang="uk-UA" sz="800" dirty="0" smtClean="0"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latin typeface="Bookman Old Style" pitchFamily="18" charset="0"/>
                <a:hlinkClick r:id="rId5"/>
              </a:rPr>
              <a:t>www.olymp.vinnica.ua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м. Вінниця, Україна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algn="ctr" eaLnBrk="1" hangingPunct="1">
              <a:buFont typeface="Arial" charset="0"/>
              <a:buNone/>
            </a:pPr>
            <a:endParaRPr lang="en-US" sz="800" dirty="0" smtClean="0"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latin typeface="Bookman Old Style" pitchFamily="18" charset="0"/>
                <a:hlinkClick r:id="rId6"/>
              </a:rPr>
              <a:t>www.olympiads.ru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м. Москва, Росія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</a:p>
          <a:p>
            <a:pPr algn="ctr" eaLnBrk="1" hangingPunct="1">
              <a:buFont typeface="Arial" charset="0"/>
              <a:buNone/>
            </a:pPr>
            <a:endParaRPr lang="uk-UA" sz="800" dirty="0" smtClean="0"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latin typeface="Bookman Old Style" pitchFamily="18" charset="0"/>
                <a:hlinkClick r:id="rId7"/>
              </a:rPr>
              <a:t>www.informatics.ru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Московська область, Росія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  <a:endParaRPr lang="uk-UA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800" dirty="0" smtClean="0">
              <a:latin typeface="Bookman Old Style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2400" dirty="0" smtClean="0">
                <a:latin typeface="Bookman Old Style" pitchFamily="18" charset="0"/>
                <a:hlinkClick r:id="rId8"/>
              </a:rPr>
              <a:t>http://ace.delos.com/ioigate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(USACO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, США</a:t>
            </a:r>
            <a:r>
              <a:rPr lang="en-US" sz="2400" dirty="0" smtClean="0">
                <a:solidFill>
                  <a:schemeClr val="bg1"/>
                </a:solidFill>
                <a:latin typeface="Bookman Old Style" pitchFamily="18" charset="0"/>
              </a:rPr>
              <a:t>)</a:t>
            </a:r>
            <a:endParaRPr lang="uk-UA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4000" b="1" dirty="0" smtClean="0">
                <a:solidFill>
                  <a:srgbClr val="FFFF00"/>
                </a:solidFill>
                <a:latin typeface="Bookman Old Style" pitchFamily="18" charset="0"/>
              </a:rPr>
              <a:t>Система роботи </a:t>
            </a:r>
            <a:br>
              <a:rPr lang="uk-UA" sz="4000" b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uk-UA" sz="4000" b="1" dirty="0" smtClean="0">
                <a:solidFill>
                  <a:srgbClr val="FFFF00"/>
                </a:solidFill>
                <a:latin typeface="Bookman Old Style" pitchFamily="18" charset="0"/>
              </a:rPr>
              <a:t>у різновікових групах</a:t>
            </a:r>
            <a:endParaRPr lang="ru-RU" sz="4000" b="1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23850" y="1333501"/>
            <a:ext cx="8496300" cy="3771636"/>
          </a:xfrm>
        </p:spPr>
        <p:txBody>
          <a:bodyPr/>
          <a:lstStyle/>
          <a:p>
            <a:pPr marL="609600" indent="-609600" algn="ctr" eaLnBrk="1" hangingPunct="1">
              <a:buFont typeface="Arial" charset="0"/>
              <a:buNone/>
            </a:pPr>
            <a:endParaRPr lang="uk-UA" sz="1800" dirty="0" smtClean="0">
              <a:latin typeface="Bookman Old Style" pitchFamily="18" charset="0"/>
            </a:endParaRPr>
          </a:p>
          <a:p>
            <a:pPr marL="609600" indent="-609600" algn="ctr" eaLnBrk="1" hangingPunct="1">
              <a:buFont typeface="Arial" charset="0"/>
              <a:buNone/>
            </a:pPr>
            <a:endParaRPr lang="uk-UA" sz="1800" dirty="0" smtClean="0">
              <a:latin typeface="Bookman Old Style" pitchFamily="18" charset="0"/>
            </a:endParaRPr>
          </a:p>
          <a:p>
            <a:pPr marL="609600" indent="-609600" algn="ctr" eaLnBrk="1" hangingPunct="1">
              <a:spcBef>
                <a:spcPct val="0"/>
              </a:spcBef>
              <a:buFontTx/>
              <a:buNone/>
            </a:pPr>
            <a:r>
              <a:rPr lang="uk-UA" sz="2400" dirty="0" err="1" smtClean="0">
                <a:solidFill>
                  <a:schemeClr val="bg1"/>
                </a:solidFill>
                <a:latin typeface="Bookman Old Style" pitchFamily="18" charset="0"/>
              </a:rPr>
              <a:t>Допрофільна</a:t>
            </a: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 пропедевтична підготовка учня до вивчення предмета </a:t>
            </a:r>
          </a:p>
          <a:p>
            <a:pPr marL="609600" indent="-609600" algn="ctr" eaLnBrk="1" hangingPunct="1"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609600" indent="-609600" algn="ctr" eaLnBrk="1" hangingPunct="1">
              <a:spcBef>
                <a:spcPct val="0"/>
              </a:spcBef>
              <a:buFontTx/>
              <a:buNone/>
            </a:pP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Організація навчальної діяльності у різновікових групах</a:t>
            </a:r>
          </a:p>
          <a:p>
            <a:pPr marL="609600" indent="-609600" algn="ctr" eaLnBrk="1" hangingPunct="1">
              <a:spcBef>
                <a:spcPct val="0"/>
              </a:spcBef>
              <a:buFontTx/>
              <a:buNone/>
            </a:pPr>
            <a:endParaRPr lang="uk-UA" sz="240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609600" indent="-609600" algn="ctr" eaLnBrk="1" hangingPunct="1">
              <a:buFont typeface="Arial" charset="0"/>
              <a:buNone/>
            </a:pPr>
            <a:r>
              <a:rPr lang="uk-UA" sz="2400" dirty="0" smtClean="0">
                <a:solidFill>
                  <a:schemeClr val="bg1"/>
                </a:solidFill>
                <a:latin typeface="Bookman Old Style" pitchFamily="18" charset="0"/>
              </a:rPr>
              <a:t>Переструктурування різновікових груп за рівнем предметної компетентності учня</a:t>
            </a:r>
          </a:p>
          <a:p>
            <a:pPr marL="609600" indent="-609600" eaLnBrk="1" hangingPunct="1"/>
            <a:endParaRPr lang="uk-UA" sz="18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body" idx="1"/>
          </p:nvPr>
        </p:nvSpPr>
        <p:spPr>
          <a:xfrm>
            <a:off x="142844" y="216958"/>
            <a:ext cx="8786874" cy="5160699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uk-UA" b="1" dirty="0" smtClean="0">
                <a:solidFill>
                  <a:srgbClr val="FFFF00"/>
                </a:solidFill>
                <a:latin typeface="Bookman Old Style" pitchFamily="18" charset="0"/>
              </a:rPr>
              <a:t>Схема переструктурування різновікових груп</a:t>
            </a:r>
            <a:endParaRPr lang="ru-RU" b="1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4393407" y="3107533"/>
            <a:ext cx="357188" cy="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Блок-схема: несколько документов 5"/>
          <p:cNvSpPr/>
          <p:nvPr/>
        </p:nvSpPr>
        <p:spPr>
          <a:xfrm>
            <a:off x="3143240" y="1357302"/>
            <a:ext cx="2643206" cy="1857388"/>
          </a:xfrm>
          <a:prstGeom prst="flowChartMultidocument">
            <a:avLst/>
          </a:prstGeom>
          <a:gradFill>
            <a:gsLst>
              <a:gs pos="0">
                <a:srgbClr val="EBFC10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Група № 1_2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 базовим рівнем 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предметної компетентності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500166" y="3000376"/>
            <a:ext cx="1214443" cy="1214447"/>
            <a:chOff x="1500166" y="2928938"/>
            <a:chExt cx="1214443" cy="1214447"/>
          </a:xfrm>
        </p:grpSpPr>
        <p:cxnSp>
          <p:nvCxnSpPr>
            <p:cNvPr id="9" name="Прямая со стрелкой 8"/>
            <p:cNvCxnSpPr/>
            <p:nvPr/>
          </p:nvCxnSpPr>
          <p:spPr>
            <a:xfrm flipV="1">
              <a:off x="1500166" y="4143384"/>
              <a:ext cx="1214443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893340" y="3535764"/>
              <a:ext cx="1214446" cy="794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4" name="Блок-схема: несколько документов 3"/>
          <p:cNvSpPr/>
          <p:nvPr/>
        </p:nvSpPr>
        <p:spPr>
          <a:xfrm>
            <a:off x="357158" y="1357302"/>
            <a:ext cx="2357454" cy="1857388"/>
          </a:xfrm>
          <a:prstGeom prst="flowChartMultidocument">
            <a:avLst/>
          </a:prstGeom>
          <a:gradFill>
            <a:gsLst>
              <a:gs pos="0">
                <a:srgbClr val="EBFC10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Bef>
                <a:spcPts val="0"/>
              </a:spcBef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Група № 1_1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 базовим рівнем 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предметної компетентності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 flipH="1">
            <a:off x="6429388" y="3000377"/>
            <a:ext cx="928694" cy="1214445"/>
            <a:chOff x="1500166" y="2928938"/>
            <a:chExt cx="1214443" cy="1214447"/>
          </a:xfrm>
        </p:grpSpPr>
        <p:cxnSp>
          <p:nvCxnSpPr>
            <p:cNvPr id="24" name="Прямая со стрелкой 23"/>
            <p:cNvCxnSpPr/>
            <p:nvPr/>
          </p:nvCxnSpPr>
          <p:spPr>
            <a:xfrm flipV="1">
              <a:off x="1500166" y="4143384"/>
              <a:ext cx="1214443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5400000" flipH="1" flipV="1">
              <a:off x="893340" y="3535764"/>
              <a:ext cx="1214446" cy="794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7" name="Блок-схема: несколько документов 6"/>
          <p:cNvSpPr/>
          <p:nvPr/>
        </p:nvSpPr>
        <p:spPr>
          <a:xfrm>
            <a:off x="6215074" y="1357302"/>
            <a:ext cx="2643206" cy="1785950"/>
          </a:xfrm>
          <a:prstGeom prst="flowChartMultidocumen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Група учнів,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 залишились на цьому рівні компетентності 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4429918" y="528559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5500694" y="2929732"/>
            <a:ext cx="2501124" cy="1715306"/>
            <a:chOff x="5500694" y="2929732"/>
            <a:chExt cx="2501124" cy="1715306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5500694" y="4643450"/>
              <a:ext cx="2500330" cy="1588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rot="5400000" flipH="1" flipV="1">
              <a:off x="7143768" y="3786194"/>
              <a:ext cx="1714512" cy="1588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8" name="Блок-схема: решение 7"/>
          <p:cNvSpPr/>
          <p:nvPr/>
        </p:nvSpPr>
        <p:spPr>
          <a:xfrm>
            <a:off x="2714612" y="3286128"/>
            <a:ext cx="3714776" cy="1857388"/>
          </a:xfrm>
          <a:prstGeom prst="flowChartDecision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Узагальнення, контроль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32"/>
            <a:ext cx="8229600" cy="481940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2571748"/>
            <a:ext cx="1857388" cy="1214446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Цикл командних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(базовий рівень)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м.Санкт-Петербург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00892" y="2571748"/>
            <a:ext cx="1785950" cy="1214446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Цикл індивідуальних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(базовий рівень)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м. Красноярськ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Группа 38"/>
          <p:cNvGrpSpPr/>
          <p:nvPr/>
        </p:nvGrpSpPr>
        <p:grpSpPr>
          <a:xfrm>
            <a:off x="6357950" y="2285996"/>
            <a:ext cx="428628" cy="1928826"/>
            <a:chOff x="5500694" y="2929732"/>
            <a:chExt cx="2501124" cy="1715306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500694" y="4643450"/>
              <a:ext cx="2500330" cy="1588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rot="5400000" flipH="1" flipV="1">
              <a:off x="7143768" y="3786194"/>
              <a:ext cx="1714512" cy="1588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3286116" y="1785930"/>
            <a:ext cx="2643206" cy="1500992"/>
            <a:chOff x="3286116" y="1785930"/>
            <a:chExt cx="2643206" cy="1500992"/>
          </a:xfrm>
        </p:grpSpPr>
        <p:cxnSp>
          <p:nvCxnSpPr>
            <p:cNvPr id="14" name="Прямая со стрелкой 13"/>
            <p:cNvCxnSpPr/>
            <p:nvPr/>
          </p:nvCxnSpPr>
          <p:spPr>
            <a:xfrm rot="5400000">
              <a:off x="4429125" y="3143253"/>
              <a:ext cx="28575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15" name="Группа 22"/>
            <p:cNvGrpSpPr/>
            <p:nvPr/>
          </p:nvGrpSpPr>
          <p:grpSpPr>
            <a:xfrm flipH="1">
              <a:off x="4572000" y="1785932"/>
              <a:ext cx="1357322" cy="1214447"/>
              <a:chOff x="1500166" y="2928938"/>
              <a:chExt cx="1214443" cy="1214447"/>
            </a:xfrm>
          </p:grpSpPr>
          <p:cxnSp>
            <p:nvCxnSpPr>
              <p:cNvPr id="19" name="Прямая со стрелкой 18"/>
              <p:cNvCxnSpPr/>
              <p:nvPr/>
            </p:nvCxnSpPr>
            <p:spPr>
              <a:xfrm flipV="1">
                <a:off x="1500166" y="4143384"/>
                <a:ext cx="1214443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 flipH="1" flipV="1">
                <a:off x="893340" y="3535764"/>
                <a:ext cx="1214446" cy="794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16" name="Группа 22"/>
            <p:cNvGrpSpPr/>
            <p:nvPr/>
          </p:nvGrpSpPr>
          <p:grpSpPr>
            <a:xfrm>
              <a:off x="3287326" y="2357434"/>
              <a:ext cx="1286331" cy="642941"/>
              <a:chOff x="3286116" y="2357434"/>
              <a:chExt cx="1214443" cy="642943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 rot="5400000" flipH="1" flipV="1">
                <a:off x="2965042" y="2678508"/>
                <a:ext cx="642942" cy="794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/>
              <p:nvPr/>
            </p:nvCxnSpPr>
            <p:spPr>
              <a:xfrm flipV="1">
                <a:off x="3286116" y="3000376"/>
                <a:ext cx="1214443" cy="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" name="Прямая со стрелкой 20"/>
          <p:cNvCxnSpPr/>
          <p:nvPr/>
        </p:nvCxnSpPr>
        <p:spPr>
          <a:xfrm rot="5400000">
            <a:off x="3501224" y="500046"/>
            <a:ext cx="42783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429918" y="528559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Блок-схема: несколько документов 5"/>
          <p:cNvSpPr/>
          <p:nvPr/>
        </p:nvSpPr>
        <p:spPr>
          <a:xfrm>
            <a:off x="1928794" y="714360"/>
            <a:ext cx="2714644" cy="1857388"/>
          </a:xfrm>
          <a:prstGeom prst="flowChartMultidocumen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Група № 2_1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 достатнім рівнем 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предметної компетентності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несколько документов 3"/>
          <p:cNvSpPr/>
          <p:nvPr/>
        </p:nvSpPr>
        <p:spPr>
          <a:xfrm>
            <a:off x="4857752" y="714360"/>
            <a:ext cx="2428892" cy="1785950"/>
          </a:xfrm>
          <a:prstGeom prst="flowChartMultidocumen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Група учнів,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які залишились на цьому рівні компетентності  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714612" y="3286128"/>
            <a:ext cx="3714776" cy="1857388"/>
          </a:xfrm>
          <a:prstGeom prst="flowChartDecision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Узагальнення, контроль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4643438" y="1714492"/>
            <a:ext cx="214314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286644" y="1643054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7465239" y="2107401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285852" y="1714492"/>
            <a:ext cx="64294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7" idx="0"/>
          </p:cNvCxnSpPr>
          <p:nvPr/>
        </p:nvCxnSpPr>
        <p:spPr>
          <a:xfrm rot="5400000">
            <a:off x="857621" y="2142723"/>
            <a:ext cx="85725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357158" y="4286260"/>
            <a:ext cx="1857388" cy="1214446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ІІ та ІІІ етапи Всеукраїнської олімпіади з інформатики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000892" y="4286260"/>
            <a:ext cx="1785950" cy="1214446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Заочна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(перша, вища ліги)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м. Хмельницький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rot="5400000">
            <a:off x="7679951" y="4035829"/>
            <a:ext cx="500857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1036217" y="4035829"/>
            <a:ext cx="500857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2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7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2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7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2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7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500" autoRev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2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500" autoRev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7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1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2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50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6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7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3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4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8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9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5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6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7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0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1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2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500" autoRev="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6" grpId="0" animBg="1"/>
      <p:bldP spid="4" grpId="0" animBg="1"/>
      <p:bldP spid="9" grpId="0" animBg="1"/>
      <p:bldP spid="43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 rot="5400000">
            <a:off x="4501356" y="213520"/>
            <a:ext cx="42783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28860" y="1285864"/>
            <a:ext cx="1071570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929322" y="1285864"/>
            <a:ext cx="1071570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13" idx="1"/>
          </p:cNvCxnSpPr>
          <p:nvPr/>
        </p:nvCxnSpPr>
        <p:spPr>
          <a:xfrm>
            <a:off x="3500430" y="4572012"/>
            <a:ext cx="285752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Блок-схема: несколько документов 4"/>
          <p:cNvSpPr/>
          <p:nvPr/>
        </p:nvSpPr>
        <p:spPr>
          <a:xfrm>
            <a:off x="3500430" y="428608"/>
            <a:ext cx="2428892" cy="1785950"/>
          </a:xfrm>
          <a:prstGeom prst="flowChartMultidocumen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Різновікова група з творчим рівнем предметної компетентності 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Прямая соединительная линия 37"/>
          <p:cNvCxnSpPr>
            <a:endCxn id="14" idx="1"/>
          </p:cNvCxnSpPr>
          <p:nvPr/>
        </p:nvCxnSpPr>
        <p:spPr>
          <a:xfrm>
            <a:off x="5500694" y="4572012"/>
            <a:ext cx="285752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893737" y="2106607"/>
            <a:ext cx="642942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7894661" y="2106607"/>
            <a:ext cx="642942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428728" y="4572012"/>
            <a:ext cx="285752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715272" y="4572012"/>
            <a:ext cx="285752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6200000" flipH="1">
            <a:off x="1177901" y="4322773"/>
            <a:ext cx="287340" cy="214314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858018" y="3928276"/>
            <a:ext cx="714380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7965305" y="4321979"/>
            <a:ext cx="285752" cy="214314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7858942" y="3928276"/>
            <a:ext cx="714380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10" idx="1"/>
          </p:cNvCxnSpPr>
          <p:nvPr/>
        </p:nvCxnSpPr>
        <p:spPr>
          <a:xfrm>
            <a:off x="2357422" y="3000376"/>
            <a:ext cx="357190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500562" y="3000376"/>
            <a:ext cx="357190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9" idx="3"/>
          </p:cNvCxnSpPr>
          <p:nvPr/>
        </p:nvCxnSpPr>
        <p:spPr>
          <a:xfrm>
            <a:off x="6643702" y="3000376"/>
            <a:ext cx="428628" cy="158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500034" y="714360"/>
            <a:ext cx="1928826" cy="1071570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Всеукраїнська відкрита </a:t>
            </a: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Інтернет-олімпіада</a:t>
            </a: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м.Вінниця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2428872"/>
            <a:ext cx="1857388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Московська відкрита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м.Москва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14480" y="4000508"/>
            <a:ext cx="1785950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Міжнародна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Вальядолід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 (Іспанія)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14612" y="2428872"/>
            <a:ext cx="1785950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етап Всеукраїнської олімпіади з інформатики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7752" y="2428872"/>
            <a:ext cx="1785950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Міжнародна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CHAS2011OLIMP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м.Любек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(ФРН)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86182" y="4000508"/>
            <a:ext cx="1714512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Міжнародна олімпіада з інформатики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86446" y="4000508"/>
            <a:ext cx="1928826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Міжнародна відкрита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Bookman Old Style" pitchFamily="18" charset="0"/>
              </a:rPr>
              <a:t>TOPCODER</a:t>
            </a:r>
            <a:r>
              <a:rPr lang="uk-UA" sz="1400" dirty="0" smtClean="0">
                <a:solidFill>
                  <a:schemeClr val="bg1"/>
                </a:solidFill>
                <a:latin typeface="Bookman Old Style" pitchFamily="18" charset="0"/>
              </a:rPr>
              <a:t>(США)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00892" y="714360"/>
            <a:ext cx="1857388" cy="1071570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Цикл індивідуальних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м.Санкт-Петербург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72330" y="2428872"/>
            <a:ext cx="1785950" cy="114300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Міжнародна відкрита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1400" dirty="0" err="1" smtClean="0">
                <a:latin typeface="Times New Roman" pitchFamily="18" charset="0"/>
                <a:cs typeface="Times New Roman" pitchFamily="18" charset="0"/>
              </a:rPr>
              <a:t>Інтернет-олімпіад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Bookman Old Style" pitchFamily="18" charset="0"/>
              </a:rPr>
              <a:t>USACO</a:t>
            </a:r>
            <a:r>
              <a:rPr lang="uk-UA" sz="1400" dirty="0" smtClean="0">
                <a:solidFill>
                  <a:schemeClr val="bg1"/>
                </a:solidFill>
                <a:latin typeface="Bookman Old Style" pitchFamily="18" charset="0"/>
              </a:rPr>
              <a:t>(США)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2" grpId="0" animBg="1"/>
      <p:bldP spid="10" grpId="0" animBg="1"/>
      <p:bldP spid="9" grpId="0" animBg="1"/>
      <p:bldP spid="13" grpId="0" animBg="1"/>
      <p:bldP spid="14" grpId="0" animBg="1"/>
      <p:bldP spid="7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28866"/>
            <a:ext cx="9001156" cy="952500"/>
          </a:xfrm>
        </p:spPr>
        <p:txBody>
          <a:bodyPr/>
          <a:lstStyle/>
          <a:p>
            <a:r>
              <a:rPr lang="uk-UA" sz="3200" b="1" dirty="0" smtClean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uk-UA" sz="3200" b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uk-UA" sz="3200" b="1" dirty="0" smtClean="0">
                <a:solidFill>
                  <a:srgbClr val="FFFF00"/>
                </a:solidFill>
                <a:latin typeface="Bookman Old Style" pitchFamily="18" charset="0"/>
              </a:rPr>
              <a:t>Схема динамічних партнерських відносин у різновіковій групі 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000496" y="1142988"/>
            <a:ext cx="857256" cy="785818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У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000496" y="4786326"/>
            <a:ext cx="857256" cy="785818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У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71670" y="3929070"/>
            <a:ext cx="857256" cy="785818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У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000760" y="3929070"/>
            <a:ext cx="857256" cy="785818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  <a:latin typeface="Bookman Old Style" pitchFamily="18" charset="0"/>
              </a:rPr>
              <a:t>В</a:t>
            </a:r>
            <a:endParaRPr lang="ru-RU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000760" y="2071682"/>
            <a:ext cx="857256" cy="785818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У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071670" y="2071682"/>
            <a:ext cx="857256" cy="785818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Bookman Old Style" pitchFamily="18" charset="0"/>
              </a:rPr>
              <a:t>У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11" name="Прямая со стрелкой 10"/>
          <p:cNvCxnSpPr>
            <a:stCxn id="9" idx="6"/>
            <a:endCxn id="8" idx="2"/>
          </p:cNvCxnSpPr>
          <p:nvPr/>
        </p:nvCxnSpPr>
        <p:spPr>
          <a:xfrm>
            <a:off x="2928926" y="2464591"/>
            <a:ext cx="307183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928926" y="4286260"/>
            <a:ext cx="307183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4"/>
            <a:endCxn id="5" idx="0"/>
          </p:cNvCxnSpPr>
          <p:nvPr/>
        </p:nvCxnSpPr>
        <p:spPr>
          <a:xfrm rot="5400000">
            <a:off x="3000364" y="3357566"/>
            <a:ext cx="285752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7"/>
            <a:endCxn id="8" idx="3"/>
          </p:cNvCxnSpPr>
          <p:nvPr/>
        </p:nvCxnSpPr>
        <p:spPr>
          <a:xfrm rot="5400000" flipH="1" flipV="1">
            <a:off x="3813978" y="1731826"/>
            <a:ext cx="1301730" cy="33229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5"/>
            <a:endCxn id="7" idx="1"/>
          </p:cNvCxnSpPr>
          <p:nvPr/>
        </p:nvCxnSpPr>
        <p:spPr>
          <a:xfrm rot="16200000" flipH="1">
            <a:off x="3813978" y="1731826"/>
            <a:ext cx="1301730" cy="33229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0"/>
            <a:endCxn id="8" idx="4"/>
          </p:cNvCxnSpPr>
          <p:nvPr/>
        </p:nvCxnSpPr>
        <p:spPr>
          <a:xfrm rot="5400000" flipH="1" flipV="1">
            <a:off x="5893603" y="3393285"/>
            <a:ext cx="107157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 flipH="1" flipV="1">
            <a:off x="1965307" y="3392491"/>
            <a:ext cx="107157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1"/>
          </p:cNvCxnSpPr>
          <p:nvPr/>
        </p:nvCxnSpPr>
        <p:spPr>
          <a:xfrm rot="16200000" flipV="1">
            <a:off x="5185248" y="1245708"/>
            <a:ext cx="615146" cy="12669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4" idx="5"/>
          </p:cNvCxnSpPr>
          <p:nvPr/>
        </p:nvCxnSpPr>
        <p:spPr>
          <a:xfrm rot="16200000" flipV="1">
            <a:off x="4415970" y="2129966"/>
            <a:ext cx="2115344" cy="14828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5" idx="7"/>
          </p:cNvCxnSpPr>
          <p:nvPr/>
        </p:nvCxnSpPr>
        <p:spPr>
          <a:xfrm rot="5400000" flipH="1" flipV="1">
            <a:off x="4451689" y="3138021"/>
            <a:ext cx="2043906" cy="14828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5" idx="6"/>
            <a:endCxn id="7" idx="3"/>
          </p:cNvCxnSpPr>
          <p:nvPr/>
        </p:nvCxnSpPr>
        <p:spPr>
          <a:xfrm flipV="1">
            <a:off x="4857752" y="4599808"/>
            <a:ext cx="1268550" cy="5794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6" idx="5"/>
          </p:cNvCxnSpPr>
          <p:nvPr/>
        </p:nvCxnSpPr>
        <p:spPr>
          <a:xfrm rot="10800000">
            <a:off x="2803384" y="4599808"/>
            <a:ext cx="1195524" cy="5794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1"/>
          </p:cNvCxnSpPr>
          <p:nvPr/>
        </p:nvCxnSpPr>
        <p:spPr>
          <a:xfrm rot="16200000" flipV="1">
            <a:off x="2398372" y="3173740"/>
            <a:ext cx="2043906" cy="14114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9" idx="7"/>
            <a:endCxn id="4" idx="2"/>
          </p:cNvCxnSpPr>
          <p:nvPr/>
        </p:nvCxnSpPr>
        <p:spPr>
          <a:xfrm rot="5400000" flipH="1" flipV="1">
            <a:off x="3076508" y="1262774"/>
            <a:ext cx="650865" cy="1197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4" idx="3"/>
          </p:cNvCxnSpPr>
          <p:nvPr/>
        </p:nvCxnSpPr>
        <p:spPr>
          <a:xfrm rot="5400000" flipH="1" flipV="1">
            <a:off x="2326934" y="2129966"/>
            <a:ext cx="2115344" cy="148286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1" animBg="1"/>
      <p:bldP spid="6" grpId="1" animBg="1"/>
      <p:bldP spid="7" grpId="1" animBg="1"/>
      <p:bldP spid="8" grpId="1" animBg="1"/>
      <p:bldP spid="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409</Words>
  <Application>Microsoft Office PowerPoint</Application>
  <PresentationFormat>Экран (16:10)</PresentationFormat>
  <Paragraphs>211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Ліцей інформаційних технологій</vt:lpstr>
      <vt:lpstr>Результати виступу  на Всеукраїнських олімпіадах</vt:lpstr>
      <vt:lpstr>Результати виступу  на Міжнародних олімпіадах</vt:lpstr>
      <vt:lpstr>Internet-олімпіади</vt:lpstr>
      <vt:lpstr>Система роботи  у різновікових групах</vt:lpstr>
      <vt:lpstr>Слайд 6</vt:lpstr>
      <vt:lpstr>Слайд 7</vt:lpstr>
      <vt:lpstr>Слайд 8</vt:lpstr>
      <vt:lpstr> Схема динамічних партнерських відносин у різновіковій групі  </vt:lpstr>
    </vt:vector>
  </TitlesOfParts>
  <Company>Лицей информационных технологий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Ліцей інформаційних технологій</dc:title>
  <dc:creator>Валентин Иванович</dc:creator>
  <cp:lastModifiedBy>MVI</cp:lastModifiedBy>
  <cp:revision>112</cp:revision>
  <dcterms:created xsi:type="dcterms:W3CDTF">2009-05-18T12:34:58Z</dcterms:created>
  <dcterms:modified xsi:type="dcterms:W3CDTF">2011-05-10T06:22:12Z</dcterms:modified>
</cp:coreProperties>
</file>