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7" r:id="rId2"/>
    <p:sldId id="303" r:id="rId3"/>
    <p:sldId id="258" r:id="rId4"/>
    <p:sldId id="259" r:id="rId5"/>
    <p:sldId id="260" r:id="rId6"/>
    <p:sldId id="29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300" r:id="rId17"/>
    <p:sldId id="302" r:id="rId18"/>
    <p:sldId id="301" r:id="rId19"/>
    <p:sldId id="299" r:id="rId20"/>
    <p:sldId id="280" r:id="rId21"/>
    <p:sldId id="287" r:id="rId22"/>
    <p:sldId id="269" r:id="rId23"/>
    <p:sldId id="273" r:id="rId24"/>
    <p:sldId id="274" r:id="rId25"/>
    <p:sldId id="275" r:id="rId26"/>
    <p:sldId id="276" r:id="rId27"/>
    <p:sldId id="277" r:id="rId28"/>
    <p:sldId id="293" r:id="rId29"/>
    <p:sldId id="294" r:id="rId30"/>
    <p:sldId id="295" r:id="rId31"/>
    <p:sldId id="296" r:id="rId32"/>
    <p:sldId id="297" r:id="rId33"/>
    <p:sldId id="298" r:id="rId34"/>
    <p:sldId id="292" r:id="rId35"/>
    <p:sldId id="278" r:id="rId36"/>
    <p:sldId id="279" r:id="rId37"/>
    <p:sldId id="284" r:id="rId38"/>
    <p:sldId id="28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00FF"/>
    <a:srgbClr val="009900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6870" autoAdjust="0"/>
  </p:normalViewPr>
  <p:slideViewPr>
    <p:cSldViewPr>
      <p:cViewPr>
        <p:scale>
          <a:sx n="66" d="100"/>
          <a:sy n="66" d="100"/>
        </p:scale>
        <p:origin x="-212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BB26E-65DF-41A3-913C-5402BFA5D054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87590D-6790-4644-A4BA-684578D0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68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25D2C-4E60-4C55-92B5-812E429AAF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CAE9E-2A76-4383-BFF0-D35717A521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BA62B-70E6-48DB-B212-86B4114B434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A975A-7EB1-4E92-8152-DF942A90FB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F6D8F-F69D-4CB7-A62E-510A0048A4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06CD-2764-4F68-A4DC-588DB1B7A169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047-4D74-4CDE-8A3C-CA36F6686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8462-E223-4812-B8BE-FC53B737106A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73C-9A20-49E6-915E-41056CB8B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471F-8D7B-4B49-A021-E1EEFF974145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0872-2ABD-4A80-9C52-63FBF786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7F55-5655-4458-805B-F134ABBC1F52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A6F62-CFF7-4F7C-953F-4746DA017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41D7-E672-45F7-896B-259E24DACA02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95E4-A969-4223-AAE1-C89EC9E61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3D92-7A80-4F36-AF1D-039EEBAE217F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13DB-81A2-4089-A9C5-346A524E8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5FA9-618D-4293-A66A-396DBD3C7B16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0B43-ABC9-4465-9DCA-980CE08A6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304A-48AD-4BD4-B58F-72D2F64BC7AF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82D9-F6F1-468A-A4E6-E6F2F395B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B757-F822-4AFF-B896-6175D319BE09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0D0B-13F5-4438-89FC-22DB9340E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1821-F84A-4100-9A28-51C7F9F86B9D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1283-BCB6-454E-BB7F-442A022FD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2BEC-2D82-4DF5-B91E-839AFD735CB3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CA44-F605-48E4-AE41-4B7957D72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9BDE6-B6E3-440D-BB07-ECC6E7D0D514}" type="datetimeFigureOut">
              <a:rPr lang="ru-RU"/>
              <a:pPr>
                <a:defRPr/>
              </a:pPr>
              <a:t>03.03.2012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6A112F-6FF1-4AFD-928F-EA6A7C81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32" r:id="rId9"/>
    <p:sldLayoutId id="2147483723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audio" Target="file:///D:\VALS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Оля\Мои документы\1маш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0056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 descr="C:\Documents and Settings\Оля\Мои документы\веселоp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1694"/>
            <a:ext cx="471646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VAL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541338" y="3213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3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67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600" b="1" i="1" dirty="0" smtClean="0">
                <a:solidFill>
                  <a:srgbClr val="FFC000"/>
                </a:solidFill>
              </a:rPr>
              <a:t>Доба капіталізму:</a:t>
            </a:r>
            <a:endParaRPr lang="ru-RU" sz="6600" b="1" i="1" dirty="0">
              <a:solidFill>
                <a:srgbClr val="FFC000"/>
              </a:solidFill>
            </a:endParaRPr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468313" y="2179638"/>
            <a:ext cx="8229600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eaLnBrk="1" hangingPunct="1">
              <a:buFont typeface="Wingdings 2" pitchFamily="18" charset="2"/>
              <a:buNone/>
            </a:pPr>
            <a:endParaRPr lang="uk-UA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mtClean="0"/>
              <a:t>                                         </a:t>
            </a:r>
            <a:r>
              <a:rPr lang="en-US" smtClean="0"/>
              <a:t>     </a:t>
            </a:r>
            <a:r>
              <a:rPr lang="uk-UA" smtClean="0"/>
              <a:t>( </a:t>
            </a:r>
            <a:r>
              <a:rPr lang="uk-UA" sz="2800" b="1" i="1" smtClean="0"/>
              <a:t>жінка займає позицію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uk-UA" sz="2800" b="1" i="1" smtClean="0"/>
              <a:t>                                                рівного партнера   </a:t>
            </a:r>
            <a:r>
              <a:rPr lang="uk-UA" smtClean="0"/>
              <a:t>) 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2179638"/>
            <a:ext cx="3744912" cy="1393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tx1"/>
                </a:solidFill>
              </a:rPr>
              <a:t>Масова емансипація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26632" name="Picture 2" descr="C:\Documents and Settings\Оля\Мои документы\кап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46238"/>
            <a:ext cx="3313112" cy="28305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3" name="Picture 3" descr="C:\Documents and Settings\Оля\Мои документы\вап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860800"/>
            <a:ext cx="1871663" cy="2752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407988" y="-12700"/>
            <a:ext cx="8370887" cy="1292225"/>
            <a:chOff x="257" y="-8"/>
            <a:chExt cx="5273" cy="814"/>
          </a:xfrm>
        </p:grpSpPr>
        <p:pic>
          <p:nvPicPr>
            <p:cNvPr id="26625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" y="-8"/>
              <a:ext cx="5273" cy="81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3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78999"/>
                  </a:schemeClr>
                </a:gs>
              </a:gsLst>
              <a:lin ang="5400000" scaled="1"/>
            </a:gradFill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303" y="16"/>
              <a:ext cx="5184" cy="72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83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78999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rIns="0" bIns="0" anchor="b"/>
            <a:lstStyle/>
            <a:p>
              <a:pPr algn="ctr">
                <a:defRPr/>
              </a:pPr>
              <a:r>
                <a:rPr lang="uk-UA" sz="5000">
                  <a:solidFill>
                    <a:srgbClr val="FFFFFF"/>
                  </a:solidFill>
                  <a:latin typeface="Constantia" pitchFamily="18" charset="0"/>
                </a:rPr>
                <a:t> </a:t>
              </a:r>
              <a:r>
                <a:rPr lang="uk-UA" sz="5000" b="1" i="1">
                  <a:solidFill>
                    <a:srgbClr val="FFC000"/>
                  </a:solidFill>
                  <a:latin typeface="Constantia" pitchFamily="18" charset="0"/>
                </a:rPr>
                <a:t>Сучасна сім</a:t>
              </a:r>
              <a:r>
                <a:rPr lang="uk-UA" sz="5000" b="1" i="1">
                  <a:solidFill>
                    <a:srgbClr val="FFC000"/>
                  </a:solidFill>
                  <a:latin typeface="Calibri" pitchFamily="34" charset="0"/>
                </a:rPr>
                <a:t>′я:</a:t>
              </a:r>
              <a:endParaRPr lang="ru-RU" sz="5000" b="1" i="1">
                <a:solidFill>
                  <a:srgbClr val="FFC000"/>
                </a:solidFill>
                <a:latin typeface="Constantia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87824" y="1455498"/>
            <a:ext cx="2880320" cy="1800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FFFFFF"/>
                </a:solidFill>
              </a:rPr>
              <a:t> </a:t>
            </a:r>
            <a:r>
              <a:rPr lang="uk-UA" sz="4000" b="1" i="1" dirty="0" err="1">
                <a:solidFill>
                  <a:srgbClr val="7030A0"/>
                </a:solidFill>
              </a:rPr>
              <a:t>біархатна</a:t>
            </a:r>
            <a:r>
              <a:rPr lang="uk-UA" sz="4000" b="1" i="1" dirty="0">
                <a:solidFill>
                  <a:srgbClr val="7030A0"/>
                </a:solidFill>
              </a:rPr>
              <a:t> сім</a:t>
            </a:r>
            <a:r>
              <a:rPr lang="uk-UA" sz="4000" b="1" i="1" dirty="0">
                <a:solidFill>
                  <a:srgbClr val="7030A0"/>
                </a:solidFill>
                <a:latin typeface="Calibri" pitchFamily="34" charset="0"/>
              </a:rPr>
              <a:t>′я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-33338" y="1196975"/>
            <a:ext cx="3021013" cy="1652588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2800" dirty="0">
                <a:solidFill>
                  <a:schemeClr val="tx1"/>
                </a:solidFill>
              </a:rPr>
              <a:t>Рівність чоловіка і жінки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940425" y="1268413"/>
            <a:ext cx="3203575" cy="1987550"/>
          </a:xfrm>
          <a:prstGeom prst="clou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tx1"/>
                </a:solidFill>
              </a:rPr>
              <a:t>   </a:t>
            </a:r>
            <a:r>
              <a:rPr lang="uk-UA" sz="2800" dirty="0" smtClean="0">
                <a:solidFill>
                  <a:schemeClr val="tx1"/>
                </a:solidFill>
              </a:rPr>
              <a:t>Любов -            основа стосунків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7657" name="Picture 3" descr="C:\Documents and Settings\Оля\Мои документы\молодь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429000"/>
            <a:ext cx="4716463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8" name="Picture 3" descr="C:\Documents and Settings\Оля\Мои документы\порx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49563"/>
            <a:ext cx="2555875" cy="400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Оля\Мои документы\пас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9050"/>
            <a:ext cx="3348037" cy="3986213"/>
          </a:xfrm>
          <a:ln w="38100" cap="sq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3" descr="C:\Documents and Settings\Оля\Мои документы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4067175" cy="42354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2" descr="C:\Documents and Settings\Оля\Мои документы\ти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644900"/>
            <a:ext cx="4319588" cy="31908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675687" cy="140335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DC9F0C"/>
                </a:solidFill>
              </a:rPr>
              <a:t>   Основний закон -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</a:t>
            </a:r>
            <a:r>
              <a:rPr lang="uk-UA" dirty="0" smtClean="0">
                <a:solidFill>
                  <a:srgbClr val="FF0000"/>
                </a:solidFill>
              </a:rPr>
              <a:t>Конституція України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9699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916113"/>
            <a:ext cx="76438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Documents and Settings\Оля\Мои документы\па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46338" cy="46529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4" descr="C:\Documents and Settings\Оля\Мои документы\рон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-82550"/>
            <a:ext cx="2843212" cy="45132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2" descr="C:\Documents and Settings\Оля\Мои документы\вач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268413"/>
            <a:ext cx="3384550" cy="5519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Documents and Settings\Оля\Мои документы\кольц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15875"/>
            <a:ext cx="4352925" cy="3384550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6" name="Picture 2" descr="C:\Documents and Settings\Оля\Мои документы\загс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00400" cy="4365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747" name="Picture 3" descr="C:\Documents and Settings\Оля\Мои документы\1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7864" y="3389780"/>
            <a:ext cx="5265738" cy="3455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Оля\Мои документы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5888"/>
            <a:ext cx="3986212" cy="3479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Оля\Мои документы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3709988"/>
            <a:ext cx="3671888" cy="31480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Оля\Мои документы\iзародокpe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9363" y="117475"/>
            <a:ext cx="3744912" cy="3287713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Оля\Мои документы\imagчап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3660775"/>
            <a:ext cx="3384550" cy="31670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я\Мои документы\ронjpe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4643438" cy="5113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Оля\Мои документы\лот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08075"/>
            <a:ext cx="4562475" cy="57483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Оля\Мои документы\ді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3762375"/>
            <a:ext cx="3203575" cy="30956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Оля\Мои документы\рол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525"/>
            <a:ext cx="3635375" cy="4233863"/>
          </a:xfrm>
          <a:prstGeom prst="rect">
            <a:avLst/>
          </a:prstGeom>
          <a:ln w="38100" cap="sq">
            <a:solidFill>
              <a:srgbClr val="99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Documents and Settings\Оля\Мои документы\ти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3465513" cy="3595688"/>
          </a:xfrm>
          <a:prstGeom prst="rect">
            <a:avLst/>
          </a:prstGeom>
          <a:ln w="38100" cap="sq">
            <a:solidFill>
              <a:srgbClr val="99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2276475"/>
            <a:ext cx="8748712" cy="45862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«</a:t>
            </a: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Сім'я, яку прикрашають любов, співчуття і ніжність,- це місце, де полюбляють знаходитись Ангели і де прославляється Бог…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Ніжне серце, доречне слово, вимовлене з любов'ю, зроблять сім'ї щасливими і матимуть добрий вплив на оточуючих»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7030A0"/>
                </a:solidFill>
                <a:latin typeface="+mn-lt"/>
                <a:cs typeface="+mn-cs"/>
              </a:rPr>
              <a:t>                                                             ( Елена Уайт</a:t>
            </a:r>
            <a:r>
              <a:rPr lang="ru-RU" sz="2800" b="1" dirty="0">
                <a:solidFill>
                  <a:srgbClr val="7030A0"/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0925" y="0"/>
            <a:ext cx="7129463" cy="228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4400" b="1" dirty="0">
                <a:solidFill>
                  <a:srgbClr val="FFC000"/>
                </a:solidFill>
              </a:rPr>
              <a:t>Християнська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solidFill>
                  <a:srgbClr val="FFC000"/>
                </a:solidFill>
              </a:rPr>
              <a:t>родина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Оля\Мои документы\анге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66975" cy="2284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3" descr="C:\Documents and Settings\Оля\Мои документы\арол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696" y="40713"/>
            <a:ext cx="2466975" cy="227647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Оля\Мои документы\кортеджpg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086423" y="2934519"/>
            <a:ext cx="4608513" cy="3487475"/>
          </a:xfrm>
          <a:prstGeom prst="rect">
            <a:avLst/>
          </a:prstGeom>
          <a:ln w="228600" cap="sq" cmpd="thickThin">
            <a:solidFill>
              <a:srgbClr val="FF99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6" name="Picture 2" descr="C:\Documents and Settings\Оля\Мои документы\index.jpe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86917" y="809508"/>
            <a:ext cx="3059831" cy="5025537"/>
          </a:xfrm>
          <a:prstGeom prst="rect">
            <a:avLst/>
          </a:prstGeom>
          <a:ln w="228600" cap="sq" cmpd="thickThin">
            <a:solidFill>
              <a:srgbClr val="99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027" name="Picture 3" descr="C:\Documents and Settings\Оля\Мои документы\голуб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88913"/>
            <a:ext cx="3960812" cy="2425700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C:\Documents and Settings\Оля\Мои документы\адам ієва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15888"/>
            <a:ext cx="5218113" cy="494188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0"/>
            <a:ext cx="377983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Оля\Мои документы\ісус.jpe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-100013"/>
            <a:ext cx="3924300" cy="332422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18" name="Picture 2" descr="C:\Documents and Settings\Оля\Мои документы\ісус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51" y="2516244"/>
            <a:ext cx="3933825" cy="422512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19" name="Picture 3" descr="C:\Documents and Settings\Оля\Мои документы\маріяpe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96" y="3262824"/>
            <a:ext cx="3924300" cy="3501008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4820" name="Picture 4" descr="C:\Documents and Settings\Оля\Мои документы\авп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8825" y="0"/>
            <a:ext cx="2879725" cy="2447925"/>
          </a:xfrm>
          <a:prstGeom prst="rect">
            <a:avLst/>
          </a:prstGeom>
          <a:ln w="127000" cap="sq">
            <a:solidFill>
              <a:srgbClr val="FF99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661988"/>
            <a:ext cx="7632700" cy="1398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7200" b="1" i="1" dirty="0">
                <a:solidFill>
                  <a:srgbClr val="FFC000"/>
                </a:solidFill>
              </a:rPr>
              <a:t>Українська</a:t>
            </a:r>
            <a:r>
              <a:rPr lang="uk-UA" sz="4800" b="1" i="1" dirty="0">
                <a:solidFill>
                  <a:srgbClr val="FFC000"/>
                </a:solidFill>
              </a:rPr>
              <a:t> </a:t>
            </a:r>
            <a:r>
              <a:rPr lang="uk-UA" sz="6000" b="1" i="1" dirty="0">
                <a:solidFill>
                  <a:srgbClr val="FFC000"/>
                </a:solidFill>
              </a:rPr>
              <a:t>сім</a:t>
            </a:r>
            <a:r>
              <a:rPr lang="uk-UA" sz="6000" b="1" i="1" dirty="0">
                <a:solidFill>
                  <a:srgbClr val="FFC000"/>
                </a:solidFill>
                <a:latin typeface="Calibri" pitchFamily="34" charset="0"/>
              </a:rPr>
              <a:t>′я:</a:t>
            </a:r>
            <a:endParaRPr lang="ru-RU" sz="6000" b="1" i="1" dirty="0">
              <a:solidFill>
                <a:srgbClr val="FFC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006475" y="2060575"/>
            <a:ext cx="484188" cy="9779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588" y="3141663"/>
            <a:ext cx="3076575" cy="1150937"/>
          </a:xfrm>
          <a:prstGeom prst="ellipse">
            <a:avLst/>
          </a:prstGeom>
          <a:solidFill>
            <a:srgbClr val="FFC0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rgbClr val="FF0000"/>
                </a:solidFill>
              </a:rPr>
              <a:t>проста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7838" y="2062163"/>
            <a:ext cx="484187" cy="1438275"/>
          </a:xfrm>
          <a:prstGeom prst="downArrow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451725" y="2135188"/>
            <a:ext cx="485775" cy="172561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3800" y="4724400"/>
            <a:ext cx="4140200" cy="1474788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tx1"/>
                </a:solidFill>
              </a:rPr>
              <a:t>розширена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5788" y="3500438"/>
            <a:ext cx="3292475" cy="12525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/>
              <a:t> </a:t>
            </a:r>
            <a:r>
              <a:rPr lang="uk-UA" sz="3600" b="1" i="1" dirty="0">
                <a:solidFill>
                  <a:schemeClr val="tx1"/>
                </a:solidFill>
              </a:rPr>
              <a:t>складна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963" y="981075"/>
            <a:ext cx="6697662" cy="54006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   </a:t>
            </a:r>
            <a:r>
              <a:rPr lang="uk-UA" sz="4000" b="1" i="1" dirty="0">
                <a:solidFill>
                  <a:schemeClr val="tx1"/>
                </a:solidFill>
              </a:rPr>
              <a:t>Працьовитість,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/>
              <a:t>                            </a:t>
            </a:r>
            <a:r>
              <a:rPr lang="uk-UA" sz="4000" b="1" i="1" dirty="0">
                <a:solidFill>
                  <a:schemeClr val="tx1"/>
                </a:solidFill>
              </a:rPr>
              <a:t>активність,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        стриманість,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40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 терпеливість,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поступливість,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 чесність,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витривалість</a:t>
            </a:r>
            <a:r>
              <a:rPr lang="uk-UA" sz="3200" b="1" dirty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-7938" y="0"/>
            <a:ext cx="9151938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4000" b="1">
                <a:solidFill>
                  <a:srgbClr val="FF0000"/>
                </a:solidFill>
                <a:cs typeface="Arial" charset="0"/>
              </a:rPr>
              <a:t>1.Витримка, користолюбство, довіра, самозреченість.</a:t>
            </a:r>
            <a:endParaRPr lang="en-US" sz="4000" b="1">
              <a:solidFill>
                <a:srgbClr val="FF0000"/>
              </a:solidFill>
              <a:cs typeface="Arial" charset="0"/>
            </a:endParaRPr>
          </a:p>
          <a:p>
            <a:pPr algn="ctr"/>
            <a:endParaRPr lang="uk-UA" sz="4000" b="1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uk-UA" sz="4000" b="1">
                <a:solidFill>
                  <a:srgbClr val="7030A0"/>
                </a:solidFill>
                <a:cs typeface="Arial" charset="0"/>
              </a:rPr>
              <a:t>2.Доброта, повага,</a:t>
            </a:r>
            <a:r>
              <a:rPr lang="en-US" sz="4000" b="1">
                <a:solidFill>
                  <a:srgbClr val="7030A0"/>
                </a:solidFill>
                <a:cs typeface="Arial" charset="0"/>
              </a:rPr>
              <a:t> </a:t>
            </a:r>
            <a:r>
              <a:rPr lang="uk-UA" sz="4000" b="1">
                <a:solidFill>
                  <a:srgbClr val="7030A0"/>
                </a:solidFill>
                <a:cs typeface="Arial" charset="0"/>
              </a:rPr>
              <a:t>боягузтво, колективізм</a:t>
            </a:r>
            <a:r>
              <a:rPr lang="uk-UA" sz="4000" b="1">
                <a:solidFill>
                  <a:schemeClr val="tx1"/>
                </a:solidFill>
                <a:cs typeface="Arial" charset="0"/>
              </a:rPr>
              <a:t>.</a:t>
            </a:r>
            <a:endParaRPr lang="en-US" sz="4000" b="1">
              <a:solidFill>
                <a:schemeClr val="tx1"/>
              </a:solidFill>
              <a:cs typeface="Arial" charset="0"/>
            </a:endParaRPr>
          </a:p>
          <a:p>
            <a:pPr algn="ctr"/>
            <a:endParaRPr lang="uk-UA" sz="4000" b="1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uk-UA" sz="4000" b="1">
                <a:solidFill>
                  <a:srgbClr val="0070C0"/>
                </a:solidFill>
                <a:cs typeface="Arial" charset="0"/>
              </a:rPr>
              <a:t>3.Грубість, милосердя, витримка, самовладання</a:t>
            </a:r>
            <a:r>
              <a:rPr lang="uk-UA" sz="4000" b="1">
                <a:solidFill>
                  <a:schemeClr val="tx1"/>
                </a:solidFill>
                <a:cs typeface="Arial" charset="0"/>
              </a:rPr>
              <a:t>.</a:t>
            </a:r>
            <a:endParaRPr lang="en-US" sz="4000" b="1">
              <a:solidFill>
                <a:schemeClr val="tx1"/>
              </a:solidFill>
              <a:cs typeface="Arial" charset="0"/>
            </a:endParaRPr>
          </a:p>
          <a:p>
            <a:pPr algn="ctr"/>
            <a:endParaRPr lang="uk-UA" sz="4000" b="1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uk-UA" sz="4000" b="1">
                <a:solidFill>
                  <a:srgbClr val="009900"/>
                </a:solidFill>
                <a:cs typeface="Arial" charset="0"/>
              </a:rPr>
              <a:t>4. Працелюбність,</a:t>
            </a:r>
            <a:r>
              <a:rPr lang="en-US" sz="4000" b="1">
                <a:solidFill>
                  <a:srgbClr val="009900"/>
                </a:solidFill>
                <a:cs typeface="Arial" charset="0"/>
              </a:rPr>
              <a:t> </a:t>
            </a:r>
            <a:r>
              <a:rPr lang="uk-UA" sz="4000" b="1">
                <a:solidFill>
                  <a:srgbClr val="009900"/>
                </a:solidFill>
                <a:cs typeface="Arial" charset="0"/>
              </a:rPr>
              <a:t>совість, активність, лицемірство.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1588"/>
            <a:ext cx="7921625" cy="1681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FFC000"/>
                </a:solidFill>
              </a:rPr>
              <a:t>Умови сімейного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i="1" dirty="0">
                <a:solidFill>
                  <a:srgbClr val="FFC000"/>
                </a:solidFill>
              </a:rPr>
              <a:t>життя: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sp>
        <p:nvSpPr>
          <p:cNvPr id="4" name="plant"/>
          <p:cNvSpPr>
            <a:spLocks noEditPoints="1" noChangeArrowheads="1"/>
          </p:cNvSpPr>
          <p:nvPr/>
        </p:nvSpPr>
        <p:spPr bwMode="auto">
          <a:xfrm>
            <a:off x="504825" y="2044700"/>
            <a:ext cx="865188" cy="819150"/>
          </a:xfrm>
          <a:custGeom>
            <a:avLst/>
            <a:gdLst>
              <a:gd name="T0" fmla="*/ 0 w 21600"/>
              <a:gd name="T1" fmla="*/ 0 h 21600"/>
              <a:gd name="T2" fmla="*/ 17305663 w 21600"/>
              <a:gd name="T3" fmla="*/ 0 h 21600"/>
              <a:gd name="T4" fmla="*/ 34611325 w 21600"/>
              <a:gd name="T5" fmla="*/ 0 h 21600"/>
              <a:gd name="T6" fmla="*/ 34611325 w 21600"/>
              <a:gd name="T7" fmla="*/ 15540110 h 21600"/>
              <a:gd name="T8" fmla="*/ 34611325 w 21600"/>
              <a:gd name="T9" fmla="*/ 31080182 h 21600"/>
              <a:gd name="T10" fmla="*/ 17305663 w 21600"/>
              <a:gd name="T11" fmla="*/ 31080182 h 21600"/>
              <a:gd name="T12" fmla="*/ 0 w 21600"/>
              <a:gd name="T13" fmla="*/ 31080182 h 21600"/>
              <a:gd name="T14" fmla="*/ 0 w 21600"/>
              <a:gd name="T15" fmla="*/ 155401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25613" y="1916113"/>
            <a:ext cx="6048375" cy="108108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>
                <a:solidFill>
                  <a:srgbClr val="FFFFFF"/>
                </a:solidFill>
                <a:cs typeface="Arial" charset="0"/>
              </a:rPr>
              <a:t>   </a:t>
            </a:r>
            <a:r>
              <a:rPr lang="uk-UA" sz="3600" b="1">
                <a:solidFill>
                  <a:schemeClr val="tx1"/>
                </a:solidFill>
                <a:cs typeface="Arial" charset="0"/>
              </a:rPr>
              <a:t>спільне виконання обов</a:t>
            </a:r>
            <a:r>
              <a:rPr lang="uk-UA" sz="3600" b="1">
                <a:solidFill>
                  <a:schemeClr val="tx1"/>
                </a:solidFill>
                <a:latin typeface="Calibri" pitchFamily="34" charset="0"/>
                <a:cs typeface="Arial" charset="0"/>
              </a:rPr>
              <a:t>′язків</a:t>
            </a:r>
            <a:endParaRPr lang="ru-RU" sz="3600" b="1" i="1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plant"/>
          <p:cNvSpPr>
            <a:spLocks noEditPoints="1" noChangeArrowheads="1"/>
          </p:cNvSpPr>
          <p:nvPr/>
        </p:nvSpPr>
        <p:spPr bwMode="auto">
          <a:xfrm>
            <a:off x="992188" y="3236913"/>
            <a:ext cx="865187" cy="819150"/>
          </a:xfrm>
          <a:custGeom>
            <a:avLst/>
            <a:gdLst>
              <a:gd name="T0" fmla="*/ 0 w 21600"/>
              <a:gd name="T1" fmla="*/ 0 h 21600"/>
              <a:gd name="T2" fmla="*/ 17305663 w 21600"/>
              <a:gd name="T3" fmla="*/ 0 h 21600"/>
              <a:gd name="T4" fmla="*/ 34611325 w 21600"/>
              <a:gd name="T5" fmla="*/ 0 h 21600"/>
              <a:gd name="T6" fmla="*/ 34611325 w 21600"/>
              <a:gd name="T7" fmla="*/ 15540110 h 21600"/>
              <a:gd name="T8" fmla="*/ 34611325 w 21600"/>
              <a:gd name="T9" fmla="*/ 31080182 h 21600"/>
              <a:gd name="T10" fmla="*/ 17305663 w 21600"/>
              <a:gd name="T11" fmla="*/ 31080182 h 21600"/>
              <a:gd name="T12" fmla="*/ 0 w 21600"/>
              <a:gd name="T13" fmla="*/ 31080182 h 21600"/>
              <a:gd name="T14" fmla="*/ 0 w 21600"/>
              <a:gd name="T15" fmla="*/ 155401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5163" y="3216275"/>
            <a:ext cx="5949950" cy="9779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 </a:t>
            </a:r>
            <a:r>
              <a:rPr lang="uk-UA" sz="3600" b="1" i="1" dirty="0">
                <a:solidFill>
                  <a:schemeClr val="tx1"/>
                </a:solidFill>
              </a:rPr>
              <a:t>спільне піклування про дітей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7" name="plant"/>
          <p:cNvSpPr>
            <a:spLocks noEditPoints="1" noChangeArrowheads="1"/>
          </p:cNvSpPr>
          <p:nvPr/>
        </p:nvSpPr>
        <p:spPr bwMode="auto">
          <a:xfrm>
            <a:off x="1293813" y="4419600"/>
            <a:ext cx="865187" cy="819150"/>
          </a:xfrm>
          <a:custGeom>
            <a:avLst/>
            <a:gdLst>
              <a:gd name="T0" fmla="*/ 0 w 21600"/>
              <a:gd name="T1" fmla="*/ 0 h 21600"/>
              <a:gd name="T2" fmla="*/ 17305663 w 21600"/>
              <a:gd name="T3" fmla="*/ 0 h 21600"/>
              <a:gd name="T4" fmla="*/ 34611325 w 21600"/>
              <a:gd name="T5" fmla="*/ 0 h 21600"/>
              <a:gd name="T6" fmla="*/ 34611325 w 21600"/>
              <a:gd name="T7" fmla="*/ 15540110 h 21600"/>
              <a:gd name="T8" fmla="*/ 34611325 w 21600"/>
              <a:gd name="T9" fmla="*/ 31080182 h 21600"/>
              <a:gd name="T10" fmla="*/ 17305663 w 21600"/>
              <a:gd name="T11" fmla="*/ 31080182 h 21600"/>
              <a:gd name="T12" fmla="*/ 0 w 21600"/>
              <a:gd name="T13" fmla="*/ 31080182 h 21600"/>
              <a:gd name="T14" fmla="*/ 0 w 21600"/>
              <a:gd name="T15" fmla="*/ 155401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975" y="4437063"/>
            <a:ext cx="5903913" cy="9366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/>
              <a:t>  </a:t>
            </a:r>
            <a:r>
              <a:rPr lang="uk-UA" sz="3600" b="1" i="1" dirty="0">
                <a:solidFill>
                  <a:schemeClr val="tx1"/>
                </a:solidFill>
              </a:rPr>
              <a:t>спільне прийняття важливих рішень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9" name="plant"/>
          <p:cNvSpPr>
            <a:spLocks noEditPoints="1" noChangeArrowheads="1"/>
          </p:cNvSpPr>
          <p:nvPr/>
        </p:nvSpPr>
        <p:spPr bwMode="auto">
          <a:xfrm>
            <a:off x="2124075" y="5810250"/>
            <a:ext cx="865188" cy="819150"/>
          </a:xfrm>
          <a:custGeom>
            <a:avLst/>
            <a:gdLst>
              <a:gd name="T0" fmla="*/ 0 w 21600"/>
              <a:gd name="T1" fmla="*/ 0 h 21600"/>
              <a:gd name="T2" fmla="*/ 17305663 w 21600"/>
              <a:gd name="T3" fmla="*/ 0 h 21600"/>
              <a:gd name="T4" fmla="*/ 34611325 w 21600"/>
              <a:gd name="T5" fmla="*/ 0 h 21600"/>
              <a:gd name="T6" fmla="*/ 34611325 w 21600"/>
              <a:gd name="T7" fmla="*/ 15540110 h 21600"/>
              <a:gd name="T8" fmla="*/ 34611325 w 21600"/>
              <a:gd name="T9" fmla="*/ 31080182 h 21600"/>
              <a:gd name="T10" fmla="*/ 17305663 w 21600"/>
              <a:gd name="T11" fmla="*/ 31080182 h 21600"/>
              <a:gd name="T12" fmla="*/ 0 w 21600"/>
              <a:gd name="T13" fmla="*/ 31080182 h 21600"/>
              <a:gd name="T14" fmla="*/ 0 w 21600"/>
              <a:gd name="T15" fmla="*/ 1554011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2138" y="5734050"/>
            <a:ext cx="5400675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3600" b="1" i="1" dirty="0">
                <a:solidFill>
                  <a:schemeClr val="tx1"/>
                </a:solidFill>
              </a:rPr>
              <a:t>схожість звичок та інтересів</a:t>
            </a:r>
            <a:endParaRPr lang="ru-RU" sz="3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60034" y="38462"/>
            <a:ext cx="7848871" cy="16750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i="1" dirty="0">
                <a:solidFill>
                  <a:srgbClr val="FFC000"/>
                </a:solidFill>
              </a:rPr>
              <a:t> Стародавні істини: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78833"/>
            <a:ext cx="8517465" cy="46978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32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3200" b="1">
                <a:solidFill>
                  <a:srgbClr val="FF0000"/>
                </a:solidFill>
                <a:cs typeface="Arial" charset="0"/>
              </a:rPr>
              <a:t>1</a:t>
            </a:r>
            <a:r>
              <a:rPr lang="uk-UA" sz="2600" b="1">
                <a:solidFill>
                  <a:srgbClr val="FF0000"/>
                </a:solidFill>
                <a:cs typeface="Arial" charset="0"/>
              </a:rPr>
              <a:t>. НЕ МОЖНА ЖИТИ ТІЛЬКИ ДЛЯ СЕБЕ</a:t>
            </a:r>
            <a:endParaRPr lang="uk-UA" sz="2600" b="1">
              <a:solidFill>
                <a:srgbClr val="000000"/>
              </a:solidFill>
              <a:cs typeface="Arial" charset="0"/>
            </a:endParaRPr>
          </a:p>
          <a:p>
            <a:pPr algn="ctr"/>
            <a:endParaRPr lang="uk-UA" sz="2600" b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sz="2600" b="1" i="1">
                <a:solidFill>
                  <a:srgbClr val="FFC000"/>
                </a:solidFill>
                <a:cs typeface="Arial" charset="0"/>
              </a:rPr>
              <a:t>2. СЛІД ВІРИТИ У ВЛАСНІ СИЛИ</a:t>
            </a:r>
            <a:endParaRPr lang="uk-UA" sz="2600" b="1" i="1">
              <a:solidFill>
                <a:srgbClr val="000000"/>
              </a:solidFill>
              <a:cs typeface="Arial" charset="0"/>
            </a:endParaRPr>
          </a:p>
          <a:p>
            <a:pPr algn="ctr"/>
            <a:endParaRPr lang="uk-UA" sz="2600" b="1" i="1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sz="2600" b="1" i="1">
                <a:solidFill>
                  <a:srgbClr val="7030A0"/>
                </a:solidFill>
                <a:cs typeface="Arial" charset="0"/>
              </a:rPr>
              <a:t>3.ТРЕБА БЕРЕГТИ ВІРНІСТЬ СЛОВУ</a:t>
            </a:r>
            <a:r>
              <a:rPr lang="uk-UA" sz="2600" b="1" i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,</a:t>
            </a:r>
            <a:r>
              <a:rPr lang="en-US" sz="2600" b="1" i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2600" b="1" i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ОБОВ′ЯЗКАМ,</a:t>
            </a:r>
            <a:r>
              <a:rPr lang="en-US" sz="2600" b="1" i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2600" b="1" i="1">
                <a:solidFill>
                  <a:srgbClr val="7030A0"/>
                </a:solidFill>
                <a:latin typeface="Calibri" pitchFamily="34" charset="0"/>
                <a:cs typeface="Arial" charset="0"/>
              </a:rPr>
              <a:t>ІНШИМ ЛЮДЯМ, САМОМУ СОБІ</a:t>
            </a:r>
            <a:endParaRPr lang="en-US" sz="2600" b="1" i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ctr"/>
            <a:endParaRPr lang="uk-UA" sz="2600" b="1" i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uk-UA" sz="2600" b="1" i="1">
                <a:solidFill>
                  <a:srgbClr val="00B050"/>
                </a:solidFill>
                <a:latin typeface="Calibri" pitchFamily="34" charset="0"/>
                <a:cs typeface="Arial" charset="0"/>
              </a:rPr>
              <a:t>4. НЕОБХІДНО БУТИ ОДНИМ ІЗ ТИХ ЛЮДЕЙ, ЯКІ НІКОЛИ НЕ ПІДВЕДУТЬ,</a:t>
            </a:r>
            <a:r>
              <a:rPr lang="en-US" sz="2600" b="1" i="1">
                <a:solidFill>
                  <a:srgbClr val="00B050"/>
                </a:solidFill>
                <a:latin typeface="Calibri" pitchFamily="34" charset="0"/>
                <a:cs typeface="Arial" charset="0"/>
              </a:rPr>
              <a:t> </a:t>
            </a:r>
            <a:r>
              <a:rPr lang="uk-UA" sz="2600" b="1" i="1">
                <a:solidFill>
                  <a:srgbClr val="00B050"/>
                </a:solidFill>
                <a:latin typeface="Calibri" pitchFamily="34" charset="0"/>
                <a:cs typeface="Arial" charset="0"/>
              </a:rPr>
              <a:t>НЕ ЗРАДЯТЬ</a:t>
            </a:r>
            <a:r>
              <a:rPr lang="uk-UA" sz="2600" b="1" i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.</a:t>
            </a:r>
            <a:endParaRPr lang="ru-RU" sz="2600" b="1" i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043608" y="63041"/>
            <a:ext cx="7416824" cy="170977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2800" b="1" dirty="0">
                <a:solidFill>
                  <a:srgbClr val="FFC000"/>
                </a:solidFill>
              </a:rPr>
              <a:t>ПРАВОВИЙ СТАТУС ДИТИНИ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C000"/>
                </a:solidFill>
              </a:rPr>
              <a:t>В ЛІТЕРАТУРНИХ ТВОРАХ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3868738" y="4011613"/>
            <a:ext cx="24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solidFill>
                  <a:srgbClr val="000000"/>
                </a:solidFill>
                <a:latin typeface="Constantia" pitchFamily="18" charset="0"/>
              </a:rPr>
              <a:t> </a:t>
            </a:r>
            <a:endParaRPr lang="ru-RU"/>
          </a:p>
        </p:txBody>
      </p:sp>
      <p:pic>
        <p:nvPicPr>
          <p:cNvPr id="24" name="Рисунок 1" descr="IMG_0004_NEW_0001.jp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610582" y="3345582"/>
            <a:ext cx="5533418" cy="3512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6" descr="File004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1628800"/>
            <a:ext cx="4499992" cy="2865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538163"/>
            <a:ext cx="6985000" cy="23764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4000" b="1">
                <a:solidFill>
                  <a:srgbClr val="FFFF00"/>
                </a:solidFill>
                <a:latin typeface="Arial" charset="0"/>
                <a:cs typeface="Arial" charset="0"/>
              </a:rPr>
              <a:t>П</a:t>
            </a:r>
            <a:r>
              <a:rPr lang="uk-UA" sz="4000" b="1">
                <a:solidFill>
                  <a:srgbClr val="FFFF00"/>
                </a:solidFill>
                <a:cs typeface="Arial" charset="0"/>
              </a:rPr>
              <a:t>раво </a:t>
            </a:r>
          </a:p>
          <a:p>
            <a:pPr algn="ctr">
              <a:defRPr/>
            </a:pPr>
            <a:r>
              <a:rPr lang="uk-UA" sz="4000" b="1">
                <a:solidFill>
                  <a:srgbClr val="FFFF00"/>
                </a:solidFill>
                <a:cs typeface="Arial" charset="0"/>
              </a:rPr>
              <a:t>на необхідне і повноцінне харчування</a:t>
            </a:r>
            <a:endParaRPr lang="ru-RU" sz="40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627313" y="2997200"/>
            <a:ext cx="5354637" cy="2879725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  </a:t>
            </a:r>
            <a:r>
              <a:rPr lang="uk-UA" sz="3200" b="1" dirty="0">
                <a:solidFill>
                  <a:schemeClr val="tx1"/>
                </a:solidFill>
              </a:rPr>
              <a:t>М. Магера</a:t>
            </a:r>
          </a:p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</a:rPr>
              <a:t> « Бевка», </a:t>
            </a:r>
          </a:p>
          <a:p>
            <a:pPr algn="ctr">
              <a:defRPr/>
            </a:pPr>
            <a:r>
              <a:rPr lang="uk-UA" sz="3200" b="1" dirty="0">
                <a:solidFill>
                  <a:schemeClr val="tx1"/>
                </a:solidFill>
              </a:rPr>
              <a:t>« Зелені паляниці»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604" y="823228"/>
            <a:ext cx="6378675" cy="19576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rgbClr val="FFFFFF"/>
                </a:solidFill>
                <a:cs typeface="Arial" charset="0"/>
              </a:rPr>
              <a:t> </a:t>
            </a:r>
            <a:r>
              <a:rPr lang="uk-UA" sz="4000" b="1">
                <a:solidFill>
                  <a:srgbClr val="FFFF00"/>
                </a:solidFill>
                <a:latin typeface="Arial" charset="0"/>
                <a:cs typeface="Arial" charset="0"/>
              </a:rPr>
              <a:t>П</a:t>
            </a:r>
            <a:r>
              <a:rPr lang="uk-UA" sz="4000" b="1">
                <a:solidFill>
                  <a:srgbClr val="FFFF00"/>
                </a:solidFill>
                <a:cs typeface="Arial" charset="0"/>
              </a:rPr>
              <a:t>раво на дозвілля</a:t>
            </a:r>
            <a:endParaRPr lang="ru-RU" sz="40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700338" y="2852738"/>
            <a:ext cx="4967287" cy="3097212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 </a:t>
            </a:r>
            <a:r>
              <a:rPr lang="uk-UA" sz="3600" b="1" i="1" dirty="0">
                <a:solidFill>
                  <a:schemeClr val="tx1"/>
                </a:solidFill>
              </a:rPr>
              <a:t>Степан Васильченко</a:t>
            </a:r>
          </a:p>
          <a:p>
            <a:pPr algn="ctr">
              <a:defRPr/>
            </a:pPr>
            <a:r>
              <a:rPr lang="uk-UA" sz="3600" b="1" i="1" dirty="0">
                <a:solidFill>
                  <a:schemeClr val="tx1"/>
                </a:solidFill>
              </a:rPr>
              <a:t> « Авіаційний гурток</a:t>
            </a:r>
            <a:r>
              <a:rPr lang="uk-UA" sz="2400" b="1" dirty="0">
                <a:solidFill>
                  <a:schemeClr val="tx1"/>
                </a:solidFill>
              </a:rPr>
              <a:t>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Оля\Мои документы\весіл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956550" cy="715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410" name="Picture 4" descr="C:\Documents and Settings\Оля\Мои документы\церква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40150"/>
            <a:ext cx="4086225" cy="3065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411" name="Picture 7" descr="C:\Documents and Settings\Оля\Мои документы\search_files\images_04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0"/>
            <a:ext cx="3902075" cy="3292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39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5688632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FFFF00"/>
                </a:solidFill>
              </a:rPr>
              <a:t>Жодна дитина не повинна бути жертвою насильства або війни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627313" y="3213100"/>
            <a:ext cx="4645025" cy="2663825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</a:rPr>
              <a:t> Б. Грінченко </a:t>
            </a:r>
          </a:p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</a:rPr>
              <a:t>« Ксеня»,</a:t>
            </a:r>
          </a:p>
          <a:p>
            <a:pPr algn="ctr">
              <a:defRPr/>
            </a:pPr>
            <a:r>
              <a:rPr lang="uk-UA" sz="2800" b="1" dirty="0">
                <a:solidFill>
                  <a:schemeClr val="tx1"/>
                </a:solidFill>
              </a:rPr>
              <a:t>В. Кава « Будь обережна , Марійко»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5688632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FFF00"/>
                </a:solidFill>
              </a:rPr>
              <a:t>Право дитини </a:t>
            </a:r>
          </a:p>
          <a:p>
            <a:pPr algn="ctr">
              <a:defRPr/>
            </a:pPr>
            <a:r>
              <a:rPr lang="uk-UA" sz="4800" b="1" dirty="0">
                <a:solidFill>
                  <a:srgbClr val="FFFF00"/>
                </a:solidFill>
              </a:rPr>
              <a:t>на освіту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276600" y="3333750"/>
            <a:ext cx="4248150" cy="2665413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 </a:t>
            </a:r>
            <a:r>
              <a:rPr lang="uk-UA" sz="2800" dirty="0">
                <a:solidFill>
                  <a:schemeClr val="tx1"/>
                </a:solidFill>
              </a:rPr>
              <a:t>Архип Тесленко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 « Школяр»,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І. Франко </a:t>
            </a:r>
          </a:p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« Грицева шкільна наука».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5688632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FFF00"/>
                </a:solidFill>
              </a:rPr>
              <a:t>Право на медичне обслуговування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454400" y="3354388"/>
            <a:ext cx="4430713" cy="2520950"/>
          </a:xfrm>
          <a:prstGeom prst="wedgeEllipseCallout">
            <a:avLst>
              <a:gd name="adj1" fmla="val -21804"/>
              <a:gd name="adj2" fmla="val 65488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sz="3600" b="1" dirty="0">
                <a:solidFill>
                  <a:schemeClr val="tx1"/>
                </a:solidFill>
              </a:rPr>
              <a:t>В. Кава</a:t>
            </a:r>
          </a:p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 « Фігурний шоколад»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5688632" cy="19442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FFF00"/>
                </a:solidFill>
              </a:rPr>
              <a:t> Право на любов </a:t>
            </a:r>
          </a:p>
          <a:p>
            <a:pPr algn="ctr">
              <a:defRPr/>
            </a:pPr>
            <a:r>
              <a:rPr lang="uk-UA" sz="4800" b="1" dirty="0">
                <a:solidFill>
                  <a:srgbClr val="FFFF00"/>
                </a:solidFill>
              </a:rPr>
              <a:t>і піклування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3455988" y="3141663"/>
            <a:ext cx="4716462" cy="2374900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dirty="0"/>
              <a:t> </a:t>
            </a:r>
            <a:r>
              <a:rPr lang="uk-UA" sz="3600" b="1" dirty="0">
                <a:solidFill>
                  <a:schemeClr val="tx1"/>
                </a:solidFill>
              </a:rPr>
              <a:t>М. Стельмах</a:t>
            </a:r>
          </a:p>
          <a:p>
            <a:pPr algn="ctr">
              <a:defRPr/>
            </a:pPr>
            <a:r>
              <a:rPr lang="uk-UA" sz="3600" b="1" dirty="0">
                <a:solidFill>
                  <a:schemeClr val="tx1"/>
                </a:solidFill>
              </a:rPr>
              <a:t> « Гуси- лебеді летять».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619250" y="2157413"/>
            <a:ext cx="5976938" cy="24082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rgbClr val="FFC000"/>
                </a:solidFill>
              </a:rPr>
              <a:t> </a:t>
            </a:r>
            <a:r>
              <a:rPr lang="uk-UA" sz="2800" b="1" i="1" dirty="0">
                <a:solidFill>
                  <a:srgbClr val="FFC000"/>
                </a:solidFill>
              </a:rPr>
              <a:t>Міркування про сім</a:t>
            </a:r>
            <a:r>
              <a:rPr lang="uk-UA" sz="2800" b="1" i="1" dirty="0">
                <a:solidFill>
                  <a:srgbClr val="FFC000"/>
                </a:solidFill>
                <a:latin typeface="Calibri" pitchFamily="34" charset="0"/>
              </a:rPr>
              <a:t>′ю</a:t>
            </a:r>
          </a:p>
          <a:p>
            <a:pPr algn="ctr">
              <a:defRPr/>
            </a:pPr>
            <a:r>
              <a:rPr lang="uk-UA" sz="2800" b="1" i="1" dirty="0">
                <a:solidFill>
                  <a:srgbClr val="FFC000"/>
                </a:solidFill>
                <a:latin typeface="Calibri" pitchFamily="34" charset="0"/>
              </a:rPr>
              <a:t>в  здобутках українських письменників 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214" y="44624"/>
            <a:ext cx="4067944" cy="2113158"/>
          </a:xfrm>
          <a:prstGeom prst="roundRect">
            <a:avLst>
              <a:gd name="adj" fmla="val 433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FFFFFF"/>
                </a:solidFill>
              </a:rPr>
              <a:t> </a:t>
            </a:r>
            <a:r>
              <a:rPr lang="uk-UA" sz="3600" b="1" dirty="0">
                <a:solidFill>
                  <a:srgbClr val="FFC000"/>
                </a:solidFill>
              </a:rPr>
              <a:t>Г. Квітка -Основ</a:t>
            </a:r>
            <a:r>
              <a:rPr lang="uk-UA" sz="3600" b="1" dirty="0">
                <a:solidFill>
                  <a:srgbClr val="FFC000"/>
                </a:solidFill>
                <a:latin typeface="Calibri" pitchFamily="34" charset="0"/>
              </a:rPr>
              <a:t>′</a:t>
            </a:r>
            <a:r>
              <a:rPr lang="uk-UA" sz="3600" b="1" dirty="0">
                <a:solidFill>
                  <a:srgbClr val="FFC000"/>
                </a:solidFill>
              </a:rPr>
              <a:t>яненко</a:t>
            </a:r>
          </a:p>
          <a:p>
            <a:pPr algn="ctr">
              <a:defRPr/>
            </a:pPr>
            <a:r>
              <a:rPr lang="uk-UA" sz="3600" b="1" dirty="0">
                <a:solidFill>
                  <a:srgbClr val="FFC000"/>
                </a:solidFill>
              </a:rPr>
              <a:t>« Маруся»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95850" y="44450"/>
            <a:ext cx="4068763" cy="2112963"/>
          </a:xfrm>
          <a:prstGeom prst="roundRect">
            <a:avLst>
              <a:gd name="adj" fmla="val 43345"/>
            </a:avLst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99FF"/>
                </a:solidFill>
              </a:rPr>
              <a:t>О.Довженко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FF99FF"/>
                </a:solidFill>
              </a:rPr>
              <a:t>« Зачарована Десна</a:t>
            </a:r>
            <a:r>
              <a:rPr lang="uk-UA" dirty="0">
                <a:solidFill>
                  <a:srgbClr val="FF99FF"/>
                </a:solidFill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564952"/>
            <a:ext cx="3707904" cy="2204864"/>
          </a:xfrm>
          <a:prstGeom prst="roundRect">
            <a:avLst>
              <a:gd name="adj" fmla="val 4334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</a:rPr>
              <a:t>І. Нечуй – Левицький</a:t>
            </a:r>
          </a:p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</a:rPr>
              <a:t>« </a:t>
            </a:r>
            <a:r>
              <a:rPr lang="uk-UA" sz="3200" dirty="0" err="1">
                <a:solidFill>
                  <a:schemeClr val="tx1"/>
                </a:solidFill>
              </a:rPr>
              <a:t>Кайдашева</a:t>
            </a:r>
            <a:r>
              <a:rPr lang="uk-UA" sz="3200" dirty="0">
                <a:solidFill>
                  <a:schemeClr val="tx1"/>
                </a:solidFill>
              </a:rPr>
              <a:t> сім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′я»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225" y="4581525"/>
            <a:ext cx="4211638" cy="2205038"/>
          </a:xfrm>
          <a:prstGeom prst="roundRect">
            <a:avLst>
              <a:gd name="adj" fmla="val 43345"/>
            </a:avLst>
          </a:prstGeom>
          <a:solidFill>
            <a:srgbClr val="FF99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</a:rPr>
              <a:t>Т. Шевченко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</a:rPr>
              <a:t>« Катерина»,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chemeClr val="tx1"/>
                </a:solidFill>
              </a:rPr>
              <a:t>« Наймичка»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33866" y="1832831"/>
            <a:ext cx="4104456" cy="2232248"/>
          </a:xfrm>
          <a:prstGeom prst="roundRect">
            <a:avLst>
              <a:gd name="adj" fmla="val 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i="1" dirty="0">
                <a:solidFill>
                  <a:srgbClr val="FFC000"/>
                </a:solidFill>
              </a:rPr>
              <a:t> Ідеальна сім</a:t>
            </a:r>
            <a:r>
              <a:rPr lang="uk-UA" sz="4400" b="1" i="1" dirty="0">
                <a:solidFill>
                  <a:srgbClr val="FFC000"/>
                </a:solidFill>
                <a:latin typeface="Calibri" pitchFamily="34" charset="0"/>
              </a:rPr>
              <a:t>′я</a:t>
            </a:r>
            <a:r>
              <a:rPr lang="uk-UA" dirty="0">
                <a:solidFill>
                  <a:srgbClr val="FFFFFF"/>
                </a:solidFill>
                <a:latin typeface="Calibri" pitchFamily="34" charset="0"/>
              </a:rPr>
              <a:t>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0" y="2238375"/>
            <a:ext cx="2603500" cy="127158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/>
              <a:t> </a:t>
            </a:r>
            <a:r>
              <a:rPr lang="uk-UA" sz="2800" b="1" dirty="0">
                <a:solidFill>
                  <a:schemeClr val="tx1"/>
                </a:solidFill>
              </a:rPr>
              <a:t>дружна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04050" y="2238375"/>
            <a:ext cx="2154238" cy="127158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sz="3200" b="1" dirty="0">
                <a:solidFill>
                  <a:schemeClr val="tx1"/>
                </a:solidFill>
              </a:rPr>
              <a:t>щира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11188" y="273050"/>
            <a:ext cx="3419475" cy="12715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/>
                </a:solidFill>
              </a:rPr>
              <a:t>працьовита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08388" y="4652963"/>
            <a:ext cx="2154237" cy="127317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весела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400" y="4418013"/>
            <a:ext cx="3178175" cy="1381125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турботлива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227763" y="4365625"/>
            <a:ext cx="2930525" cy="12715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спортивна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6081" y="295028"/>
            <a:ext cx="2442233" cy="127215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tx1"/>
                </a:solidFill>
              </a:rPr>
              <a:t>правова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Оля\Мои документы\iтат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93950" cy="26368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8" name="Picture 3" descr="C:\Documents and Settings\Оля\Мои документы\мам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-9525"/>
            <a:ext cx="2555875" cy="26463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4" descr="C:\Documents and Settings\Оля\Мои документы\imagesсинjpe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7225" y="-31750"/>
            <a:ext cx="2520950" cy="2641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6" descr="C:\Documents and Settings\Оля\Мои документы\iдочкаjpe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8463" y="3186113"/>
            <a:ext cx="3671887" cy="36718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1" name="Picture 7" descr="C:\Documents and Settings\Оля\Мои документы\imageсипjpeg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3127375"/>
            <a:ext cx="2466975" cy="3671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8" descr="C:\Documents and Settings\Оля\Мои документы\трнs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3165475"/>
            <a:ext cx="2143125" cy="36925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Оля\Мои документы\сі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71438"/>
            <a:ext cx="4405313" cy="4300538"/>
          </a:xfrm>
          <a:prstGeom prst="rect">
            <a:avLst/>
          </a:prstGeom>
          <a:ln w="38100" cap="sq">
            <a:solidFill>
              <a:srgbClr val="FF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2" name="Picture 3" descr="C:\Documents and Settings\Оля\Мои документы\indрік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7938"/>
            <a:ext cx="2916237" cy="4141787"/>
          </a:xfrm>
          <a:prstGeom prst="rect">
            <a:avLst/>
          </a:prstGeom>
          <a:ln w="38100" cap="sq">
            <a:solidFill>
              <a:srgbClr val="FF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3" name="Picture 2" descr="C:\Documents and Settings\Оля\Мои документы\діт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513" y="4076700"/>
            <a:ext cx="3178175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Оля\Мои документы\дім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3762375"/>
            <a:ext cx="3203575" cy="30956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6" name="Picture 3" descr="C:\Documents and Settings\Оля\Мои документы\рол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525"/>
            <a:ext cx="3635375" cy="4233863"/>
          </a:xfrm>
          <a:prstGeom prst="rect">
            <a:avLst/>
          </a:prstGeom>
          <a:ln w="38100" cap="sq">
            <a:solidFill>
              <a:srgbClr val="99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7" name="Picture 4" descr="C:\Documents and Settings\Оля\Мои документы\тим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" y="-47625"/>
            <a:ext cx="3465513" cy="3595688"/>
          </a:xfrm>
          <a:prstGeom prst="rect">
            <a:avLst/>
          </a:prstGeom>
          <a:ln w="38100" cap="sq">
            <a:solidFill>
              <a:srgbClr val="99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0"/>
            <a:ext cx="8661400" cy="24209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7200" b="1" i="1" dirty="0" smtClean="0">
                <a:solidFill>
                  <a:srgbClr val="FFC000"/>
                </a:solidFill>
              </a:rPr>
              <a:t>  Основні закони</a:t>
            </a:r>
            <a:br>
              <a:rPr lang="uk-UA" sz="7200" b="1" i="1" dirty="0" smtClean="0">
                <a:solidFill>
                  <a:srgbClr val="FFC000"/>
                </a:solidFill>
              </a:rPr>
            </a:br>
            <a:r>
              <a:rPr lang="uk-UA" sz="7200" b="1" i="1" dirty="0" smtClean="0">
                <a:solidFill>
                  <a:srgbClr val="FFC000"/>
                </a:solidFill>
              </a:rPr>
              <a:t>   в житті сім</a:t>
            </a:r>
            <a:r>
              <a:rPr lang="uk-UA" sz="7200" b="1" i="1" dirty="0" smtClean="0">
                <a:solidFill>
                  <a:srgbClr val="FFC000"/>
                </a:solidFill>
                <a:latin typeface="Calibri" pitchFamily="34" charset="0"/>
              </a:rPr>
              <a:t>′ї</a:t>
            </a:r>
            <a:endParaRPr lang="ru-RU" sz="7200" b="1" i="1" dirty="0" smtClean="0">
              <a:solidFill>
                <a:srgbClr val="FFC000"/>
              </a:solidFill>
            </a:endParaRPr>
          </a:p>
        </p:txBody>
      </p:sp>
      <p:pic>
        <p:nvPicPr>
          <p:cNvPr id="19458" name="Picture 2" descr="C:\Documents and Settings\Оля\Мои документы\сімеjpe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708275"/>
            <a:ext cx="2143125" cy="35290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Documents and Settings\Оля\Мои документы\99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1072" y="2578975"/>
            <a:ext cx="2800350" cy="4003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60" name="Picture 4" descr="C:\Documents and Settings\Оля\Мои документы\сімц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2716456"/>
            <a:ext cx="2808609" cy="388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Tm="7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338963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b="1" i="1" dirty="0">
                <a:solidFill>
                  <a:srgbClr val="FFC000"/>
                </a:solidFill>
              </a:rPr>
              <a:t> </a:t>
            </a:r>
            <a:r>
              <a:rPr lang="uk-UA" sz="6600" b="1" i="1" dirty="0" smtClean="0">
                <a:solidFill>
                  <a:srgbClr val="FFC000"/>
                </a:solidFill>
              </a:rPr>
              <a:t>   Наші  завдання: </a:t>
            </a:r>
            <a:endParaRPr lang="ru-RU" sz="6600" b="1" i="1" dirty="0">
              <a:solidFill>
                <a:srgbClr val="FFC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8950" y="1748155"/>
            <a:ext cx="8229600" cy="4389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Char char="-"/>
              <a:defRPr/>
            </a:pPr>
            <a:r>
              <a:rPr lang="uk-UA" sz="3400" b="1" i="1" smtClean="0">
                <a:solidFill>
                  <a:srgbClr val="000000"/>
                </a:solidFill>
                <a:cs typeface="Arial" charset="0"/>
              </a:rPr>
              <a:t>прослідкувати історію становлення української сім</a:t>
            </a:r>
            <a:r>
              <a:rPr lang="uk-UA" sz="3400" b="1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′ї у суспільстві;</a:t>
            </a:r>
          </a:p>
          <a:p>
            <a:pPr eaLnBrk="1" hangingPunct="1">
              <a:buFontTx/>
              <a:buChar char="-"/>
              <a:defRPr/>
            </a:pPr>
            <a:r>
              <a:rPr lang="uk-UA" sz="3400" b="1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розкрити основні ознаки сім′ї;</a:t>
            </a:r>
          </a:p>
          <a:p>
            <a:pPr eaLnBrk="1" hangingPunct="1">
              <a:buFontTx/>
              <a:buChar char="-"/>
              <a:defRPr/>
            </a:pPr>
            <a:r>
              <a:rPr lang="uk-UA" sz="3400" b="1" i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розглянути сім′ю як соціальну ланку суспільства та проаналізувати правові аспекти сімейних відносин.</a:t>
            </a:r>
          </a:p>
          <a:p>
            <a:pPr eaLnBrk="1" hangingPunct="1">
              <a:buFontTx/>
              <a:buChar char="-"/>
              <a:defRPr/>
            </a:pPr>
            <a:endParaRPr lang="uk-UA" sz="360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buFontTx/>
              <a:buChar char="-"/>
              <a:defRPr/>
            </a:pPr>
            <a:endParaRPr 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 advTm="18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0"/>
            <a:ext cx="5786438" cy="666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716" y="332656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8800" b="1" i="1" dirty="0" smtClean="0">
                <a:solidFill>
                  <a:srgbClr val="FFC000"/>
                </a:solidFill>
              </a:rPr>
              <a:t>Сім</a:t>
            </a:r>
            <a:r>
              <a:rPr lang="uk-UA" sz="8800" b="1" i="1" dirty="0" smtClean="0">
                <a:solidFill>
                  <a:srgbClr val="FFC000"/>
                </a:solidFill>
                <a:latin typeface="Calibri" pitchFamily="34" charset="0"/>
              </a:rPr>
              <a:t>′я:</a:t>
            </a:r>
            <a:endParaRPr lang="ru-RU" sz="8800" b="1" i="1" dirty="0" smtClean="0">
              <a:solidFill>
                <a:srgbClr val="FFC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5157192"/>
            <a:ext cx="4680520" cy="1584176"/>
          </a:xfrm>
          <a:prstGeom prst="cloud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Взаємо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розуміння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4067944" y="1772487"/>
            <a:ext cx="4896544" cy="1875588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Спільність побуту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68313" y="2133600"/>
            <a:ext cx="3527425" cy="151447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Базується на шлюбі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491880" y="4532265"/>
            <a:ext cx="5760640" cy="232573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1"/>
                </a:solidFill>
              </a:rPr>
              <a:t>Моральна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1"/>
                </a:solidFill>
              </a:rPr>
              <a:t> і правова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tx1"/>
                </a:solidFill>
              </a:rPr>
              <a:t>відповідальність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399" y="0"/>
            <a:ext cx="8003232" cy="148478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6600" b="1" i="1" dirty="0" smtClean="0">
                <a:solidFill>
                  <a:srgbClr val="FFC000"/>
                </a:solidFill>
              </a:rPr>
              <a:t>Первісна сім</a:t>
            </a:r>
            <a:r>
              <a:rPr lang="uk-UA" sz="6600" b="1" i="1" dirty="0" smtClean="0">
                <a:solidFill>
                  <a:srgbClr val="FFC000"/>
                </a:solidFill>
                <a:latin typeface="Calibri" pitchFamily="34" charset="0"/>
              </a:rPr>
              <a:t>′я:</a:t>
            </a:r>
            <a:endParaRPr lang="ru-RU" sz="6600" b="1" i="1" dirty="0" smtClean="0">
              <a:solidFill>
                <a:srgbClr val="FFC000"/>
              </a:solidFill>
            </a:endParaRPr>
          </a:p>
        </p:txBody>
      </p:sp>
      <p:pic>
        <p:nvPicPr>
          <p:cNvPr id="24580" name="Picture 2" descr="C:\Documents and Settings\Оля\Мои документы\800px-Neanderthals_-_Artist's_rendition_of_Earth_approximately_60,000_years_a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1500188"/>
            <a:ext cx="4702175" cy="5357812"/>
          </a:xfrm>
          <a:ln>
            <a:solidFill>
              <a:srgbClr val="000000"/>
            </a:solidFill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32363" y="2060575"/>
            <a:ext cx="3455987" cy="1223963"/>
          </a:xfrm>
          <a:prstGeom prst="rect">
            <a:avLst/>
          </a:prstGeom>
          <a:solidFill>
            <a:schemeClr val="accent2"/>
          </a:solidFill>
          <a:ln w="12700" algn="ctr">
            <a:solidFill>
              <a:srgbClr val="00729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lt1"/>
                </a:solidFill>
                <a:latin typeface="+mn-lt"/>
                <a:cs typeface="+mn-cs"/>
              </a:rPr>
              <a:t> </a:t>
            </a:r>
            <a:r>
              <a:rPr lang="uk-UA" sz="4400" b="1" dirty="0">
                <a:solidFill>
                  <a:srgbClr val="FFFF00"/>
                </a:solidFill>
                <a:latin typeface="+mn-lt"/>
                <a:cs typeface="+mn-cs"/>
              </a:rPr>
              <a:t>моногамія</a:t>
            </a:r>
            <a:endParaRPr lang="ru-RU" sz="44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5005388" y="3535363"/>
            <a:ext cx="3522662" cy="1549400"/>
            <a:chOff x="3153" y="2227"/>
            <a:chExt cx="2219" cy="976"/>
          </a:xfrm>
        </p:grpSpPr>
        <p:pic>
          <p:nvPicPr>
            <p:cNvPr id="23562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3" y="2227"/>
              <a:ext cx="2219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3198" y="2251"/>
              <a:ext cx="2131" cy="8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3600" b="1">
                  <a:solidFill>
                    <a:srgbClr val="FFFF00"/>
                  </a:solidFill>
                  <a:latin typeface="Constantia" pitchFamily="18" charset="0"/>
                </a:rPr>
                <a:t>полігамія</a:t>
              </a:r>
              <a:endParaRPr lang="ru-RU" sz="3600" b="1">
                <a:solidFill>
                  <a:srgbClr val="FFFF00"/>
                </a:solidFill>
                <a:latin typeface="Constantia" pitchFamily="18" charset="0"/>
              </a:endParaRP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4511675" y="5278438"/>
            <a:ext cx="4278313" cy="1560512"/>
            <a:chOff x="2842" y="3325"/>
            <a:chExt cx="2695" cy="983"/>
          </a:xfrm>
        </p:grpSpPr>
        <p:pic>
          <p:nvPicPr>
            <p:cNvPr id="23560" name="Прямоугольник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2" y="3325"/>
              <a:ext cx="2695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0"/>
            <p:cNvSpPr txBox="1">
              <a:spLocks noChangeArrowheads="1"/>
            </p:cNvSpPr>
            <p:nvPr/>
          </p:nvSpPr>
          <p:spPr bwMode="auto">
            <a:xfrm>
              <a:off x="2925" y="3349"/>
              <a:ext cx="2502" cy="8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>
                  <a:latin typeface="Constantia" pitchFamily="18" charset="0"/>
                </a:rPr>
                <a:t> </a:t>
              </a:r>
              <a:r>
                <a:rPr lang="uk-UA" sz="3600" b="1">
                  <a:solidFill>
                    <a:srgbClr val="FFFF00"/>
                  </a:solidFill>
                  <a:latin typeface="Constantia" pitchFamily="18" charset="0"/>
                </a:rPr>
                <a:t>кровнородинна</a:t>
              </a:r>
              <a:endParaRPr lang="ru-RU" sz="3600" b="1">
                <a:solidFill>
                  <a:srgbClr val="FFFF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176213" y="-19050"/>
            <a:ext cx="8675687" cy="1470025"/>
            <a:chOff x="111" y="-12"/>
            <a:chExt cx="5465" cy="926"/>
          </a:xfrm>
        </p:grpSpPr>
        <p:pic>
          <p:nvPicPr>
            <p:cNvPr id="24582" name="Заголово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" y="-12"/>
              <a:ext cx="5465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2"/>
            <p:cNvSpPr txBox="1">
              <a:spLocks noChangeArrowheads="1"/>
            </p:cNvSpPr>
            <p:nvPr/>
          </p:nvSpPr>
          <p:spPr bwMode="auto">
            <a:xfrm>
              <a:off x="249" y="13"/>
              <a:ext cx="5193" cy="8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rIns="0" bIns="0" anchor="b"/>
            <a:lstStyle/>
            <a:p>
              <a:pPr algn="ctr"/>
              <a:r>
                <a:rPr lang="uk-UA" sz="6000" b="1" i="1">
                  <a:solidFill>
                    <a:srgbClr val="FFC000"/>
                  </a:solidFill>
                  <a:latin typeface="Constantia" pitchFamily="18" charset="0"/>
                </a:rPr>
                <a:t>Середньовічна сім</a:t>
              </a:r>
              <a:r>
                <a:rPr lang="uk-UA" sz="6000" b="1" i="1">
                  <a:solidFill>
                    <a:srgbClr val="FFC000"/>
                  </a:solidFill>
                  <a:latin typeface="Calibri" pitchFamily="34" charset="0"/>
                </a:rPr>
                <a:t>′я:</a:t>
              </a:r>
              <a:endParaRPr lang="ru-RU" sz="6000" b="1" i="1">
                <a:solidFill>
                  <a:srgbClr val="FFC000"/>
                </a:solidFill>
                <a:latin typeface="Constantia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221560" y="2983531"/>
            <a:ext cx="3814936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rgbClr val="FFFF00"/>
                </a:solidFill>
              </a:rPr>
              <a:t> </a:t>
            </a:r>
            <a:r>
              <a:rPr lang="uk-UA" sz="3600" b="1" i="1" dirty="0">
                <a:solidFill>
                  <a:srgbClr val="FFFF00"/>
                </a:solidFill>
              </a:rPr>
              <a:t>патріархальна </a:t>
            </a:r>
          </a:p>
          <a:p>
            <a:pPr algn="ctr">
              <a:defRPr/>
            </a:pPr>
            <a:r>
              <a:rPr lang="uk-UA" sz="3600" b="1" i="1" dirty="0">
                <a:solidFill>
                  <a:srgbClr val="FFFF00"/>
                </a:solidFill>
              </a:rPr>
              <a:t>сім</a:t>
            </a:r>
            <a:r>
              <a:rPr lang="uk-UA" sz="3600" b="1" i="1" dirty="0">
                <a:solidFill>
                  <a:srgbClr val="FFFF00"/>
                </a:solidFill>
                <a:latin typeface="Calibri" pitchFamily="34" charset="0"/>
              </a:rPr>
              <a:t>′я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25607" name="Picture 2" descr="C:\Documents and Settings\Оля\Мои документы\av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41438"/>
            <a:ext cx="4772025" cy="54959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1047</TotalTime>
  <Words>450</Words>
  <Application>Microsoft Office PowerPoint</Application>
  <PresentationFormat>Экран (4:3)</PresentationFormat>
  <Paragraphs>126</Paragraphs>
  <Slides>38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Презентация PowerPoint</vt:lpstr>
      <vt:lpstr>Презентация PowerPoint</vt:lpstr>
      <vt:lpstr>Презентация PowerPoint</vt:lpstr>
      <vt:lpstr>  Основні закони    в житті сім′ї</vt:lpstr>
      <vt:lpstr>    Наші  завдання: </vt:lpstr>
      <vt:lpstr>Презентация PowerPoint</vt:lpstr>
      <vt:lpstr>Сім′я:</vt:lpstr>
      <vt:lpstr>Первісна сім′я:</vt:lpstr>
      <vt:lpstr>Презентация PowerPoint</vt:lpstr>
      <vt:lpstr>Доба капіталізму:</vt:lpstr>
      <vt:lpstr>Презентация PowerPoint</vt:lpstr>
      <vt:lpstr>Презентация PowerPoint</vt:lpstr>
      <vt:lpstr>   Основний закон -          Конституція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71</cp:revision>
  <dcterms:created xsi:type="dcterms:W3CDTF">2012-01-29T17:52:19Z</dcterms:created>
  <dcterms:modified xsi:type="dcterms:W3CDTF">2012-03-03T18:01:24Z</dcterms:modified>
</cp:coreProperties>
</file>