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02" r:id="rId4"/>
    <p:sldId id="303" r:id="rId5"/>
    <p:sldId id="316" r:id="rId6"/>
    <p:sldId id="301" r:id="rId7"/>
    <p:sldId id="310" r:id="rId8"/>
    <p:sldId id="260" r:id="rId9"/>
    <p:sldId id="309" r:id="rId10"/>
    <p:sldId id="305" r:id="rId11"/>
    <p:sldId id="306" r:id="rId12"/>
    <p:sldId id="314" r:id="rId13"/>
    <p:sldId id="315" r:id="rId14"/>
    <p:sldId id="307" r:id="rId15"/>
    <p:sldId id="317" r:id="rId16"/>
    <p:sldId id="268" r:id="rId17"/>
    <p:sldId id="295" r:id="rId18"/>
    <p:sldId id="27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1E03"/>
    <a:srgbClr val="00421E"/>
    <a:srgbClr val="663300"/>
    <a:srgbClr val="FFFF00"/>
    <a:srgbClr val="FF9966"/>
    <a:srgbClr val="9E7500"/>
    <a:srgbClr val="996633"/>
    <a:srgbClr val="492F2B"/>
    <a:srgbClr val="CF7D7B"/>
    <a:srgbClr val="C053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9" autoAdjust="0"/>
    <p:restoredTop sz="94660"/>
  </p:normalViewPr>
  <p:slideViewPr>
    <p:cSldViewPr>
      <p:cViewPr varScale="1">
        <p:scale>
          <a:sx n="69" d="100"/>
          <a:sy n="69" d="100"/>
        </p:scale>
        <p:origin x="-5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864A36-6E02-45A0-9D38-65FE6F675C3B}" type="doc">
      <dgm:prSet loTypeId="urn:microsoft.com/office/officeart/2005/8/layout/target3" loCatId="relationship" qsTypeId="urn:microsoft.com/office/officeart/2005/8/quickstyle/3d9" qsCatId="3D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90020154-3928-4C53-B163-7B7FACF6E98B}">
      <dgm:prSet/>
      <dgm:spPr/>
      <dgm:t>
        <a:bodyPr/>
        <a:lstStyle/>
        <a:p>
          <a:pPr rtl="0"/>
          <a:r>
            <a:rPr lang="uk-UA" b="1" dirty="0" smtClean="0"/>
            <a:t>Минають роки…</a:t>
          </a:r>
          <a:endParaRPr lang="ru-RU" b="1" dirty="0"/>
        </a:p>
      </dgm:t>
    </dgm:pt>
    <dgm:pt modelId="{621B6120-D003-44C7-94B8-AFEB692F0920}" type="parTrans" cxnId="{2E782B46-5801-4E21-92C3-08EF828EAB13}">
      <dgm:prSet/>
      <dgm:spPr/>
      <dgm:t>
        <a:bodyPr/>
        <a:lstStyle/>
        <a:p>
          <a:endParaRPr lang="ru-RU"/>
        </a:p>
      </dgm:t>
    </dgm:pt>
    <dgm:pt modelId="{B3D8218F-D876-4511-8C27-46AFF08C4987}" type="sibTrans" cxnId="{2E782B46-5801-4E21-92C3-08EF828EAB13}">
      <dgm:prSet/>
      <dgm:spPr/>
      <dgm:t>
        <a:bodyPr/>
        <a:lstStyle/>
        <a:p>
          <a:endParaRPr lang="ru-RU"/>
        </a:p>
      </dgm:t>
    </dgm:pt>
    <dgm:pt modelId="{F9CD57D1-D1CD-463C-83BA-85633CD8EAFA}" type="pres">
      <dgm:prSet presAssocID="{80864A36-6E02-45A0-9D38-65FE6F675C3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6789D72-2E4F-4F6A-9CDE-16E67B023879}" type="pres">
      <dgm:prSet presAssocID="{90020154-3928-4C53-B163-7B7FACF6E98B}" presName="circle1" presStyleLbl="node1" presStyleIdx="0" presStyleCnt="1"/>
      <dgm:spPr/>
    </dgm:pt>
    <dgm:pt modelId="{C3101437-629F-47A6-8D9C-5F80CE7A2C8C}" type="pres">
      <dgm:prSet presAssocID="{90020154-3928-4C53-B163-7B7FACF6E98B}" presName="space" presStyleCnt="0"/>
      <dgm:spPr/>
    </dgm:pt>
    <dgm:pt modelId="{AD90B576-A4A1-42EB-A3D7-128B5913CBD1}" type="pres">
      <dgm:prSet presAssocID="{90020154-3928-4C53-B163-7B7FACF6E98B}" presName="rect1" presStyleLbl="alignAcc1" presStyleIdx="0" presStyleCnt="1" custLinFactY="-31529" custLinFactNeighborX="751" custLinFactNeighborY="-100000"/>
      <dgm:spPr/>
      <dgm:t>
        <a:bodyPr/>
        <a:lstStyle/>
        <a:p>
          <a:endParaRPr lang="uk-UA"/>
        </a:p>
      </dgm:t>
    </dgm:pt>
    <dgm:pt modelId="{A209918D-7F02-43B6-866B-D2A1462A6D31}" type="pres">
      <dgm:prSet presAssocID="{90020154-3928-4C53-B163-7B7FACF6E98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2C5B75B-E2FD-474D-AB1C-EFB753AA3A2B}" type="presOf" srcId="{90020154-3928-4C53-B163-7B7FACF6E98B}" destId="{AD90B576-A4A1-42EB-A3D7-128B5913CBD1}" srcOrd="0" destOrd="0" presId="urn:microsoft.com/office/officeart/2005/8/layout/target3"/>
    <dgm:cxn modelId="{0E327C9F-79C6-439C-AB37-5A3941ABCFBD}" type="presOf" srcId="{90020154-3928-4C53-B163-7B7FACF6E98B}" destId="{A209918D-7F02-43B6-866B-D2A1462A6D31}" srcOrd="1" destOrd="0" presId="urn:microsoft.com/office/officeart/2005/8/layout/target3"/>
    <dgm:cxn modelId="{2E782B46-5801-4E21-92C3-08EF828EAB13}" srcId="{80864A36-6E02-45A0-9D38-65FE6F675C3B}" destId="{90020154-3928-4C53-B163-7B7FACF6E98B}" srcOrd="0" destOrd="0" parTransId="{621B6120-D003-44C7-94B8-AFEB692F0920}" sibTransId="{B3D8218F-D876-4511-8C27-46AFF08C4987}"/>
    <dgm:cxn modelId="{6F7EA2E6-C24D-42C6-A9AF-2B6A466F3C6E}" type="presOf" srcId="{80864A36-6E02-45A0-9D38-65FE6F675C3B}" destId="{F9CD57D1-D1CD-463C-83BA-85633CD8EAFA}" srcOrd="0" destOrd="0" presId="urn:microsoft.com/office/officeart/2005/8/layout/target3"/>
    <dgm:cxn modelId="{4B45902F-7795-413A-8B17-C24D92B1F218}" type="presParOf" srcId="{F9CD57D1-D1CD-463C-83BA-85633CD8EAFA}" destId="{A6789D72-2E4F-4F6A-9CDE-16E67B023879}" srcOrd="0" destOrd="0" presId="urn:microsoft.com/office/officeart/2005/8/layout/target3"/>
    <dgm:cxn modelId="{BFE6435C-9FC7-4D67-85EC-8D07E924CDC0}" type="presParOf" srcId="{F9CD57D1-D1CD-463C-83BA-85633CD8EAFA}" destId="{C3101437-629F-47A6-8D9C-5F80CE7A2C8C}" srcOrd="1" destOrd="0" presId="urn:microsoft.com/office/officeart/2005/8/layout/target3"/>
    <dgm:cxn modelId="{72DBE2D6-ECC4-4E9A-A3E0-0CB43D762734}" type="presParOf" srcId="{F9CD57D1-D1CD-463C-83BA-85633CD8EAFA}" destId="{AD90B576-A4A1-42EB-A3D7-128B5913CBD1}" srcOrd="2" destOrd="0" presId="urn:microsoft.com/office/officeart/2005/8/layout/target3"/>
    <dgm:cxn modelId="{C40BB737-230F-4FAA-81BE-6B8DA5F60495}" type="presParOf" srcId="{F9CD57D1-D1CD-463C-83BA-85633CD8EAFA}" destId="{A209918D-7F02-43B6-866B-D2A1462A6D3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89D72-2E4F-4F6A-9CDE-16E67B023879}">
      <dsp:nvSpPr>
        <dsp:cNvPr id="0" name=""/>
        <dsp:cNvSpPr/>
      </dsp:nvSpPr>
      <dsp:spPr>
        <a:xfrm>
          <a:off x="0" y="0"/>
          <a:ext cx="923330" cy="92333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90B576-A4A1-42EB-A3D7-128B5913CBD1}">
      <dsp:nvSpPr>
        <dsp:cNvPr id="0" name=""/>
        <dsp:cNvSpPr/>
      </dsp:nvSpPr>
      <dsp:spPr>
        <a:xfrm>
          <a:off x="461665" y="0"/>
          <a:ext cx="5110498" cy="9233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b="1" kern="1200" dirty="0" smtClean="0"/>
            <a:t>Минають роки…</a:t>
          </a:r>
          <a:endParaRPr lang="ru-RU" sz="4200" b="1" kern="1200" dirty="0"/>
        </a:p>
      </dsp:txBody>
      <dsp:txXfrm>
        <a:off x="461665" y="0"/>
        <a:ext cx="5110498" cy="923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3470A-80B4-4641-87D1-FC25AE01E425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C4075-1703-49DC-B8D3-447355BB7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0C2F4-F90D-491A-8E7A-6318B83C6A12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F4821-C4EA-4222-981C-E833B2F76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DEC6-95CC-48D8-ACC2-021681B4BFA4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6A4D-FA6E-44A1-84C0-DEF51FE60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81FAF-082C-46F8-885C-DC35767BA87A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0B70-4206-43C6-9785-C18E72263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200A-6119-4885-A410-D7B7DD0A488B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6C56-7A45-4CD8-9FD4-EAABE15E2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F6212-54C8-44B9-AEC6-933B53255C43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0EF3-DFD1-4CC6-A686-F50030754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4256-2F01-4369-86BA-7466AE616593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65C09-5711-4D61-B2EF-7DA33959A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DE1C-00A2-4691-B0C8-02F817167AD1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2FDC-D032-4C48-B639-FFF5A5D75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9516-610F-4CE5-B53E-2F4C94F534FF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50118-BB89-4C54-B717-1EAA0AD97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1C289-B860-4C49-A071-F0DA7835D824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DFF7B-9950-447D-ADF3-B70B115AF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10A4-48DF-471C-A720-2685FE8B9598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6B09-5152-45CF-A70E-44FF65733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B34FD9-53FE-4724-BD10-95796496AD23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72CD7D-AE99-469E-93D6-C8CACF65D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3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microsoft.com/office/2007/relationships/hdphoto" Target="../media/hdphoto4.wdp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7.gif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Picture 2" descr="http://top-desktop.ru/files/ucheba/800/12.jpg"/>
          <p:cNvPicPr>
            <a:picLocks noChangeAspect="1" noChangeArrowheads="1"/>
          </p:cNvPicPr>
          <p:nvPr/>
        </p:nvPicPr>
        <p:blipFill>
          <a:blip r:embed="rId2"/>
          <a:srcRect l="10938" b="61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00834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0</a:t>
            </a:r>
            <a:endParaRPr lang="en-US" sz="1000" dirty="0" smtClean="0"/>
          </a:p>
        </p:txBody>
      </p:sp>
      <p:pic>
        <p:nvPicPr>
          <p:cNvPr id="7" name="Picture 6" descr="Без назви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0252"/>
            <a:ext cx="4932040" cy="57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96552" y="3717032"/>
            <a:ext cx="6624736" cy="2123658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Презентація діяльності </a:t>
            </a:r>
          </a:p>
          <a:p>
            <a:pPr algn="ctr"/>
            <a:r>
              <a:rPr lang="uk-UA" sz="4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класного керівника</a:t>
            </a:r>
          </a:p>
          <a:p>
            <a:pPr algn="ctr"/>
            <a:r>
              <a:rPr lang="uk-UA" sz="4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БУЧАЦЬКОГО ЛІЦЕЮ</a:t>
            </a:r>
            <a:endParaRPr lang="ru-RU" sz="4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42844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10</a:t>
            </a:r>
            <a:endParaRPr lang="en-US" sz="1000" dirty="0" smtClean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143" y="150349"/>
            <a:ext cx="3219784" cy="241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 rot="20739571">
            <a:off x="173695" y="449666"/>
            <a:ext cx="4572000" cy="193899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just">
              <a:tabLst>
                <a:tab pos="457200" algn="l"/>
              </a:tabLst>
              <a:defRPr/>
            </a:pPr>
            <a:r>
              <a:rPr lang="uk-UA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Цікаві канікули                                   у Львові</a:t>
            </a:r>
            <a:endParaRPr lang="uk-UA" sz="40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algn="just">
              <a:tabLst>
                <a:tab pos="457200" algn="l"/>
              </a:tabLst>
              <a:defRPr/>
            </a:pPr>
            <a:r>
              <a:rPr lang="uk-UA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         учнів  8-ІТ</a:t>
            </a:r>
            <a:endParaRPr lang="uk-UA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1" name="Горизонтальный свиток 30"/>
          <p:cNvSpPr/>
          <p:nvPr/>
        </p:nvSpPr>
        <p:spPr>
          <a:xfrm>
            <a:off x="6181903" y="-59717"/>
            <a:ext cx="2376264" cy="680405"/>
          </a:xfrm>
          <a:prstGeom prst="horizontalScroll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Monotype Corsiva" pitchFamily="66" charset="0"/>
                <a:ea typeface="Cambria Math" pitchFamily="18" charset="0"/>
              </a:rPr>
              <a:t>Високий замок</a:t>
            </a:r>
            <a:endParaRPr lang="ru-RU" sz="2400" b="1" dirty="0">
              <a:latin typeface="Monotype Corsiva" pitchFamily="66" charset="0"/>
              <a:ea typeface="Cambria Math" pitchFamily="18" charset="0"/>
            </a:endParaRPr>
          </a:p>
        </p:txBody>
      </p:sp>
      <p:sp>
        <p:nvSpPr>
          <p:cNvPr id="32" name="Волна 31"/>
          <p:cNvSpPr/>
          <p:nvPr/>
        </p:nvSpPr>
        <p:spPr>
          <a:xfrm>
            <a:off x="142844" y="2378157"/>
            <a:ext cx="2607008" cy="914400"/>
          </a:xfrm>
          <a:prstGeom prst="wav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Monotype Corsiva" pitchFamily="66" charset="0"/>
                <a:cs typeface="Arial" pitchFamily="34" charset="0"/>
              </a:rPr>
              <a:t>Шевченківський гай</a:t>
            </a:r>
            <a:endParaRPr lang="ru-RU" sz="2400" b="1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1738" y="3212976"/>
            <a:ext cx="2633362" cy="197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F:\8_IT\IMG_1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051" y="3602058"/>
            <a:ext cx="2583161" cy="1937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5143512"/>
            <a:ext cx="1794527" cy="1345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006" y="2460603"/>
            <a:ext cx="1919278" cy="14394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898" y="-59717"/>
            <a:ext cx="1361797" cy="1021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8" descr="F:\8_IT\IMG_14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80251" y="235085"/>
            <a:ext cx="1166305" cy="102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F:\8_IT\IMG_14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07494" y="3579069"/>
            <a:ext cx="1477738" cy="110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72" b="14187"/>
          <a:stretch/>
        </p:blipFill>
        <p:spPr bwMode="auto">
          <a:xfrm>
            <a:off x="3888768" y="593187"/>
            <a:ext cx="844881" cy="1206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6374" y="4910391"/>
            <a:ext cx="1127174" cy="150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360" y="2941321"/>
            <a:ext cx="1815639" cy="243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41930"/>
            <a:ext cx="1202830" cy="97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9885" y="3900082"/>
            <a:ext cx="1026489" cy="161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Двойная волна 44"/>
          <p:cNvSpPr/>
          <p:nvPr/>
        </p:nvSpPr>
        <p:spPr>
          <a:xfrm>
            <a:off x="5883583" y="2704744"/>
            <a:ext cx="3096344" cy="672582"/>
          </a:xfrm>
          <a:prstGeom prst="doubleWav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Monotype Corsiva" pitchFamily="66" charset="0"/>
              </a:rPr>
              <a:t>музей зброї «Арсенал»</a:t>
            </a:r>
          </a:p>
        </p:txBody>
      </p:sp>
      <p:pic>
        <p:nvPicPr>
          <p:cNvPr id="46" name="Picture 9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63"/>
          <a:stretch/>
        </p:blipFill>
        <p:spPr bwMode="auto">
          <a:xfrm>
            <a:off x="4677776" y="1255851"/>
            <a:ext cx="1082367" cy="170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2598" y="836712"/>
            <a:ext cx="862983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1609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24020" y="-13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11</a:t>
            </a:r>
            <a:endParaRPr lang="en-US" sz="1000" dirty="0" smtClean="0"/>
          </a:p>
        </p:txBody>
      </p:sp>
      <p:pic>
        <p:nvPicPr>
          <p:cNvPr id="26" name="Picture 6" descr="P42500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4" t="8867" r="16833" b="24684"/>
          <a:stretch/>
        </p:blipFill>
        <p:spPr bwMode="auto">
          <a:xfrm>
            <a:off x="442280" y="3427691"/>
            <a:ext cx="2699322" cy="2349157"/>
          </a:xfrm>
          <a:prstGeom prst="rect">
            <a:avLst/>
          </a:prstGeom>
          <a:noFill/>
          <a:ln w="12700" algn="in">
            <a:solidFill>
              <a:srgbClr val="4C0000"/>
            </a:solidFill>
            <a:miter lim="800000"/>
            <a:headEnd/>
            <a:tailEnd/>
          </a:ln>
          <a:effectLst>
            <a:outerShdw dist="99190" dir="3011666" algn="ctr" rotWithShape="0">
              <a:srgbClr val="33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42500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5707"/>
            <a:ext cx="2784406" cy="2088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003" y="2987110"/>
            <a:ext cx="2702547" cy="2026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54267" y="116632"/>
            <a:ext cx="3849781" cy="936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cs typeface="Times New Roman" pitchFamily="18" charset="0"/>
              </a:rPr>
              <a:t>Активні учасники вечорів відпочинку </a:t>
            </a:r>
            <a:endParaRPr lang="ru-RU" sz="2800" b="1" dirty="0">
              <a:cs typeface="Times New Roman" pitchFamily="18" charset="0"/>
            </a:endParaRPr>
          </a:p>
        </p:txBody>
      </p:sp>
      <p:pic>
        <p:nvPicPr>
          <p:cNvPr id="1026" name="Picture 2" descr="G:\конкурс КК\вИСОЧАНСЬКА\фото_різне\IMG_14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5" r="14798"/>
          <a:stretch/>
        </p:blipFill>
        <p:spPr bwMode="auto">
          <a:xfrm>
            <a:off x="2832833" y="1302413"/>
            <a:ext cx="2548167" cy="2033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195" y="3800324"/>
            <a:ext cx="3000150" cy="2250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57158" y="1357298"/>
            <a:ext cx="2357454" cy="1857388"/>
          </a:xfrm>
          <a:prstGeom prst="round2Diag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3F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437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24020" y="-13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12</a:t>
            </a:r>
            <a:endParaRPr lang="en-US" sz="1000" dirty="0" smtClean="0"/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3303" y="2970695"/>
            <a:ext cx="2050140" cy="205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54266" y="116632"/>
            <a:ext cx="5866006" cy="864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cs typeface="Times New Roman" pitchFamily="18" charset="0"/>
              </a:rPr>
              <a:t>Активні учасники інтелектуальних </a:t>
            </a:r>
          </a:p>
          <a:p>
            <a:pPr algn="ctr"/>
            <a:r>
              <a:rPr lang="uk-UA" sz="2800" b="1" dirty="0" smtClean="0">
                <a:cs typeface="Times New Roman" pitchFamily="18" charset="0"/>
              </a:rPr>
              <a:t> та розважальних ігор</a:t>
            </a:r>
            <a:endParaRPr lang="ru-RU" sz="2800" b="1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793" y="4797152"/>
            <a:ext cx="311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3F1E03"/>
                </a:solidFill>
                <a:latin typeface="Georgia" pitchFamily="18" charset="0"/>
              </a:rPr>
              <a:t>Брейн-ринг</a:t>
            </a: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,</a:t>
            </a:r>
          </a:p>
          <a:p>
            <a:pPr algn="ctr"/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«Я люблю Україну»,</a:t>
            </a:r>
          </a:p>
          <a:p>
            <a:pPr algn="ctr"/>
            <a:r>
              <a:rPr lang="uk-UA" sz="1600" b="1" dirty="0">
                <a:solidFill>
                  <a:srgbClr val="3F1E03"/>
                </a:solidFill>
                <a:latin typeface="Georgia" pitchFamily="18" charset="0"/>
              </a:rPr>
              <a:t>п</a:t>
            </a: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равовий лабіринт, «Мільйонер – гаряче крісло» та ін.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404664"/>
            <a:ext cx="1635646" cy="218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6" t="11859" r="6654" b="8482"/>
          <a:stretch/>
        </p:blipFill>
        <p:spPr>
          <a:xfrm>
            <a:off x="6171573" y="3223472"/>
            <a:ext cx="2898700" cy="2078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587" y="1333922"/>
            <a:ext cx="2411760" cy="1808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995" y="3223473"/>
            <a:ext cx="1798048" cy="134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53" y="1284287"/>
            <a:ext cx="2477940" cy="1858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6413" y="4357694"/>
            <a:ext cx="2771694" cy="2078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5507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24020" y="-13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13</a:t>
            </a:r>
            <a:endParaRPr lang="en-US" sz="1000" dirty="0" smtClean="0"/>
          </a:p>
        </p:txBody>
      </p:sp>
      <p:sp>
        <p:nvSpPr>
          <p:cNvPr id="30" name="Прямоугольник 29"/>
          <p:cNvSpPr/>
          <p:nvPr/>
        </p:nvSpPr>
        <p:spPr>
          <a:xfrm>
            <a:off x="2555776" y="322679"/>
            <a:ext cx="5582686" cy="5760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cs typeface="Times New Roman" pitchFamily="18" charset="0"/>
              </a:rPr>
              <a:t>Учасники конкурсів  та змагань</a:t>
            </a:r>
            <a:endParaRPr lang="ru-RU" sz="2800" b="1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3" y="1553470"/>
            <a:ext cx="31171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Конкурси: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  буклетів на енергозберігаючу  тематику,»За здоровий спосіб життя», «Ні шкідливим звичкам»;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err="1">
                <a:solidFill>
                  <a:srgbClr val="3F1E03"/>
                </a:solidFill>
                <a:latin typeface="Georgia" pitchFamily="18" charset="0"/>
              </a:rPr>
              <a:t>н</a:t>
            </a:r>
            <a:r>
              <a:rPr lang="uk-UA" sz="1600" b="1" dirty="0" err="1" smtClean="0">
                <a:solidFill>
                  <a:srgbClr val="3F1E03"/>
                </a:solidFill>
                <a:latin typeface="Georgia" pitchFamily="18" charset="0"/>
              </a:rPr>
              <a:t>оворічно</a:t>
            </a: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 різдвяних композицій;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Снігових композицій;</a:t>
            </a:r>
          </a:p>
          <a:p>
            <a:pPr algn="ctr"/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Малюнків «Міліція очима дітей»;</a:t>
            </a:r>
          </a:p>
          <a:p>
            <a:pPr algn="ctr"/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Фотографій «Ми обираємо здоров'я» та ін.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069" y="4437112"/>
            <a:ext cx="3223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Змагання: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Міні-футболу у Швеції,   районні та між командами ліцею;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баскетболу;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3F1E03"/>
                </a:solidFill>
                <a:latin typeface="Georgia" pitchFamily="18" charset="0"/>
              </a:rPr>
              <a:t>настільному тенісу та ін.</a:t>
            </a:r>
          </a:p>
        </p:txBody>
      </p:sp>
      <p:pic>
        <p:nvPicPr>
          <p:cNvPr id="2050" name="Picture 2" descr="P20300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688" y="3068960"/>
            <a:ext cx="2193362" cy="1645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873" y="163666"/>
            <a:ext cx="1066733" cy="106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6559" y="1390773"/>
            <a:ext cx="1982308" cy="1486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2" r="12023" b="-11572"/>
          <a:stretch/>
        </p:blipFill>
        <p:spPr>
          <a:xfrm>
            <a:off x="3631380" y="908720"/>
            <a:ext cx="2236764" cy="2291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428728" y="2643182"/>
            <a:ext cx="2143140" cy="1714512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303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14</a:t>
            </a:r>
            <a:endParaRPr lang="en-US" sz="1000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1475656" y="265530"/>
            <a:ext cx="4608512" cy="5760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cs typeface="Times New Roman" pitchFamily="18" charset="0"/>
              </a:rPr>
              <a:t>НАШІ ДОСЯГНЕННЯ</a:t>
            </a:r>
            <a:endParaRPr lang="ru-RU" sz="2800" b="1" dirty="0"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587819"/>
            <a:ext cx="2112400" cy="2999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7844" y="1427906"/>
            <a:ext cx="1910339" cy="2739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8259" y="2087516"/>
            <a:ext cx="1887837" cy="26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08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15</a:t>
            </a:r>
            <a:endParaRPr lang="en-US" sz="1000" dirty="0" smtClean="0"/>
          </a:p>
        </p:txBody>
      </p:sp>
      <p:sp>
        <p:nvSpPr>
          <p:cNvPr id="11" name="Овал 10"/>
          <p:cNvSpPr/>
          <p:nvPr/>
        </p:nvSpPr>
        <p:spPr>
          <a:xfrm>
            <a:off x="5792023" y="335536"/>
            <a:ext cx="2520280" cy="19442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62053" y="764704"/>
            <a:ext cx="198022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  ІКТ 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виховній діяльності з учнями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12035" y="368659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846088">
            <a:off x="4864635" y="973528"/>
            <a:ext cx="497021" cy="748054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4063547">
            <a:off x="4541958" y="1521261"/>
            <a:ext cx="497021" cy="1702932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008599">
            <a:off x="5613999" y="2351314"/>
            <a:ext cx="497021" cy="1524920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884108">
            <a:off x="7473285" y="2498183"/>
            <a:ext cx="497021" cy="974698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75931" y="2301456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03791" y="4007944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32515" y="3771654"/>
            <a:ext cx="2088232" cy="1460426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610057" y="639669"/>
            <a:ext cx="16921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Проектна діяльність</a:t>
            </a:r>
            <a:endParaRPr lang="ru-RU" sz="2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5436" y="2631589"/>
            <a:ext cx="198922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Мультимедійні</a:t>
            </a:r>
            <a:r>
              <a:rPr lang="uk-UA" sz="2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технології</a:t>
            </a:r>
            <a:endParaRPr lang="ru-RU" sz="2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1813" y="4338077"/>
            <a:ext cx="16921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Мережа </a:t>
            </a:r>
            <a:r>
              <a:rPr lang="uk-UA" sz="2000" b="1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інтернет</a:t>
            </a:r>
            <a:endParaRPr lang="ru-RU" sz="2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32515" y="3901702"/>
            <a:ext cx="208823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Випуск інформаційних буклетів</a:t>
            </a:r>
            <a:r>
              <a:rPr lang="uk-UA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 газети </a:t>
            </a:r>
            <a:endParaRPr lang="ru-RU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3" t="12061" r="6192" b="3782"/>
          <a:stretch/>
        </p:blipFill>
        <p:spPr>
          <a:xfrm>
            <a:off x="1294228" y="4149080"/>
            <a:ext cx="2053636" cy="1522133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125767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579296" cy="5361459"/>
          </a:xfrm>
        </p:spPr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946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29587" y="2929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img1.liveinternet.ru/images/attach/c/1/48/521/48521919_52902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2685" y="2073546"/>
            <a:ext cx="3976860" cy="3215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89449" y="764704"/>
            <a:ext cx="583264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FF"/>
                </a:solidFill>
              </a:rPr>
              <a:t>Класний керівник, як мати…</a:t>
            </a:r>
            <a:endParaRPr lang="ru-RU" sz="3200" b="1" dirty="0">
              <a:solidFill>
                <a:srgbClr val="FFFFFF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5359901" y="1717420"/>
            <a:ext cx="642938" cy="1500187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5512301" y="1869820"/>
            <a:ext cx="642938" cy="150018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664701" y="2022220"/>
            <a:ext cx="642938" cy="1500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5817101" y="2174620"/>
            <a:ext cx="642938" cy="150018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969501" y="2327020"/>
            <a:ext cx="642938" cy="15001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7145839" y="1788857"/>
            <a:ext cx="809625" cy="154781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002964" y="1860294"/>
            <a:ext cx="809625" cy="15478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860089" y="1860294"/>
            <a:ext cx="809625" cy="154781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717214" y="1860294"/>
            <a:ext cx="809625" cy="15478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574339" y="1860294"/>
            <a:ext cx="809625" cy="15478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152310" y="2975620"/>
            <a:ext cx="440219" cy="1094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20708023">
            <a:off x="6016268" y="1537122"/>
            <a:ext cx="468247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n-lt"/>
              </a:rPr>
              <a:t>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n-lt"/>
              </a:rPr>
              <a:t>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n-lt"/>
              </a:rPr>
              <a:t>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n-lt"/>
              </a:rPr>
              <a:t>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n-lt"/>
              </a:rPr>
              <a:t>у</a:t>
            </a:r>
            <a:endParaRPr lang="ru-RU" sz="14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412588">
            <a:off x="7592894" y="2050256"/>
            <a:ext cx="468247" cy="11695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о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44349" y="1566987"/>
            <a:ext cx="468247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ь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9760733">
            <a:off x="5265564" y="2233917"/>
            <a:ext cx="468247" cy="13388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</a:t>
            </a:r>
            <a:r>
              <a:rPr lang="uk-UA" sz="1000" dirty="0" smtClean="0"/>
              <a:t>6</a:t>
            </a:r>
            <a:endParaRPr lang="en-US" sz="1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500590" y="2022220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Класний керівник повинен мати мудрість учителя, відповідальність старшого товариша, доброту матері, строгість батька. 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36868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" y="-1"/>
            <a:ext cx="914399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zerniatko.files.wordpress.com/2010/11/a409fa17f9c0.jpg"/>
          <p:cNvPicPr>
            <a:picLocks noChangeAspect="1" noChangeArrowheads="1"/>
          </p:cNvPicPr>
          <p:nvPr/>
        </p:nvPicPr>
        <p:blipFill>
          <a:blip r:embed="rId3"/>
          <a:srcRect b="9999"/>
          <a:stretch>
            <a:fillRect/>
          </a:stretch>
        </p:blipFill>
        <p:spPr bwMode="auto">
          <a:xfrm>
            <a:off x="5016496" y="906212"/>
            <a:ext cx="412750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http://vkurse.ua/i/2011-02/usilenno-kontrolirovat-molodezh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140" y="3203286"/>
            <a:ext cx="5276077" cy="329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17</a:t>
            </a:r>
            <a:endParaRPr lang="en-US" sz="1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78140" y="1647671"/>
            <a:ext cx="437961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tabLst>
                <a:tab pos="457200" algn="l"/>
              </a:tabLst>
              <a:defRPr/>
            </a:pPr>
            <a:r>
              <a:rPr lang="uk-UA" sz="2800" b="1" spc="50" dirty="0" smtClean="0">
                <a:ln w="11430"/>
                <a:solidFill>
                  <a:srgbClr val="3F1E0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учні немов лелеки вилітають із </a:t>
            </a:r>
            <a:r>
              <a:rPr lang="uk-UA" sz="2800" b="1" spc="50" dirty="0" err="1" smtClean="0">
                <a:ln w="11430"/>
                <a:solidFill>
                  <a:srgbClr val="3F1E0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ліцейного</a:t>
            </a:r>
            <a:r>
              <a:rPr lang="uk-UA" sz="2800" b="1" spc="50" dirty="0" smtClean="0">
                <a:ln w="11430"/>
                <a:solidFill>
                  <a:srgbClr val="3F1E0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 гнізда, залишаючи лиш згадку…</a:t>
            </a:r>
            <a:endParaRPr lang="uk-UA" sz="2800" b="1" spc="50" dirty="0">
              <a:ln w="11430"/>
              <a:solidFill>
                <a:srgbClr val="3F1E0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85720" y="214290"/>
          <a:ext cx="5572164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43012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34517" y="3474364"/>
            <a:ext cx="7019357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5400" b="1" dirty="0">
                <a:solidFill>
                  <a:srgbClr val="3F1E03"/>
                </a:solidFill>
              </a:rPr>
              <a:t>Щиро </a:t>
            </a:r>
            <a:r>
              <a:rPr lang="uk-UA" sz="5400" b="1" dirty="0" smtClean="0">
                <a:solidFill>
                  <a:srgbClr val="3F1E03"/>
                </a:solidFill>
              </a:rPr>
              <a:t>вдячна </a:t>
            </a:r>
            <a:r>
              <a:rPr lang="uk-UA" sz="5400" b="1" dirty="0">
                <a:solidFill>
                  <a:srgbClr val="3F1E03"/>
                </a:solidFill>
              </a:rPr>
              <a:t>за увагу!</a:t>
            </a:r>
            <a:endParaRPr lang="ru-RU" sz="5400" b="1" dirty="0">
              <a:solidFill>
                <a:srgbClr val="3F1E0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18</a:t>
            </a:r>
            <a:endParaRPr lang="en-US" sz="1000" dirty="0" smtClean="0"/>
          </a:p>
        </p:txBody>
      </p:sp>
      <p:pic>
        <p:nvPicPr>
          <p:cNvPr id="1026" name="Picture 2" descr="http://sphotos-a.xx.fbcdn.net/hphotos-snc7/c48.0.403.403/p403x403/304476_479541832077885_7054441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7"/>
            <a:ext cx="3526921" cy="3071834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" y="1"/>
            <a:ext cx="9144000" cy="807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0746" y="7533456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2</a:t>
            </a:r>
            <a:endParaRPr lang="en-US" sz="1000" dirty="0" smtClean="0"/>
          </a:p>
        </p:txBody>
      </p:sp>
      <p:sp>
        <p:nvSpPr>
          <p:cNvPr id="2" name="AutoShape 2" descr="я1"/>
          <p:cNvSpPr>
            <a:spLocks noChangeArrowheads="1"/>
          </p:cNvSpPr>
          <p:nvPr/>
        </p:nvSpPr>
        <p:spPr bwMode="auto">
          <a:xfrm flipH="1">
            <a:off x="6055844" y="2060848"/>
            <a:ext cx="2736304" cy="352839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76200" cmpd="tri">
            <a:solidFill>
              <a:srgbClr val="FF9999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64980" y="407540"/>
            <a:ext cx="5614037" cy="120032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Леськів-Височанська</a:t>
            </a:r>
            <a:endParaRPr lang="uk-UA" sz="3600" b="1" dirty="0" smtClean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3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Наталія Несторівна </a:t>
            </a:r>
            <a:endParaRPr lang="ru-RU" sz="36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204864"/>
            <a:ext cx="46805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Закінчила </a:t>
            </a: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Тернопільський </a:t>
            </a: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державний педагогічний </a:t>
            </a:r>
          </a:p>
          <a:p>
            <a:pPr algn="ctr"/>
            <a:r>
              <a:rPr lang="uk-U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</a:t>
            </a:r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ніверситет ім. В. </a:t>
            </a:r>
            <a:r>
              <a:rPr lang="uk-U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</a:t>
            </a:r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натюка</a:t>
            </a:r>
          </a:p>
          <a:p>
            <a:pPr algn="ctr"/>
            <a:endParaRPr lang="uk-UA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Спеціальність – </a:t>
            </a: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вчитель математики та інформатики</a:t>
            </a:r>
          </a:p>
          <a:p>
            <a:pPr algn="ctr"/>
            <a:endParaRPr lang="uk-UA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Педагогічний стаж – 9 років</a:t>
            </a:r>
          </a:p>
          <a:p>
            <a:pPr algn="ctr"/>
            <a:endParaRPr lang="uk-UA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Стаж роботи класним керівником </a:t>
            </a:r>
            <a:r>
              <a:rPr lang="uk-UA" sz="2000" b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– 4 </a:t>
            </a:r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роки</a:t>
            </a:r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" y="1"/>
            <a:ext cx="9144000" cy="807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41" y="7605464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3</a:t>
            </a:r>
            <a:endParaRPr lang="en-US" sz="1000" dirty="0" smtClean="0"/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555870" y="1844824"/>
            <a:ext cx="6908279" cy="12961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"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Формування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повноцінної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особистості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з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міцним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здоров'ям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</a:p>
          <a:p>
            <a:pPr algn="ctr" rtl="0">
              <a:buNone/>
            </a:pP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і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розвиненим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почуттям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гідності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, </a:t>
            </a:r>
          </a:p>
          <a:p>
            <a:pPr algn="ctr" rtl="0">
              <a:buNone/>
            </a:pP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здатної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творчо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мислити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і активно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діяти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"</a:t>
            </a:r>
            <a:endParaRPr lang="ru-RU" sz="1800" b="1" kern="1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052527"/>
            <a:ext cx="4806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ВИХОВНА ПРОБЛЕМА:</a:t>
            </a:r>
            <a:endParaRPr lang="ru-RU" sz="2800" b="1" dirty="0">
              <a:ln w="50800"/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36212"/>
            <a:ext cx="34099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ТВОРЧЕ КРЕДО:</a:t>
            </a:r>
            <a:endParaRPr lang="ru-RU" sz="2800" b="1" dirty="0">
              <a:ln w="50800"/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1534725" y="4861520"/>
            <a:ext cx="4934866" cy="6933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«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Щоб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дати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учневі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іскорку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світла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, </a:t>
            </a:r>
          </a:p>
          <a:p>
            <a:pPr algn="ctr" rtl="0">
              <a:buNone/>
            </a:pPr>
            <a:r>
              <a:rPr lang="uk-UA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потрібно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виховувати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у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собі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 </a:t>
            </a:r>
            <a:r>
              <a:rPr lang="ru-RU" sz="1800" b="1" kern="1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сонце</a:t>
            </a:r>
            <a:r>
              <a:rPr lang="ru-RU" sz="1800" b="1" kern="1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Arial"/>
              </a:rPr>
              <a:t>"</a:t>
            </a:r>
            <a:endParaRPr lang="ru-RU" sz="1800" b="1" kern="1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/>
            </a:endParaRPr>
          </a:p>
        </p:txBody>
      </p:sp>
      <p:pic>
        <p:nvPicPr>
          <p:cNvPr id="13" name="Picture 8" descr="http://artpo.ru/img/5000/5695.jpg"/>
          <p:cNvPicPr>
            <a:picLocks noChangeAspect="1" noChangeArrowheads="1"/>
          </p:cNvPicPr>
          <p:nvPr/>
        </p:nvPicPr>
        <p:blipFill>
          <a:blip r:embed="rId3"/>
          <a:srcRect t="5250" b="25749"/>
          <a:stretch>
            <a:fillRect/>
          </a:stretch>
        </p:blipFill>
        <p:spPr bwMode="auto">
          <a:xfrm>
            <a:off x="7452320" y="3115422"/>
            <a:ext cx="1322308" cy="2888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44802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1" y="1"/>
            <a:ext cx="9144000" cy="807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1155" y="7605464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4</a:t>
            </a:r>
            <a:endParaRPr lang="en-US" sz="10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044829" y="908720"/>
            <a:ext cx="6029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ПРАЦЮЮ ЗА ПРИНЦИПОМ:</a:t>
            </a:r>
            <a:endParaRPr lang="ru-RU" sz="2800" b="1" dirty="0">
              <a:ln w="50800"/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3261" y="4036212"/>
            <a:ext cx="2236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ВВАЖАЮ:</a:t>
            </a:r>
            <a:endParaRPr lang="ru-RU" sz="2800" b="1" dirty="0">
              <a:ln w="50800"/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2698" y="1628800"/>
            <a:ext cx="7254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класний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керівник —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стержень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виховного процесу.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              Це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нитка, яка зв'язує в одне ціле дитину, вчителя - </a:t>
            </a:r>
            <a:r>
              <a:rPr lang="uk-UA" sz="2000" dirty="0" err="1">
                <a:solidFill>
                  <a:srgbClr val="663300"/>
                </a:solidFill>
                <a:latin typeface="Georgia" pitchFamily="18" charset="0"/>
              </a:rPr>
              <a:t>предметника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, батьків, громадськість. </a:t>
            </a:r>
            <a:endParaRPr lang="ru-RU" sz="2000" dirty="0">
              <a:solidFill>
                <a:srgbClr val="66330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653136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класний керівник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— універсальна особистість.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Він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і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вихователь,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і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психолог,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і соціальний </a:t>
            </a:r>
            <a:r>
              <a:rPr lang="uk-UA" sz="2000" dirty="0" smtClean="0">
                <a:solidFill>
                  <a:srgbClr val="663300"/>
                </a:solidFill>
                <a:latin typeface="Georgia" pitchFamily="18" charset="0"/>
              </a:rPr>
              <a:t>педагог, </a:t>
            </a:r>
            <a:r>
              <a:rPr lang="uk-UA" sz="2000" dirty="0">
                <a:solidFill>
                  <a:srgbClr val="663300"/>
                </a:solidFill>
                <a:latin typeface="Georgia" pitchFamily="18" charset="0"/>
              </a:rPr>
              <a:t>і педагог-організатор.</a:t>
            </a:r>
            <a:endParaRPr lang="ru-RU" sz="2000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12" name="Picture 2" descr="http://images.shareapic.net/fullsize7/0224740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48500">
            <a:off x="6198206" y="2300680"/>
            <a:ext cx="2852714" cy="264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99529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2" y="2"/>
            <a:ext cx="9144000" cy="807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09469" y="287070"/>
            <a:ext cx="617669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У  РОБОТІ МЕНІ ДОПОМАГАЮТЬ: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928670"/>
            <a:ext cx="1923263" cy="303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4357694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96" y="3786190"/>
            <a:ext cx="2071636" cy="2921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2571744"/>
            <a:ext cx="2067694" cy="275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Облако 13"/>
          <p:cNvSpPr/>
          <p:nvPr/>
        </p:nvSpPr>
        <p:spPr>
          <a:xfrm>
            <a:off x="969691" y="1620410"/>
            <a:ext cx="2726035" cy="1291606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блако 14"/>
          <p:cNvSpPr/>
          <p:nvPr/>
        </p:nvSpPr>
        <p:spPr>
          <a:xfrm>
            <a:off x="3457655" y="1020298"/>
            <a:ext cx="2304256" cy="101810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544181" y="2626824"/>
            <a:ext cx="2131203" cy="1232915"/>
            <a:chOff x="1144652" y="1115964"/>
            <a:chExt cx="2131203" cy="1232915"/>
          </a:xfrm>
        </p:grpSpPr>
        <p:sp>
          <p:nvSpPr>
            <p:cNvPr id="13" name="Облако 12"/>
            <p:cNvSpPr/>
            <p:nvPr/>
          </p:nvSpPr>
          <p:spPr>
            <a:xfrm>
              <a:off x="1144652" y="1115964"/>
              <a:ext cx="2131203" cy="1232915"/>
            </a:xfrm>
            <a:prstGeom prst="cloud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1640" y="155179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>
                  <a:solidFill>
                    <a:schemeClr val="bg1"/>
                  </a:solidFill>
                  <a:latin typeface="Georgia" pitchFamily="18" charset="0"/>
                </a:rPr>
                <a:t>ТВОРЧІСТЬ</a:t>
              </a:r>
              <a:endParaRPr lang="ru-RU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91867" y="2081547"/>
            <a:ext cx="258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Georgia" pitchFamily="18" charset="0"/>
              </a:rPr>
              <a:t>ПРАЦЬОВИТІСТЬ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2263" y="1333420"/>
            <a:ext cx="231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Georgia" pitchFamily="18" charset="0"/>
              </a:rPr>
              <a:t>КРЕАТИВНІСТЬ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155" y="7605464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5</a:t>
            </a:r>
            <a:endParaRPr lang="en-US" sz="1000" dirty="0" smtClean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rcRect l="24083" r="18879"/>
          <a:stretch>
            <a:fillRect/>
          </a:stretch>
        </p:blipFill>
        <p:spPr>
          <a:xfrm>
            <a:off x="2071670" y="4714884"/>
            <a:ext cx="1928826" cy="2536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637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807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0" y="116632"/>
            <a:ext cx="1049944" cy="5632311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41" y="7605464"/>
            <a:ext cx="214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6</a:t>
            </a:r>
            <a:endParaRPr lang="en-US" sz="1000" dirty="0" smtClean="0"/>
          </a:p>
        </p:txBody>
      </p:sp>
      <p:pic>
        <p:nvPicPr>
          <p:cNvPr id="3074" name="Picture 2" descr="Scan-120208-0001"/>
          <p:cNvPicPr>
            <a:picLocks noChangeAspect="1" noChangeArrowheads="1"/>
          </p:cNvPicPr>
          <p:nvPr/>
        </p:nvPicPr>
        <p:blipFill>
          <a:blip r:embed="rId3" cstate="print"/>
          <a:srcRect l="5608" t="17019" r="10541" b="8446"/>
          <a:stretch>
            <a:fillRect/>
          </a:stretch>
        </p:blipFill>
        <p:spPr bwMode="auto">
          <a:xfrm>
            <a:off x="1928794" y="500042"/>
            <a:ext cx="6679453" cy="445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i.i.ua/photo/images/pic/3/4/3130243_d79f9b8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4551174"/>
            <a:ext cx="2967038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736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7</a:t>
            </a:r>
            <a:endParaRPr lang="en-US" sz="1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34012" y="116632"/>
            <a:ext cx="6154037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cs typeface="Times New Roman" pitchFamily="18" charset="0"/>
              </a:rPr>
              <a:t>Моніторинг виховної діяльності  </a:t>
            </a:r>
            <a:endParaRPr lang="ru-RU" sz="3200" b="1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60" t="24908" r="36046" b="11193"/>
          <a:stretch/>
        </p:blipFill>
        <p:spPr bwMode="auto">
          <a:xfrm>
            <a:off x="1267896" y="1052736"/>
            <a:ext cx="7086270" cy="454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707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8</a:t>
            </a:r>
            <a:endParaRPr lang="en-US" sz="1000" dirty="0" smtClean="0"/>
          </a:p>
        </p:txBody>
      </p:sp>
      <p:pic>
        <p:nvPicPr>
          <p:cNvPr id="28" name="Picture 2" descr="F:\фото\IMG_1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49280"/>
            <a:ext cx="3392763" cy="254457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062" y="2470807"/>
            <a:ext cx="2555145" cy="1916385"/>
          </a:xfrm>
          <a:prstGeom prst="rect">
            <a:avLst/>
          </a:prstGeom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54267" y="116632"/>
            <a:ext cx="4080054" cy="7200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cs typeface="Times New Roman" pitchFamily="18" charset="0"/>
              </a:rPr>
              <a:t>День здоров</a:t>
            </a:r>
            <a:r>
              <a:rPr lang="en-US" sz="4800" b="1" dirty="0" smtClean="0">
                <a:cs typeface="Times New Roman" pitchFamily="18" charset="0"/>
              </a:rPr>
              <a:t>’</a:t>
            </a:r>
            <a:r>
              <a:rPr lang="uk-UA" sz="4800" b="1" dirty="0" smtClean="0">
                <a:cs typeface="Times New Roman" pitchFamily="18" charset="0"/>
              </a:rPr>
              <a:t>я </a:t>
            </a:r>
            <a:endParaRPr lang="ru-RU" sz="4800" b="1" dirty="0"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7594" y="4791278"/>
            <a:ext cx="559751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У</a:t>
            </a:r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</a:t>
            </a:r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здоровому тілі – </a:t>
            </a:r>
          </a:p>
          <a:p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                     здоровий </a:t>
            </a:r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дух!</a:t>
            </a:r>
            <a:endParaRPr lang="uk-UA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33" name="Picture 3" descr="F:\фото\IMG_1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28" y="3127438"/>
            <a:ext cx="2357572" cy="17681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119" y="2962750"/>
            <a:ext cx="2438004" cy="1828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410" y="4725710"/>
            <a:ext cx="2304223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9846" y="260648"/>
            <a:ext cx="2614557" cy="1960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sinin.ru/img_wall/goldsky01%20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500834"/>
            <a:ext cx="35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9</a:t>
            </a:r>
            <a:endParaRPr lang="en-US" sz="1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28203" y="183632"/>
            <a:ext cx="3725176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День туризму</a:t>
            </a:r>
            <a:endParaRPr lang="ru-RU" sz="4400" b="1" dirty="0"/>
          </a:p>
        </p:txBody>
      </p:sp>
      <p:pic>
        <p:nvPicPr>
          <p:cNvPr id="7" name="Picture 2" descr="F:\фото\IMG_1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131" y="2970241"/>
            <a:ext cx="2445320" cy="1734381"/>
          </a:xfrm>
          <a:prstGeom prst="rect">
            <a:avLst/>
          </a:prstGeom>
          <a:ln>
            <a:solidFill>
              <a:srgbClr val="3B4A1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ото\IMG_13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43702" y="1000108"/>
            <a:ext cx="2155604" cy="16167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4A1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8977"/>
            <a:ext cx="1526288" cy="169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день туризму 02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971" y="3618869"/>
            <a:ext cx="2397125" cy="2005012"/>
          </a:xfrm>
          <a:prstGeom prst="flowChartDocument">
            <a:avLst/>
          </a:prstGeom>
          <a:noFill/>
          <a:ln w="63500" cmpd="thinThick" algn="ctr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99190" dir="3011666" algn="ctr" rotWithShape="0">
                    <a:srgbClr val="6619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4" descr="день туризму 0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0616" y="4552830"/>
            <a:ext cx="2404127" cy="18027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день туризму 13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130" y="3618869"/>
            <a:ext cx="2239782" cy="1680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28203" y="897795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Кожного року, у жовтні,  </a:t>
            </a:r>
            <a:r>
              <a:rPr lang="uk-UA" dirty="0" smtClean="0"/>
              <a:t>ліцеїсти</a:t>
            </a:r>
          </a:p>
          <a:p>
            <a:r>
              <a:rPr lang="uk-UA" dirty="0"/>
              <a:t>р</a:t>
            </a:r>
            <a:r>
              <a:rPr lang="uk-UA" dirty="0" smtClean="0"/>
              <a:t>азом з педагогічним колективом </a:t>
            </a:r>
            <a:r>
              <a:rPr lang="uk-UA" dirty="0"/>
              <a:t>відзначають  </a:t>
            </a:r>
            <a:r>
              <a:rPr lang="uk-UA" b="1" dirty="0"/>
              <a:t>Всесвітній</a:t>
            </a:r>
            <a:r>
              <a:rPr lang="uk-UA" dirty="0"/>
              <a:t> </a:t>
            </a:r>
            <a:r>
              <a:rPr lang="uk-UA" b="1" dirty="0"/>
              <a:t>День туризму, </a:t>
            </a:r>
            <a:r>
              <a:rPr lang="uk-UA" dirty="0"/>
              <a:t>який  присвячується тим, хто хоч раз в житті подорожував і жив у єднанні з </a:t>
            </a:r>
            <a:r>
              <a:rPr lang="uk-UA" dirty="0" smtClean="0"/>
              <a:t>природою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6248" y="1928802"/>
            <a:ext cx="2143140" cy="1785950"/>
          </a:xfrm>
          <a:prstGeom prst="round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одним вырезанным скругленным углом 16"/>
          <p:cNvSpPr/>
          <p:nvPr/>
        </p:nvSpPr>
        <p:spPr>
          <a:xfrm>
            <a:off x="1142976" y="4857760"/>
            <a:ext cx="1928826" cy="1428760"/>
          </a:xfrm>
          <a:prstGeom prst="snipRound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004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50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411</Words>
  <Application>Microsoft Office PowerPoint</Application>
  <PresentationFormat>Экран (4:3)</PresentationFormat>
  <Paragraphs>125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мiша</cp:lastModifiedBy>
  <cp:revision>197</cp:revision>
  <dcterms:created xsi:type="dcterms:W3CDTF">2011-03-15T17:28:31Z</dcterms:created>
  <dcterms:modified xsi:type="dcterms:W3CDTF">2012-10-24T17:48:15Z</dcterms:modified>
</cp:coreProperties>
</file>