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F830-6C53-4C3C-80BA-95C29DAF38E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5D137-BFF2-4395-82BF-5E9C64B60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49"/>
            <a:ext cx="7772400" cy="19574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Зимою спить,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Літом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бринить</a:t>
            </a:r>
            <a:r>
              <a:rPr lang="ru-RU" dirty="0" smtClean="0">
                <a:latin typeface="Monotype Corsiva" pitchFamily="66" charset="0"/>
              </a:rPr>
              <a:t>,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err="1" smtClean="0">
                <a:latin typeface="Monotype Corsiva" pitchFamily="66" charset="0"/>
              </a:rPr>
              <a:t>Понад</a:t>
            </a:r>
            <a:r>
              <a:rPr lang="ru-RU" dirty="0" smtClean="0">
                <a:latin typeface="Monotype Corsiva" pitchFamily="66" charset="0"/>
              </a:rPr>
              <a:t> садами </a:t>
            </a:r>
            <a:r>
              <a:rPr lang="ru-RU" dirty="0" err="1" smtClean="0">
                <a:latin typeface="Monotype Corsiva" pitchFamily="66" charset="0"/>
              </a:rPr>
              <a:t>літає</a:t>
            </a:r>
            <a:r>
              <a:rPr lang="ru-RU" dirty="0" smtClean="0">
                <a:latin typeface="Monotype Corsiva" pitchFamily="66" charset="0"/>
              </a:rPr>
              <a:t>,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Солодку росу </a:t>
            </a:r>
            <a:r>
              <a:rPr lang="ru-RU" dirty="0" err="1" smtClean="0">
                <a:latin typeface="Monotype Corsiva" pitchFamily="66" charset="0"/>
              </a:rPr>
              <a:t>збирає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572140"/>
            <a:ext cx="6400800" cy="971560"/>
          </a:xfrm>
        </p:spPr>
        <p:txBody>
          <a:bodyPr>
            <a:normAutofit/>
          </a:bodyPr>
          <a:lstStyle/>
          <a:p>
            <a:pPr algn="r"/>
            <a:r>
              <a:rPr lang="uk-UA" sz="2400" dirty="0" smtClean="0">
                <a:solidFill>
                  <a:schemeClr val="tx1"/>
                </a:solidFill>
                <a:latin typeface="Century Schoolbook" pitchFamily="18" charset="0"/>
              </a:rPr>
              <a:t>Підготували учні </a:t>
            </a: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9</a:t>
            </a:r>
            <a:r>
              <a:rPr lang="uk-UA" sz="24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Century Schoolbook" pitchFamily="18" charset="0"/>
              </a:rPr>
              <a:t>класу </a:t>
            </a:r>
            <a:r>
              <a:rPr lang="uk-UA" sz="2400" dirty="0" smtClean="0">
                <a:solidFill>
                  <a:schemeClr val="tx1"/>
                </a:solidFill>
                <a:latin typeface="Century Schoolbook" pitchFamily="18" charset="0"/>
              </a:rPr>
              <a:t>вчитель</a:t>
            </a:r>
            <a:r>
              <a:rPr lang="en-US" sz="24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Century Schoolbook" pitchFamily="18" charset="0"/>
              </a:rPr>
              <a:t>Люба Н.О.</a:t>
            </a:r>
            <a:endParaRPr lang="ru-RU" sz="2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28596" y="142852"/>
            <a:ext cx="8143932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Загальноосвітня школа І-ІІІ ст.,  с.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Раштівці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1643050"/>
            <a:ext cx="1571636" cy="14287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643306" y="4000504"/>
            <a:ext cx="1571636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8016" y="3429000"/>
            <a:ext cx="1571636" cy="14287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00892" y="714356"/>
            <a:ext cx="1571636" cy="14287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00100" y="214290"/>
            <a:ext cx="7358114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entury Schoolbook" pitchFamily="18" charset="0"/>
              </a:rPr>
              <a:t>ХАРАКТЕРНІ РИСИ БДЖОЛИ МЕДОНОСНОЇ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857232"/>
            <a:ext cx="7358114" cy="450059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600" b="1" dirty="0" err="1" smtClean="0">
                <a:solidFill>
                  <a:schemeClr val="tx1"/>
                </a:solidFill>
                <a:latin typeface="Century Schoolbook" pitchFamily="18" charset="0"/>
              </a:rPr>
              <a:t>Крила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дві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пари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з'єднаних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та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прикріплених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жилками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перетинчастих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крил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час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польоту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крила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з'єднуються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за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допомогою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гачечків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   Жало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вжаливши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людину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або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теплокровну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тварину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гине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Задирки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жалі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не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дозволяють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витягнути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тому жало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обривається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й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гине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  </a:t>
            </a:r>
            <a:r>
              <a:rPr lang="ru-RU" sz="1600" b="1" dirty="0" err="1" smtClean="0">
                <a:solidFill>
                  <a:schemeClr val="tx1"/>
                </a:solidFill>
                <a:latin typeface="Century Schoolbook" pitchFamily="18" charset="0"/>
              </a:rPr>
              <a:t>Кошик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: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має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гладеньке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дно. На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краях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виростає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кілька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міцних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волосків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підтримують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пилок, принесений у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вулик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 Лапки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: на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внутрішній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стороні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лапок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знаходяться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щіточки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якими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зчищає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тіла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пидек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зібраний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із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квіткових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тичинок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вштовхує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його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в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кошики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  </a:t>
            </a:r>
            <a:r>
              <a:rPr lang="ru-RU" sz="1600" b="1" dirty="0" err="1" smtClean="0">
                <a:solidFill>
                  <a:schemeClr val="tx1"/>
                </a:solidFill>
                <a:latin typeface="Century Schoolbook" pitchFamily="18" charset="0"/>
              </a:rPr>
              <a:t>Воскові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Century Schoolbook" pitchFamily="18" charset="0"/>
              </a:rPr>
              <a:t>лусочки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: на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черевці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робочої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знаходяться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залози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виробляють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віск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Він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засихає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вигляді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тонких пластинок, так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званих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воскових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лусочок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має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два </a:t>
            </a:r>
            <a:r>
              <a:rPr lang="ru-RU" sz="1600" b="1" dirty="0" err="1" smtClean="0">
                <a:solidFill>
                  <a:schemeClr val="tx1"/>
                </a:solidFill>
                <a:latin typeface="Century Schoolbook" pitchFamily="18" charset="0"/>
              </a:rPr>
              <a:t>складні</a:t>
            </a:r>
            <a:r>
              <a:rPr lang="ru-RU" sz="1600" b="1" dirty="0" smtClean="0">
                <a:solidFill>
                  <a:schemeClr val="tx1"/>
                </a:solidFill>
                <a:latin typeface="Century Schoolbook" pitchFamily="18" charset="0"/>
              </a:rPr>
              <a:t> ока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що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складаються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з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кількох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тисяч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-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трубкоподібних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фасеток,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три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прості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ока.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бачить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ультрафіолетове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entury Schoolbook" pitchFamily="18" charset="0"/>
              </a:rPr>
              <a:t>світло</a:t>
            </a:r>
            <a:r>
              <a:rPr lang="ru-RU" sz="16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00958" y="4000504"/>
            <a:ext cx="1285884" cy="14287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29322" y="5214950"/>
            <a:ext cx="1571636" cy="1143008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142852"/>
            <a:ext cx="7786742" cy="49292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Медоносні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–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істоти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справді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дивовижні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Ніякий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інший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живий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організм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не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виклав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до себе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такої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великої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уваги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людини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як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Скільки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неї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складено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легенд, створено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оповідань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написано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віршів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поетами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різних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часів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народів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Гармонійне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життя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бджоляної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сім’ї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незвичайна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працездатність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дивні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за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архітектурою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правильністю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ліній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воскові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будівлі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процес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розмноження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багато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іншого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житті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бджіл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були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предметом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роздумів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найвидатніших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біологів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письменників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філософів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протягом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тисячоліть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Стародавні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народи дивились на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бджіл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як на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взірець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чистоти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звичаїв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порядку,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бережливості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працелюбності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цього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часу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продовжує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цікавити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вчених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практиків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всіх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хто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любить природу,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вміє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цінувати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її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красу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довершеність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72330" y="5143512"/>
            <a:ext cx="1571636" cy="14287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29058" y="5143512"/>
            <a:ext cx="1571636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5214950"/>
            <a:ext cx="1571636" cy="14287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2357430"/>
            <a:ext cx="7786742" cy="421484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-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надзвичайно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багатогранний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символ. Вона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уособлює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мудрість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родючість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працьовитість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ощадливість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порядок, чистоту та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цнотливість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 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низці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традицій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служила символом неба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зірок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також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брала участь 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створенні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світу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виступаючи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на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стороні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бога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проти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злого духу.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Греки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бачили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символі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працьовитість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процвітання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чистоту,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безсмертя</a:t>
            </a:r>
            <a:endParaRPr lang="en-US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Century Schoolbook" pitchFamily="18" charset="0"/>
              </a:rPr>
              <a:t>єгиптян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була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емблемою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Нижнього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Єгипту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 Вона -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подателька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життя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символ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народження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смерті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воскресіння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гармонійного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життя</a:t>
            </a:r>
            <a:r>
              <a:rPr lang="uk-UA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Century Schoolbook" pitchFamily="18" charset="0"/>
              </a:rPr>
              <a:t>християнстві</a:t>
            </a:r>
            <a:r>
              <a:rPr lang="ru-RU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завдяки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своїй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працьовитості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стала символом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діяльності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старанності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працьовитості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, порядку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релігійного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entury Schoolbook" pitchFamily="18" charset="0"/>
              </a:rPr>
              <a:t>красномовства</a:t>
            </a:r>
            <a:r>
              <a:rPr lang="ru-RU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29058" y="285728"/>
            <a:ext cx="1285884" cy="142876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388" y="571480"/>
            <a:ext cx="1571636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85786" y="785794"/>
            <a:ext cx="1571636" cy="142876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1857364"/>
            <a:ext cx="7786742" cy="46434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Медоносна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махає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крилами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зі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швидкістю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11400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разів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на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хвилину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Саме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це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створює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характерне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бджолине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дзижчання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endParaRPr lang="ru-RU" sz="12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Для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отримання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ложки меду (30 г) 200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бджіл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повинні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збирати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нектар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протягом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дня.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Приблизно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стільки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ж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бджіл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повинні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займатися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прийомом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нектару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обробкою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його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 у </a:t>
            </a:r>
            <a:r>
              <a:rPr lang="ru-RU" sz="1200" dirty="0" err="1" smtClean="0">
                <a:solidFill>
                  <a:schemeClr val="tx1"/>
                </a:solidFill>
                <a:latin typeface="Century Schoolbook" pitchFamily="18" charset="0"/>
              </a:rPr>
              <a:t>вулику</a:t>
            </a:r>
            <a:r>
              <a:rPr lang="ru-RU" sz="1200" dirty="0" smtClean="0">
                <a:solidFill>
                  <a:schemeClr val="tx1"/>
                </a:solidFill>
                <a:latin typeface="Century Schoolbook" pitchFamily="18" charset="0"/>
              </a:rPr>
              <a:t>. </a:t>
            </a:r>
          </a:p>
          <a:p>
            <a:endParaRPr lang="ru-RU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Для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отримання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одного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кілограму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меду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повинні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зробити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до 4500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вильотів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взяти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нектар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6-10 млн.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квіток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. Сильна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сім’я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зібрати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 день 5-10 кг меду (10-20 кг нектару).</a:t>
            </a: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Для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наповнення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свого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медового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зобика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що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вміщує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40 мг нектару,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повинна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відвідати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за один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виліт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не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менше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200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квіток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соняшнику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або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гірчиці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15-20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квіток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садових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культур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130-150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квіток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ріпаку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або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коріандру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Бджолиний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рій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важити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до 7-8 кг.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Він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складається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50-60 тис.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бджіл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що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мають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у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своїх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зобиках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2-3 кг меду. За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похмурої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погоди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своїм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медовим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запасом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можуть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харчуватися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протягом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8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днів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Під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час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цвітіння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малини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зніту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тайговій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зоні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Центрального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Сибіру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вага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вулика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за день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збільшуватися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на 14-17 кг.</a:t>
            </a: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По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шорсткій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поверхні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здатна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тягнути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вантаж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що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перевищує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вагу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її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тіла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у 320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разів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. Для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порівняння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кінь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везти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вантаж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приблизно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рівний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вазі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його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власного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тіла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.</a:t>
            </a:r>
          </a:p>
          <a:p>
            <a:endParaRPr lang="ru-RU" sz="1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може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відлетіти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від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вулика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майже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на 8 км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безпомилково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знайти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дорогу назад.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Радіусом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корисного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польоту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бджоли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прийнято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вважати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2 км. Але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навіть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у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цьому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випадку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вона при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польоті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обстежує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територію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площею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Century Schoolbook" pitchFamily="18" charset="0"/>
              </a:rPr>
              <a:t>близько</a:t>
            </a:r>
            <a:r>
              <a:rPr lang="ru-RU" sz="1000" dirty="0" smtClean="0">
                <a:solidFill>
                  <a:schemeClr val="tx1"/>
                </a:solidFill>
                <a:latin typeface="Century Schoolbook" pitchFamily="18" charset="0"/>
              </a:rPr>
              <a:t> 12 га.</a:t>
            </a:r>
            <a:endParaRPr lang="ru-RU" sz="10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142852"/>
            <a:ext cx="3929090" cy="57150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Цікаві факти про бджіл</a:t>
            </a:r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034" y="642918"/>
            <a:ext cx="1571636" cy="142876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072330" y="214290"/>
            <a:ext cx="1571636" cy="142876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УХЛИК МЕДУ\Пам'ятник бджоляру в селищі Вітцендорф, Нижня Саксон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620000" cy="50673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42852"/>
            <a:ext cx="8358246" cy="7143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Пам</a:t>
            </a:r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ятнк</a:t>
            </a:r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 бджоляру в селищі 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Вітцендорф</a:t>
            </a:r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 Нижня Саксонія</a:t>
            </a:r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Рабочий стол\КУХЛИК МЕДУ\герб Брюселя доби Наполе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42"/>
            <a:ext cx="2790230" cy="3071813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85786" y="2428868"/>
            <a:ext cx="2428892" cy="235745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785794"/>
            <a:ext cx="3929090" cy="100013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Пам</a:t>
            </a:r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ятна</a:t>
            </a:r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 золота монета Національного банку України</a:t>
            </a:r>
            <a:endParaRPr lang="ru-RU" sz="20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3929066"/>
            <a:ext cx="3929090" cy="107157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Герб 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Брюселя</a:t>
            </a:r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 правління Наполеона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Рабочий стол\КУХЛИК МЕДУ\будзякской пчеле Уф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212779" cy="228601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Рабочий стол\КУХЛИК МЕДУ\моск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290"/>
            <a:ext cx="3245132" cy="2286015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КУХЛИК МЕДУ\донба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2643206" cy="1982405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КУХЛИК МЕДУ\канад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71942"/>
            <a:ext cx="2214578" cy="1801190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КУХЛИК МЕДУ\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571876"/>
            <a:ext cx="2833694" cy="1983586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КУХЛИК МЕДУ\усть каменогорс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571480"/>
            <a:ext cx="1797776" cy="239553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714612" y="3071810"/>
            <a:ext cx="3929090" cy="50006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Пам</a:t>
            </a:r>
            <a:r>
              <a:rPr lang="en-US" sz="2000" dirty="0" smtClean="0">
                <a:solidFill>
                  <a:schemeClr val="tx1"/>
                </a:solidFill>
                <a:latin typeface="Century Schoolbook" pitchFamily="18" charset="0"/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  <a:latin typeface="Century Schoolbook" pitchFamily="18" charset="0"/>
              </a:rPr>
              <a:t>яники</a:t>
            </a:r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 бджолі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Уфа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0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err="1" smtClean="0">
                <a:solidFill>
                  <a:schemeClr val="tx1"/>
                </a:solidFill>
                <a:latin typeface="Century Schoolbook" pitchFamily="18" charset="0"/>
              </a:rPr>
              <a:t>Устькаменогорськ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6215082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Канада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5857892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Донбас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2643182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Москва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0826" y="5572140"/>
            <a:ext cx="2214578" cy="50006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entury Schoolbook" pitchFamily="18" charset="0"/>
              </a:rPr>
              <a:t>Монголія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4739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User\Рабочий стол\КУХЛИК МЕДУ\ua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357694"/>
            <a:ext cx="3071834" cy="214379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143504" y="3286124"/>
            <a:ext cx="2714644" cy="264320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681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Зимою спить,  Літом бринить,  Понад садами літає,  Солодку росу збирає.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TP_Home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12</cp:revision>
  <dcterms:created xsi:type="dcterms:W3CDTF">2011-08-11T18:37:19Z</dcterms:created>
  <dcterms:modified xsi:type="dcterms:W3CDTF">2012-10-01T18:44:45Z</dcterms:modified>
</cp:coreProperties>
</file>