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63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4C8A213-1F71-47C5-9F75-222A9EC50A35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F4BC831-003F-43B7-A0B1-CB754F73B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D0D569-AAB2-450E-B445-9E505F648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8532-AB95-46D0-A8F8-92D3ABD5D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72749-E92F-4D91-859D-56384040F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28FC-0AFC-44FC-9883-454E7A664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9AF073-A23E-44B7-8FC7-19837E0F2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52BB57-8680-4770-8F3D-FC3A522CB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C11B94-33DF-4A42-B47A-75F53DE0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8116-3E7E-400C-9E55-3B6F1C985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62C3BD-C508-465B-B08B-3279025EF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35F4-A838-4EC8-9979-9FEA6465E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0269EB2-B9A1-4408-9829-730429ED5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DD1B8D-D85B-414A-958C-F0F7A7D2A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rojects\&#1042;&#1095;&#1080;&#1090;&#1077;&#1083;&#1100;%20&#1088;&#1086;&#1082;&#1091;\CD_Root\AutoPlay\&#1030;&#1085;&#1092;&#1086;&#1088;&#1084;&#1072;&#1090;&#1080;&#1082;&#1072;\Video\&#1059;&#1088;&#1086;&#1082;%20&#1072;&#1074;&#1090;&#1086;.av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rojects\&#1042;&#1095;&#1080;&#1090;&#1077;&#1083;&#1100;%20&#1088;&#1086;&#1082;&#1091;\CD_Root\AutoPlay\&#1030;&#1085;&#1092;&#1086;&#1088;&#1084;&#1072;&#1090;&#1080;&#1082;&#1072;\&#1042;&#1110;&#1076;&#1082;&#1088;&#1080;&#1090;&#1080;&#1081;%20&#1091;&#1088;&#1086;&#1082;\&#1040;&#1088;&#1093;&#1110;&#1074;&#1072;&#1090;&#1086;&#1088;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5879" y="3214686"/>
            <a:ext cx="3714744" cy="27860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42976" y="357166"/>
            <a:ext cx="676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Бережанська гімназія </a:t>
            </a:r>
            <a:r>
              <a:rPr lang="uk-UA" sz="3200" dirty="0" err="1" smtClean="0"/>
              <a:t>ім.Б.Лепкого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1714488"/>
            <a:ext cx="788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/>
              <a:t>Вчитель інформатики</a:t>
            </a:r>
            <a:r>
              <a:rPr lang="uk-UA" sz="2400" dirty="0" smtClean="0"/>
              <a:t>: </a:t>
            </a:r>
            <a:r>
              <a:rPr lang="uk-UA" sz="2400" b="1" dirty="0" smtClean="0"/>
              <a:t>Цідило Ярослав Йосипо</a:t>
            </a:r>
            <a:r>
              <a:rPr lang="uk-UA" sz="2400" dirty="0" smtClean="0"/>
              <a:t>вич</a:t>
            </a:r>
            <a:endParaRPr lang="ru-RU" sz="24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44" y="2285992"/>
          <a:ext cx="4714908" cy="41898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57454"/>
                <a:gridCol w="2357454"/>
              </a:tblGrid>
              <a:tr h="48220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Категорія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вища</a:t>
                      </a:r>
                      <a:endParaRPr lang="ru-RU" sz="1400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Педстаж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/>
                        <a:t>33</a:t>
                      </a:r>
                      <a:endParaRPr lang="ru-RU" sz="1200" b="1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Працюю в гімназії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/>
                        <a:t>З 1995 року</a:t>
                      </a:r>
                      <a:endParaRPr lang="ru-RU" sz="1200" b="1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Педагогічне кредо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не той, </a:t>
                      </a:r>
                      <a:r>
                        <a:rPr kumimoji="0" lang="ru-RU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хто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вчить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а той, у кого </a:t>
                      </a:r>
                      <a:r>
                        <a:rPr kumimoji="0" lang="ru-RU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вчаться</a:t>
                      </a:r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Педагогічне есе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Щоб бути  хорошим вчителем, треба любити те, що вчиш, та любити тих, кого вчиш</a:t>
                      </a:r>
                      <a:endParaRPr lang="ru-RU" sz="1200" b="1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Життєві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принципи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Не </a:t>
                      </a:r>
                      <a:r>
                        <a:rPr lang="ru-RU" sz="1200" b="1" dirty="0" err="1" smtClean="0"/>
                        <a:t>важливо</a:t>
                      </a:r>
                      <a:r>
                        <a:rPr lang="ru-RU" sz="1200" b="1" dirty="0" smtClean="0"/>
                        <a:t> до </a:t>
                      </a:r>
                      <a:r>
                        <a:rPr lang="ru-RU" sz="1200" b="1" dirty="0" err="1" smtClean="0"/>
                        <a:t>чого</a:t>
                      </a:r>
                      <a:r>
                        <a:rPr lang="ru-RU" sz="1200" b="1" dirty="0" smtClean="0"/>
                        <a:t> ми </a:t>
                      </a:r>
                      <a:r>
                        <a:rPr lang="ru-RU" sz="1200" b="1" dirty="0" err="1" smtClean="0"/>
                        <a:t>дійдемо</a:t>
                      </a:r>
                      <a:r>
                        <a:rPr lang="ru-RU" sz="1200" b="1" dirty="0" smtClean="0"/>
                        <a:t> </a:t>
                      </a:r>
                      <a:r>
                        <a:rPr lang="ru-RU" sz="1200" b="1" dirty="0" err="1" smtClean="0"/>
                        <a:t>вкінці</a:t>
                      </a:r>
                      <a:r>
                        <a:rPr lang="ru-RU" sz="1200" b="1" dirty="0" smtClean="0"/>
                        <a:t>, </a:t>
                      </a:r>
                      <a:r>
                        <a:rPr lang="ru-RU" sz="1200" b="1" dirty="0" err="1" smtClean="0"/>
                        <a:t>основне</a:t>
                      </a:r>
                      <a:r>
                        <a:rPr lang="ru-RU" sz="1200" b="1" dirty="0" smtClean="0"/>
                        <a:t> - </a:t>
                      </a:r>
                      <a:r>
                        <a:rPr lang="ru-RU" sz="1200" b="1" dirty="0" err="1" smtClean="0"/>
                        <a:t>що</a:t>
                      </a:r>
                      <a:r>
                        <a:rPr lang="ru-RU" sz="1200" b="1" dirty="0" smtClean="0"/>
                        <a:t> </a:t>
                      </a:r>
                      <a:r>
                        <a:rPr lang="ru-RU" sz="1200" b="1" dirty="0" err="1" smtClean="0"/>
                        <a:t>ми</a:t>
                      </a:r>
                      <a:r>
                        <a:rPr lang="ru-RU" sz="1200" b="1" dirty="0" smtClean="0"/>
                        <a:t> </a:t>
                      </a:r>
                      <a:r>
                        <a:rPr lang="ru-RU" sz="1200" b="1" dirty="0" err="1" smtClean="0"/>
                        <a:t>зустрінемо</a:t>
                      </a:r>
                      <a:r>
                        <a:rPr lang="ru-RU" sz="1200" b="1" dirty="0" smtClean="0"/>
                        <a:t> по </a:t>
                      </a:r>
                      <a:r>
                        <a:rPr lang="ru-RU" sz="1200" b="1" dirty="0" err="1" smtClean="0"/>
                        <a:t>дорозі</a:t>
                      </a:r>
                      <a:endParaRPr lang="ru-RU" sz="1200" b="1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Проблема над якою</a:t>
                      </a:r>
                      <a:r>
                        <a:rPr lang="uk-UA" sz="1400" baseline="0" dirty="0" smtClean="0"/>
                        <a:t> працюю</a:t>
                      </a:r>
                      <a:endParaRPr kumimoji="0" lang="ru-RU" sz="105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Автоматизація уроків</a:t>
                      </a:r>
                      <a:endParaRPr kumimoji="0" lang="en-US" sz="12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інформатики</a:t>
                      </a:r>
                      <a:endParaRPr kumimoji="0" lang="en-US" sz="12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використанням сучасних </a:t>
                      </a:r>
                      <a:endParaRPr kumimoji="0" lang="en-US" sz="12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інформаційних технологій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9213" y="347663"/>
            <a:ext cx="9088437" cy="6310312"/>
            <a:chOff x="31" y="219"/>
            <a:chExt cx="5725" cy="39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5" y="1125"/>
              <a:ext cx="5490" cy="1887"/>
            </a:xfrm>
            <a:prstGeom prst="rect">
              <a:avLst/>
            </a:prstGeom>
            <a:noFill/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uk-U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«</a:t>
              </a:r>
              <a:r>
                <a:rPr lang="uk-UA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Автоматизація уроків</a:t>
              </a:r>
              <a:endPara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endParaRPr>
            </a:p>
            <a:p>
              <a:pPr algn="ctr">
                <a:defRPr/>
              </a:pPr>
              <a:r>
                <a:rPr lang="uk-U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інформатики</a:t>
              </a:r>
              <a:endPara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endParaRPr>
            </a:p>
            <a:p>
              <a:pPr algn="ctr">
                <a:defRPr/>
              </a:pPr>
              <a:r>
                <a:rPr lang="uk-U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 з використанням сучасних </a:t>
              </a:r>
              <a:endPara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endParaRPr>
            </a:p>
            <a:p>
              <a:pPr algn="ctr">
                <a:defRPr/>
              </a:pPr>
              <a:r>
                <a:rPr lang="uk-U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інформаційних технологій»</a:t>
              </a:r>
              <a:endPara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9220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5" y="3240"/>
              <a:ext cx="756" cy="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5" y="3240"/>
              <a:ext cx="766" cy="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2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20" y="3240"/>
              <a:ext cx="737" cy="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80" y="3240"/>
              <a:ext cx="675" cy="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93" y="3240"/>
              <a:ext cx="698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270" y="270"/>
              <a:ext cx="5310" cy="33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uk-UA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Бережанська гімназія</a:t>
              </a:r>
              <a:endPara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Урок авто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857364"/>
            <a:ext cx="6096000" cy="4572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428625" y="428625"/>
            <a:ext cx="842962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інформатики у 9-му класі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9365" y="214424"/>
            <a:ext cx="8212888" cy="6213143"/>
            <a:chOff x="920" y="-4364"/>
            <a:chExt cx="5110" cy="22735"/>
          </a:xfrm>
        </p:grpSpPr>
        <p:sp>
          <p:nvSpPr>
            <p:cNvPr id="11267" name="Прямоугольник 14"/>
            <p:cNvSpPr>
              <a:spLocks noChangeArrowheads="1"/>
            </p:cNvSpPr>
            <p:nvPr/>
          </p:nvSpPr>
          <p:spPr bwMode="auto">
            <a:xfrm>
              <a:off x="1676" y="-4364"/>
              <a:ext cx="3622" cy="33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 prstMaterial="dkEdge">
                <a:contourClr>
                  <a:srgbClr val="FF0000"/>
                </a:contourClr>
              </a:sp3d>
            </a:bodyPr>
            <a:lstStyle/>
            <a:p>
              <a:pPr>
                <a:defRPr/>
              </a:pPr>
              <a:r>
                <a:rPr lang="uk-UA" sz="2800" b="1" u="sng" dirty="0"/>
                <a:t>Ввідний контроль та перевірка</a:t>
              </a:r>
              <a:endParaRPr lang="ru-RU" sz="2800" dirty="0"/>
            </a:p>
          </p:txBody>
        </p:sp>
        <p:sp>
          <p:nvSpPr>
            <p:cNvPr id="15361" name="Rectangle 1"/>
            <p:cNvSpPr>
              <a:spLocks noChangeArrowheads="1"/>
            </p:cNvSpPr>
            <p:nvPr/>
          </p:nvSpPr>
          <p:spPr bwMode="auto">
            <a:xfrm flipH="1">
              <a:off x="920" y="12627"/>
              <a:ext cx="5110" cy="5744"/>
            </a:xfrm>
            <a:prstGeom prst="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indent="228600" algn="ctr">
                <a:defRPr/>
              </a:pPr>
              <a:r>
                <a:rPr lang="uk-UA" sz="16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Times New Roman" pitchFamily="18" charset="0"/>
                </a:rPr>
                <a:t>Тут ми застосовуємо комп’ютерне тестування, яке проводиться протягом </a:t>
              </a:r>
              <a:r>
                <a:rPr lang="uk-UA" sz="16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Times New Roman" pitchFamily="18" charset="0"/>
                </a:rPr>
                <a:t>5-15 </a:t>
              </a:r>
              <a:r>
                <a:rPr lang="uk-UA" sz="16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Times New Roman" pitchFamily="18" charset="0"/>
                </a:rPr>
                <a:t>хв. І дозволяє за такий короткий час перевірити знання всіх учнів. Тест можна обмежити по часу. За цей час при звичайному опитуванні ми змогли б опитати 1-2 учня. Тестова перевірка більш якісна так, як за такий короткий час ми кожному учневі в класі даємо </a:t>
              </a:r>
              <a:r>
                <a:rPr lang="uk-UA" sz="16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Times New Roman" pitchFamily="18" charset="0"/>
                </a:rPr>
                <a:t>певну кількість питань. </a:t>
              </a:r>
              <a:r>
                <a:rPr lang="uk-UA" sz="16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Times New Roman" pitchFamily="18" charset="0"/>
                </a:rPr>
                <a:t>Під час здачі тесту вчитель залишається вільним, тобто може собі продумувати подальший хід уроку.</a:t>
              </a:r>
              <a:endParaRPr lang="uk-UA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88285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18" y="142853"/>
            <a:ext cx="7072313" cy="6096001"/>
            <a:chOff x="1227" y="990"/>
            <a:chExt cx="4455" cy="3840"/>
          </a:xfrm>
        </p:grpSpPr>
        <p:sp>
          <p:nvSpPr>
            <p:cNvPr id="11268" name="Прямоугольник 14"/>
            <p:cNvSpPr>
              <a:spLocks noChangeArrowheads="1"/>
            </p:cNvSpPr>
            <p:nvPr/>
          </p:nvSpPr>
          <p:spPr bwMode="auto">
            <a:xfrm>
              <a:off x="1227" y="990"/>
              <a:ext cx="3248" cy="596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2800" b="1" u="sng" dirty="0">
                  <a:solidFill>
                    <a:srgbClr val="006600"/>
                  </a:solidFill>
                </a:rPr>
                <a:t>Формування нових знань </a:t>
              </a:r>
            </a:p>
            <a:p>
              <a:pPr algn="ctr"/>
              <a:r>
                <a:rPr lang="uk-UA" sz="2800" b="1" u="sng" dirty="0">
                  <a:solidFill>
                    <a:srgbClr val="006600"/>
                  </a:solidFill>
                </a:rPr>
                <a:t>або закріплення попередніх</a:t>
              </a:r>
              <a:endParaRPr lang="ru-RU" sz="2800" b="1" u="sng" dirty="0">
                <a:solidFill>
                  <a:srgbClr val="006600"/>
                </a:solidFill>
              </a:endParaRPr>
            </a:p>
          </p:txBody>
        </p:sp>
        <p:sp>
          <p:nvSpPr>
            <p:cNvPr id="12292" name="Rectangle 1"/>
            <p:cNvSpPr>
              <a:spLocks noChangeArrowheads="1"/>
            </p:cNvSpPr>
            <p:nvPr/>
          </p:nvSpPr>
          <p:spPr bwMode="auto">
            <a:xfrm flipH="1">
              <a:off x="3837" y="1980"/>
              <a:ext cx="1845" cy="2850"/>
            </a:xfrm>
            <a:prstGeom prst="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indent="228600" algn="ctr">
                <a:defRPr/>
              </a:pPr>
              <a:r>
                <a:rPr lang="uk-UA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В стандартному уроці вчитель починає пояснювати матеріал біля дошки, малює таблиці, схеми. Згодіться, дуже важко визначити час, який піде на пояснення нового матеріалу, чи не відхилимося ми десь в сторону від того матеріалу який вивчаємо, чи не опустимо ми щось важливе.</a:t>
              </a:r>
              <a:endParaRPr lang="ru-RU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indent="228600" algn="ctr" eaLnBrk="0" hangingPunct="0">
                <a:defRPr/>
              </a:pPr>
              <a:r>
                <a:rPr lang="uk-UA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При використанні відео уроку ми точно знаємо час пояснення, не опустимо ключові моменти, не відійдемо в сторону. Чому так? Коли ми створюємо відео урок ми </a:t>
              </a:r>
              <a:r>
                <a:rPr lang="uk-UA" sz="12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надиктовуємо</a:t>
              </a:r>
              <a:r>
                <a:rPr lang="uk-UA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не все зразу. Ми можемо зробити паузу, подумати над слідкуючою </a:t>
              </a:r>
              <a:r>
                <a:rPr lang="uk-UA" sz="12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фразею</a:t>
              </a:r>
              <a:r>
                <a:rPr lang="uk-UA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, замінити неправильний вираз. Відео урок – це фрагмент готового пояснення на 7-12 хв. У відео уроках нам простіше показати роботу тих чи інших прикладних програм. І замітьте, вчитель знову вільний протягом 7-12 хв.</a:t>
              </a:r>
              <a:endParaRPr lang="uk-UA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6" name="Архіватор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1785926"/>
            <a:ext cx="5715040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29000" y="1714500"/>
            <a:ext cx="5572125" cy="4759328"/>
            <a:chOff x="2160" y="1080"/>
            <a:chExt cx="3510" cy="2998"/>
          </a:xfrm>
        </p:grpSpPr>
        <p:sp>
          <p:nvSpPr>
            <p:cNvPr id="12292" name="Прямоугольник 14"/>
            <p:cNvSpPr>
              <a:spLocks noChangeArrowheads="1"/>
            </p:cNvSpPr>
            <p:nvPr/>
          </p:nvSpPr>
          <p:spPr bwMode="auto">
            <a:xfrm>
              <a:off x="2160" y="1080"/>
              <a:ext cx="11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 u="sng"/>
                <a:t>Практика</a:t>
              </a:r>
              <a:endParaRPr lang="ru-RU" sz="2800"/>
            </a:p>
          </p:txBody>
        </p:sp>
        <p:sp>
          <p:nvSpPr>
            <p:cNvPr id="13316" name="Rectangle 1"/>
            <p:cNvSpPr>
              <a:spLocks noChangeArrowheads="1"/>
            </p:cNvSpPr>
            <p:nvPr/>
          </p:nvSpPr>
          <p:spPr bwMode="auto">
            <a:xfrm>
              <a:off x="3690" y="1170"/>
              <a:ext cx="1980" cy="2908"/>
            </a:xfrm>
            <a:prstGeom prst="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indent="228600" algn="ctr">
                <a:defRPr/>
              </a:pP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Цей етап відрізняється від стандартного тим, що в учнів виникає менше питань, а вчитель виступає в ролі консультанта. Для проведення практичних робіт дуже добре використовувати програму </a:t>
              </a:r>
              <a:r>
                <a:rPr lang="en-US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NetOpSchool</a:t>
              </a: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за допомогою якої ми зможемо проводити моніторинг за роботою учнів, вказувати на їх помилки, роздавати та збирати практичні роботи, можемо спілкуватися з ними у </a:t>
              </a:r>
              <a:r>
                <a:rPr lang="uk-UA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чаті</a:t>
              </a: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. Оцінка виставляється як </a:t>
              </a:r>
              <a:r>
                <a:rPr lang="uk-UA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середне</a:t>
              </a: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арифметичне за тест плюс за практичне виконання роботи.</a:t>
              </a:r>
              <a:endParaRPr lang="ru-RU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indent="228600" algn="ctr" eaLnBrk="0" hangingPunct="0">
                <a:defRPr/>
              </a:pP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Дуже часто під час виконання практики вчителі «</a:t>
              </a:r>
              <a:r>
                <a:rPr lang="uk-UA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халявять</a:t>
              </a:r>
              <a:r>
                <a:rPr lang="uk-UA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», типу: я вам пояснив , а далі розбирайтеся самі.</a:t>
              </a:r>
              <a:endPara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56197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 bwMode="auto">
          <a:xfrm>
            <a:off x="428625" y="428625"/>
            <a:ext cx="8429625" cy="5238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Бережанська гімназія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28688" y="1714500"/>
            <a:ext cx="7572375" cy="4500563"/>
            <a:chOff x="585" y="1080"/>
            <a:chExt cx="4770" cy="2835"/>
          </a:xfrm>
        </p:grpSpPr>
        <p:sp>
          <p:nvSpPr>
            <p:cNvPr id="13316" name="Прямоугольник 14"/>
            <p:cNvSpPr>
              <a:spLocks noChangeArrowheads="1"/>
            </p:cNvSpPr>
            <p:nvPr/>
          </p:nvSpPr>
          <p:spPr bwMode="auto">
            <a:xfrm>
              <a:off x="2205" y="1080"/>
              <a:ext cx="12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2800" b="1" u="sng"/>
                <a:t>Висновки</a:t>
              </a:r>
              <a:endParaRPr lang="ru-RU" sz="2800"/>
            </a:p>
          </p:txBody>
        </p:sp>
        <p:sp>
          <p:nvSpPr>
            <p:cNvPr id="13317" name="Rectangle 1"/>
            <p:cNvSpPr>
              <a:spLocks noChangeArrowheads="1"/>
            </p:cNvSpPr>
            <p:nvPr/>
          </p:nvSpPr>
          <p:spPr bwMode="auto">
            <a:xfrm>
              <a:off x="585" y="1530"/>
              <a:ext cx="4770" cy="2385"/>
            </a:xfrm>
            <a:prstGeom prst="rect">
              <a:avLst/>
            </a:prstGeom>
            <a:gradFill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457200" indent="-45720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Автоматизований урок – це нестандартний урок, а значить вже цікавий.</a:t>
              </a:r>
              <a:endParaRPr lang="ru-RU" sz="1000" b="1"/>
            </a:p>
            <a:p>
              <a:pPr marL="457200" indent="-457200" eaLnBrk="0" hangingPunct="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Швидка і якісна перевірка знань.</a:t>
              </a:r>
              <a:endParaRPr lang="ru-RU" sz="1000" b="1"/>
            </a:p>
            <a:p>
              <a:pPr marL="457200" indent="-457200" eaLnBrk="0" hangingPunct="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Чітке і наочне представлення нового матеріалу.</a:t>
              </a:r>
              <a:endParaRPr lang="ru-RU" sz="1000" b="1"/>
            </a:p>
            <a:p>
              <a:pPr marL="457200" indent="-457200" eaLnBrk="0" hangingPunct="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Нестандартні форми моніторингу і контролю в мережі, які викликають інтерес.</a:t>
              </a:r>
              <a:endParaRPr lang="ru-RU" sz="1000" b="1"/>
            </a:p>
            <a:p>
              <a:pPr marL="457200" indent="-457200" eaLnBrk="0" hangingPunct="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Всі учні знають що одержать оцінку – тому працюють на результат.</a:t>
              </a:r>
              <a:endParaRPr lang="ru-RU" sz="1000" b="1"/>
            </a:p>
            <a:p>
              <a:pPr marL="457200" indent="-457200" eaLnBrk="0" hangingPunct="0">
                <a:buFont typeface="Tw Cen MT" pitchFamily="34" charset="0"/>
                <a:buAutoNum type="arabicPeriod"/>
                <a:tabLst>
                  <a:tab pos="685800" algn="l"/>
                </a:tabLst>
              </a:pPr>
              <a:r>
                <a:rPr lang="uk-UA" sz="2000" b="1">
                  <a:cs typeface="Times New Roman" pitchFamily="18" charset="0"/>
                </a:rPr>
                <a:t>Вчитель вивільняє біля 20 хв. Уроку, що дозволяє йому уникнути переваження і більш продуктивно працювати на більш важливих етапах, таких як практика.</a:t>
              </a:r>
              <a:endParaRPr lang="uk-UA" sz="2400" b="1"/>
            </a:p>
          </p:txBody>
        </p:sp>
      </p:grpSp>
      <p:sp>
        <p:nvSpPr>
          <p:cNvPr id="6" name="Прямоугольник 5"/>
          <p:cNvSpPr/>
          <p:nvPr/>
        </p:nvSpPr>
        <p:spPr bwMode="auto">
          <a:xfrm>
            <a:off x="428625" y="428625"/>
            <a:ext cx="8429625" cy="5238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Бережанська гімназія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232</TotalTime>
  <Words>490</Words>
  <Application>Microsoft Office PowerPoint</Application>
  <PresentationFormat>Экран (4:3)</PresentationFormat>
  <Paragraphs>43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</dc:creator>
  <cp:lastModifiedBy>Admin</cp:lastModifiedBy>
  <cp:revision>28</cp:revision>
  <dcterms:created xsi:type="dcterms:W3CDTF">2009-11-22T19:45:21Z</dcterms:created>
  <dcterms:modified xsi:type="dcterms:W3CDTF">2013-01-20T12:32:50Z</dcterms:modified>
</cp:coreProperties>
</file>