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6" d="100"/>
          <a:sy n="96" d="100"/>
        </p:scale>
        <p:origin x="-33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22CD6D-4538-42A0-9771-97A3DDA9985B}" type="datetimeFigureOut">
              <a:rPr lang="ru-RU" smtClean="0"/>
              <a:pPr/>
              <a:t>13.01.2013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AFC746-9E3B-4CDD-A032-83C5A8D0CA60}"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94F70F3E-9B69-4A31-8775-E583FA119D6B}" type="datetime1">
              <a:rPr lang="uk-UA" smtClean="0"/>
              <a:t>13.01.2013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E46FA0-D732-46C8-BB68-FA8F5E8E16B7}" type="slidenum">
              <a:rPr lang="ru-RU" smtClean="0"/>
              <a:pPr/>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3B591B8-EA43-49F8-99C6-E572AA9CC5FB}" type="datetime1">
              <a:rPr lang="uk-UA" smtClean="0"/>
              <a:t>13.01.2013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E46FA0-D732-46C8-BB68-FA8F5E8E16B7}"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20E46FA0-D732-46C8-BB68-FA8F5E8E16B7}" type="slidenum">
              <a:rPr lang="ru-RU" smtClean="0"/>
              <a:pPr/>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5E6EB6F-0766-4765-8EC4-C141EBD9955C}" type="datetime1">
              <a:rPr lang="uk-UA" smtClean="0"/>
              <a:t>13.01.2013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200E30B7-AD87-4795-8E83-258740EE08AF}" type="datetime1">
              <a:rPr lang="uk-UA" smtClean="0"/>
              <a:t>13.01.2013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20E46FA0-D732-46C8-BB68-FA8F5E8E16B7}" type="slidenum">
              <a:rPr lang="ru-RU" smtClean="0"/>
              <a:pPr/>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52C30DED-AD0E-495E-9B0F-AA5A13C69555}" type="datetime1">
              <a:rPr lang="uk-UA" smtClean="0"/>
              <a:t>13.01.2013</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E46FA0-D732-46C8-BB68-FA8F5E8E16B7}" type="slidenum">
              <a:rPr lang="ru-RU" smtClean="0"/>
              <a:pPr/>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60AFE8B6-175B-4D09-9322-7C464BF9E05C}" type="datetime1">
              <a:rPr lang="uk-UA" smtClean="0"/>
              <a:t>13.01.2013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E46FA0-D732-46C8-BB68-FA8F5E8E16B7}" type="slidenum">
              <a:rPr lang="ru-RU" smtClean="0"/>
              <a:pPr/>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CD3487B0-0D81-43BF-915A-21AF47683571}" type="datetime1">
              <a:rPr lang="uk-UA" smtClean="0"/>
              <a:t>13.01.2013</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20E46FA0-D732-46C8-BB68-FA8F5E8E16B7}" type="slidenum">
              <a:rPr lang="ru-RU" smtClean="0"/>
              <a:pPr/>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C6F8B14-885C-431B-A9FA-744AABD58D14}"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20E46FA0-D732-46C8-BB68-FA8F5E8E16B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93E027B9-4CAB-463D-AB92-881B7082F9F6}" type="datetime1">
              <a:rPr lang="uk-UA" smtClean="0"/>
              <a:t>13.01.2013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0E46FA0-D732-46C8-BB68-FA8F5E8E16B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0E46FA0-D732-46C8-BB68-FA8F5E8E16B7}" type="slidenum">
              <a:rPr lang="ru-RU" smtClean="0"/>
              <a:pPr/>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9CC93DD4-DBF6-4D9E-819B-E6A5C0189E17}" type="datetime1">
              <a:rPr lang="uk-UA" smtClean="0"/>
              <a:t>13.01.2013</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20E46FA0-D732-46C8-BB68-FA8F5E8E16B7}" type="slidenum">
              <a:rPr lang="ru-RU" smtClean="0"/>
              <a:pPr/>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0438AAB4-B270-47DF-B66A-B0A7CCBF7753}" type="datetime1">
              <a:rPr lang="uk-UA" smtClean="0"/>
              <a:t>13.01.2013</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88D6285-A94F-41B5-8549-F341B9853090}" type="datetime1">
              <a:rPr lang="uk-UA" smtClean="0"/>
              <a:t>13.01.2013</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0E46FA0-D732-46C8-BB68-FA8F5E8E16B7}" type="slidenum">
              <a:rPr lang="ru-RU" smtClean="0"/>
              <a:pPr/>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4.xml"/><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normAutofit/>
          </a:bodyPr>
          <a:lstStyle/>
          <a:p>
            <a:r>
              <a:rPr lang="uk-UA" dirty="0" smtClean="0"/>
              <a:t>10 клас</a:t>
            </a:r>
          </a:p>
          <a:p>
            <a:r>
              <a:rPr lang="uk-UA" dirty="0" smtClean="0"/>
              <a:t>За підручником «Інформатика. 10 клас» Й.Я. </a:t>
            </a:r>
            <a:r>
              <a:rPr lang="uk-UA" dirty="0" err="1" smtClean="0"/>
              <a:t>Ривкінда</a:t>
            </a:r>
            <a:r>
              <a:rPr lang="uk-UA" dirty="0" smtClean="0"/>
              <a:t>, Т.І. Лисенко, Л.А. </a:t>
            </a:r>
            <a:r>
              <a:rPr lang="uk-UA" dirty="0" err="1" smtClean="0"/>
              <a:t>Чернікової</a:t>
            </a:r>
            <a:r>
              <a:rPr lang="uk-UA" dirty="0" smtClean="0"/>
              <a:t>, В.В. </a:t>
            </a:r>
            <a:r>
              <a:rPr lang="uk-UA" dirty="0" err="1" smtClean="0"/>
              <a:t>Шакотько</a:t>
            </a:r>
            <a:endParaRPr lang="ru-RU" dirty="0" smtClean="0"/>
          </a:p>
          <a:p>
            <a:endParaRPr lang="ru-RU" dirty="0"/>
          </a:p>
        </p:txBody>
      </p:sp>
      <p:sp>
        <p:nvSpPr>
          <p:cNvPr id="2" name="Заголовок 1"/>
          <p:cNvSpPr>
            <a:spLocks noGrp="1"/>
          </p:cNvSpPr>
          <p:nvPr>
            <p:ph type="ctrTitle"/>
          </p:nvPr>
        </p:nvSpPr>
        <p:spPr/>
        <p:txBody>
          <a:bodyPr/>
          <a:lstStyle/>
          <a:p>
            <a:r>
              <a:rPr lang="uk-UA" dirty="0" smtClean="0"/>
              <a:t>Вивчаємо інформатику</a:t>
            </a:r>
            <a:endParaRPr lang="ru-RU" dirty="0"/>
          </a:p>
        </p:txBody>
      </p:sp>
      <p:sp>
        <p:nvSpPr>
          <p:cNvPr id="4" name="Дата 3"/>
          <p:cNvSpPr>
            <a:spLocks noGrp="1"/>
          </p:cNvSpPr>
          <p:nvPr>
            <p:ph type="dt" sz="half" idx="10"/>
          </p:nvPr>
        </p:nvSpPr>
        <p:spPr/>
        <p:txBody>
          <a:bodyPr/>
          <a:lstStyle/>
          <a:p>
            <a:fld id="{3E5FD1B8-E7DA-466E-A508-D1D53A73CA5E}" type="datetime1">
              <a:rPr lang="uk-UA" smtClean="0"/>
              <a:t>13.01.2013</a:t>
            </a:fld>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a:t>
            </a:fld>
            <a:endParaRPr lang="ru-RU"/>
          </a:p>
        </p:txBody>
      </p:sp>
      <p:sp>
        <p:nvSpPr>
          <p:cNvPr id="7" name="Нижний колонтитул 6"/>
          <p:cNvSpPr>
            <a:spLocks noGrp="1"/>
          </p:cNvSpPr>
          <p:nvPr>
            <p:ph type="ftr" sz="quarter" idx="11"/>
          </p:nvPr>
        </p:nvSpPr>
        <p:spPr/>
        <p:txBody>
          <a:bodyPr/>
          <a:lstStyle/>
          <a:p>
            <a:endParaRPr lang="ru-RU" dirty="0"/>
          </a:p>
        </p:txBody>
      </p:sp>
      <p:sp>
        <p:nvSpPr>
          <p:cNvPr id="8" name="Прямоугольник 7"/>
          <p:cNvSpPr/>
          <p:nvPr/>
        </p:nvSpPr>
        <p:spPr>
          <a:xfrm>
            <a:off x="1785918" y="4143380"/>
            <a:ext cx="6072198" cy="1477328"/>
          </a:xfrm>
          <a:prstGeom prst="rect">
            <a:avLst/>
          </a:prstGeom>
          <a:gradFill>
            <a:gsLst>
              <a:gs pos="0">
                <a:srgbClr val="8488C4"/>
              </a:gs>
              <a:gs pos="53000">
                <a:srgbClr val="D4DEFF"/>
              </a:gs>
              <a:gs pos="83000">
                <a:srgbClr val="D4DEFF"/>
              </a:gs>
              <a:gs pos="100000">
                <a:srgbClr val="96AB94"/>
              </a:gs>
            </a:gsLst>
            <a:lin ang="16200000" scaled="0"/>
          </a:gradFill>
        </p:spPr>
        <p:style>
          <a:lnRef idx="1">
            <a:schemeClr val="accent6"/>
          </a:lnRef>
          <a:fillRef idx="2">
            <a:schemeClr val="accent6"/>
          </a:fillRef>
          <a:effectRef idx="1">
            <a:schemeClr val="accent6"/>
          </a:effectRef>
          <a:fontRef idx="minor">
            <a:schemeClr val="dk1"/>
          </a:fontRef>
        </p:style>
        <p:txBody>
          <a:bodyPr wrap="square">
            <a:spAutoFit/>
          </a:bodyPr>
          <a:lstStyle>
            <a:defPPr>
              <a:defRPr lang="ru-RU"/>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fontAlgn="auto">
              <a:spcBef>
                <a:spcPts val="0"/>
              </a:spcBef>
              <a:spcAft>
                <a:spcPts val="0"/>
              </a:spcAft>
              <a:defRPr/>
            </a:pPr>
            <a:r>
              <a:rPr lang="uk-UA" b="1" dirty="0">
                <a:effectLst>
                  <a:outerShdw blurRad="38100" dist="38100" dir="2700000" algn="tl">
                    <a:srgbClr val="000000">
                      <a:alpha val="43137"/>
                    </a:srgbClr>
                  </a:outerShdw>
                </a:effectLst>
              </a:rPr>
              <a:t>Навчальна презентація </a:t>
            </a:r>
            <a:endParaRPr lang="uk-UA" b="1" dirty="0" smtClean="0">
              <a:effectLst>
                <a:outerShdw blurRad="38100" dist="38100" dir="2700000" algn="tl">
                  <a:srgbClr val="000000">
                    <a:alpha val="43137"/>
                  </a:srgbClr>
                </a:outerShdw>
              </a:effectLst>
            </a:endParaRPr>
          </a:p>
          <a:p>
            <a:pPr algn="ctr" fontAlgn="auto">
              <a:spcBef>
                <a:spcPts val="0"/>
              </a:spcBef>
              <a:spcAft>
                <a:spcPts val="0"/>
              </a:spcAft>
              <a:defRPr/>
            </a:pPr>
            <a:r>
              <a:rPr lang="uk-UA" b="1" dirty="0" smtClean="0">
                <a:effectLst>
                  <a:outerShdw blurRad="38100" dist="38100" dir="2700000" algn="tl">
                    <a:srgbClr val="000000">
                      <a:alpha val="43137"/>
                    </a:srgbClr>
                  </a:outerShdw>
                </a:effectLst>
              </a:rPr>
              <a:t>з  </a:t>
            </a:r>
            <a:r>
              <a:rPr lang="uk-UA" b="1" dirty="0">
                <a:effectLst>
                  <a:outerShdw blurRad="38100" dist="38100" dir="2700000" algn="tl">
                    <a:srgbClr val="000000">
                      <a:alpha val="43137"/>
                    </a:srgbClr>
                  </a:outerShdw>
                </a:effectLst>
              </a:rPr>
              <a:t>інформатики для </a:t>
            </a:r>
            <a:r>
              <a:rPr lang="en-US" b="1" dirty="0" smtClean="0">
                <a:effectLst>
                  <a:outerShdw blurRad="38100" dist="38100" dir="2700000" algn="tl">
                    <a:srgbClr val="000000">
                      <a:alpha val="43137"/>
                    </a:srgbClr>
                  </a:outerShdw>
                </a:effectLst>
              </a:rPr>
              <a:t>10</a:t>
            </a:r>
            <a:r>
              <a:rPr lang="uk-UA" b="1" dirty="0" smtClean="0">
                <a:effectLst>
                  <a:outerShdw blurRad="38100" dist="38100" dir="2700000" algn="tl">
                    <a:srgbClr val="000000">
                      <a:alpha val="43137"/>
                    </a:srgbClr>
                  </a:outerShdw>
                </a:effectLst>
              </a:rPr>
              <a:t> класу</a:t>
            </a:r>
            <a:endParaRPr lang="en-US" b="1" dirty="0" smtClean="0">
              <a:effectLst>
                <a:outerShdw blurRad="38100" dist="38100" dir="2700000" algn="tl">
                  <a:srgbClr val="000000">
                    <a:alpha val="43137"/>
                  </a:srgbClr>
                </a:outerShdw>
              </a:effectLst>
            </a:endParaRPr>
          </a:p>
          <a:p>
            <a:pPr algn="ctr" fontAlgn="auto">
              <a:spcBef>
                <a:spcPts val="0"/>
              </a:spcBef>
              <a:spcAft>
                <a:spcPts val="0"/>
              </a:spcAft>
              <a:defRPr/>
            </a:pPr>
            <a:r>
              <a:rPr lang="uk-UA" i="1" dirty="0" smtClean="0"/>
              <a:t>Підготовлена та </a:t>
            </a:r>
            <a:r>
              <a:rPr lang="uk-UA" i="1" dirty="0" err="1"/>
              <a:t>в</a:t>
            </a:r>
            <a:r>
              <a:rPr lang="uk-UA" i="1" dirty="0" err="1" smtClean="0"/>
              <a:t>ідкорегована</a:t>
            </a:r>
            <a:r>
              <a:rPr lang="uk-UA" i="1" dirty="0" smtClean="0"/>
              <a:t> вчителем </a:t>
            </a:r>
          </a:p>
          <a:p>
            <a:pPr algn="ctr" fontAlgn="auto">
              <a:spcBef>
                <a:spcPts val="0"/>
              </a:spcBef>
              <a:spcAft>
                <a:spcPts val="0"/>
              </a:spcAft>
              <a:defRPr/>
            </a:pPr>
            <a:r>
              <a:rPr lang="uk-UA" i="1" dirty="0" smtClean="0"/>
              <a:t>інформатики Бережанської гімназії  </a:t>
            </a:r>
            <a:r>
              <a:rPr lang="uk-UA" i="1" dirty="0" err="1" smtClean="0"/>
              <a:t>ім.Б.Лепкого</a:t>
            </a:r>
            <a:endParaRPr lang="uk-UA" i="1" dirty="0" smtClean="0"/>
          </a:p>
          <a:p>
            <a:pPr algn="ctr" fontAlgn="auto">
              <a:spcBef>
                <a:spcPts val="0"/>
              </a:spcBef>
              <a:spcAft>
                <a:spcPts val="0"/>
              </a:spcAft>
              <a:defRPr/>
            </a:pPr>
            <a:r>
              <a:rPr lang="uk-UA" i="1" dirty="0" smtClean="0"/>
              <a:t>Цідило Я.Й.</a:t>
            </a:r>
            <a:endParaRPr lang="uk-UA"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600" dirty="0" smtClean="0">
                <a:latin typeface="Calibri" pitchFamily="34" charset="0"/>
              </a:rPr>
              <a:t>Поєднання кольорів презентації </a:t>
            </a:r>
            <a:endParaRPr lang="ru-RU" dirty="0"/>
          </a:p>
        </p:txBody>
      </p:sp>
      <p:sp>
        <p:nvSpPr>
          <p:cNvPr id="3" name="Дата 2"/>
          <p:cNvSpPr>
            <a:spLocks noGrp="1"/>
          </p:cNvSpPr>
          <p:nvPr>
            <p:ph type="dt" sz="half" idx="10"/>
          </p:nvPr>
        </p:nvSpPr>
        <p:spPr/>
        <p:txBody>
          <a:bodyPr/>
          <a:lstStyle/>
          <a:p>
            <a:fld id="{8CF9EB70-ECA4-435B-999F-E627097656E6}"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10</a:t>
            </a:fld>
            <a:endParaRPr lang="ru-RU"/>
          </a:p>
        </p:txBody>
      </p:sp>
      <p:sp>
        <p:nvSpPr>
          <p:cNvPr id="6" name="Содержимое 5"/>
          <p:cNvSpPr>
            <a:spLocks noGrp="1"/>
          </p:cNvSpPr>
          <p:nvPr>
            <p:ph sz="half" idx="1"/>
          </p:nvPr>
        </p:nvSpPr>
        <p:spPr>
          <a:xfrm>
            <a:off x="142844" y="1371600"/>
            <a:ext cx="4429156" cy="4986358"/>
          </a:xfrm>
        </p:spPr>
        <p:txBody>
          <a:bodyPr>
            <a:normAutofit fontScale="32500" lnSpcReduction="20000"/>
          </a:bodyPr>
          <a:lstStyle/>
          <a:p>
            <a:pPr marL="0" indent="0">
              <a:buNone/>
            </a:pPr>
            <a:r>
              <a:rPr lang="uk-UA" sz="3700" dirty="0" smtClean="0">
                <a:latin typeface="Calibri" pitchFamily="34" charset="0"/>
              </a:rPr>
              <a:t>Для презентації можуть бути використані певні поєднання кольорів: </a:t>
            </a:r>
          </a:p>
          <a:p>
            <a:r>
              <a:rPr lang="uk-UA" sz="3700" i="1" dirty="0" smtClean="0">
                <a:latin typeface="Calibri" pitchFamily="34" charset="0"/>
              </a:rPr>
              <a:t>контрастні кольори</a:t>
            </a:r>
            <a:r>
              <a:rPr lang="uk-UA" sz="3700" dirty="0" smtClean="0">
                <a:latin typeface="Calibri" pitchFamily="34" charset="0"/>
              </a:rPr>
              <a:t> </a:t>
            </a:r>
            <a:r>
              <a:rPr lang="ru-RU" sz="3700" dirty="0" smtClean="0">
                <a:latin typeface="Calibri" pitchFamily="34" charset="0"/>
              </a:rPr>
              <a:t>- </a:t>
            </a:r>
            <a:r>
              <a:rPr lang="uk-UA" sz="3700" dirty="0" smtClean="0">
                <a:latin typeface="Calibri" pitchFamily="34" charset="0"/>
              </a:rPr>
              <a:t>два кольори, між якими на кольоровому крузі знаходяться три проміжні кольори, наприклад синій і червоний, фіолетовий і помаранчевий тощо. Таке поєднання частково використовується в шаблоні</a:t>
            </a:r>
            <a:r>
              <a:rPr lang="uk-UA" sz="3700" b="1" dirty="0" smtClean="0">
                <a:latin typeface="Calibri" pitchFamily="34" charset="0"/>
              </a:rPr>
              <a:t> Широкоформатна презентація</a:t>
            </a:r>
            <a:r>
              <a:rPr lang="uk-UA" sz="3700" dirty="0" smtClean="0">
                <a:latin typeface="Calibri" pitchFamily="34" charset="0"/>
              </a:rPr>
              <a:t>;</a:t>
            </a:r>
          </a:p>
          <a:p>
            <a:r>
              <a:rPr lang="uk-UA" sz="3700" i="1" dirty="0" smtClean="0">
                <a:latin typeface="Calibri" pitchFamily="34" charset="0"/>
              </a:rPr>
              <a:t>додаткові кольори</a:t>
            </a:r>
            <a:r>
              <a:rPr lang="uk-UA" sz="3700" dirty="0" smtClean="0">
                <a:latin typeface="Calibri" pitchFamily="34" charset="0"/>
              </a:rPr>
              <a:t> - два кольори, що розміщені один напроти одного на кольоровому крузі, наприклад синій і помаранчевий, фіолетовий і жовтий тощо;</a:t>
            </a:r>
            <a:endParaRPr lang="ru-RU" sz="3700" dirty="0" smtClean="0">
              <a:latin typeface="Calibri" pitchFamily="34" charset="0"/>
            </a:endParaRPr>
          </a:p>
          <a:p>
            <a:r>
              <a:rPr lang="uk-UA" sz="3700" i="1" dirty="0" smtClean="0">
                <a:latin typeface="Calibri" pitchFamily="34" charset="0"/>
              </a:rPr>
              <a:t>монохроматичні (відтінкові) кольори</a:t>
            </a:r>
            <a:r>
              <a:rPr lang="uk-UA" sz="3700" dirty="0" smtClean="0">
                <a:latin typeface="Calibri" pitchFamily="34" charset="0"/>
              </a:rPr>
              <a:t> - </a:t>
            </a:r>
            <a:r>
              <a:rPr lang="uk-UA" sz="3700" dirty="0" err="1" smtClean="0">
                <a:latin typeface="Calibri" pitchFamily="34" charset="0"/>
              </a:rPr>
              <a:t>кольори</a:t>
            </a:r>
            <a:r>
              <a:rPr lang="uk-UA" sz="3700" dirty="0" smtClean="0">
                <a:latin typeface="Calibri" pitchFamily="34" charset="0"/>
              </a:rPr>
              <a:t>, що розміщені в одному секторі на кольоровому крузі. Це фактично один колір з різною насиченістю. Таке поєднання використовується в шаблоні </a:t>
            </a:r>
            <a:r>
              <a:rPr lang="uk-UA" sz="3700" b="1" dirty="0" smtClean="0">
                <a:latin typeface="Calibri" pitchFamily="34" charset="0"/>
              </a:rPr>
              <a:t>Сертифікат-нагорода</a:t>
            </a:r>
            <a:r>
              <a:rPr lang="ru-RU" sz="3700" dirty="0" smtClean="0">
                <a:latin typeface="Calibri" pitchFamily="34" charset="0"/>
              </a:rPr>
              <a:t>;</a:t>
            </a:r>
          </a:p>
          <a:p>
            <a:r>
              <a:rPr lang="uk-UA" sz="3700" i="1" dirty="0" smtClean="0">
                <a:latin typeface="Calibri" pitchFamily="34" charset="0"/>
              </a:rPr>
              <a:t>теплі кольори</a:t>
            </a:r>
            <a:r>
              <a:rPr lang="uk-UA" sz="3700" dirty="0" smtClean="0">
                <a:latin typeface="Calibri" pitchFamily="34" charset="0"/>
              </a:rPr>
              <a:t> </a:t>
            </a:r>
            <a:r>
              <a:rPr lang="ru-RU" sz="3700" dirty="0" smtClean="0">
                <a:latin typeface="Calibri" pitchFamily="34" charset="0"/>
              </a:rPr>
              <a:t>- </a:t>
            </a:r>
            <a:r>
              <a:rPr lang="uk-UA" sz="3700" dirty="0" smtClean="0">
                <a:latin typeface="Calibri" pitchFamily="34" charset="0"/>
              </a:rPr>
              <a:t>кольори, що розміщені в правих секторах кольорового круга від червоного до жовто-зеленого;</a:t>
            </a:r>
          </a:p>
          <a:p>
            <a:r>
              <a:rPr lang="uk-UA" sz="3700" i="1" dirty="0" smtClean="0">
                <a:latin typeface="Calibri" pitchFamily="34" charset="0"/>
              </a:rPr>
              <a:t>холодні кольори</a:t>
            </a:r>
            <a:r>
              <a:rPr lang="uk-UA" sz="3700" dirty="0" smtClean="0">
                <a:latin typeface="Calibri" pitchFamily="34" charset="0"/>
              </a:rPr>
              <a:t> </a:t>
            </a:r>
            <a:r>
              <a:rPr lang="ru-RU" sz="3700" dirty="0" smtClean="0">
                <a:latin typeface="Calibri" pitchFamily="34" charset="0"/>
              </a:rPr>
              <a:t>- </a:t>
            </a:r>
            <a:r>
              <a:rPr lang="uk-UA" sz="3700" dirty="0" smtClean="0">
                <a:latin typeface="Calibri" pitchFamily="34" charset="0"/>
              </a:rPr>
              <a:t>кольори, що розміщені в лівих секторах кольорового круга від пурпурного до зеленого.</a:t>
            </a:r>
            <a:endParaRPr lang="ru-RU" sz="3700" dirty="0" smtClean="0">
              <a:latin typeface="Calibri" pitchFamily="34" charset="0"/>
            </a:endParaRPr>
          </a:p>
          <a:p>
            <a:pPr marL="0" indent="361950">
              <a:buNone/>
            </a:pPr>
            <a:r>
              <a:rPr lang="uk-UA" sz="3700" dirty="0" smtClean="0">
                <a:latin typeface="Calibri" pitchFamily="34" charset="0"/>
              </a:rPr>
              <a:t>Як правило, в кольоровій гамі презентації використовується</a:t>
            </a:r>
            <a:r>
              <a:rPr lang="uk-UA" sz="3700" b="1" i="1" dirty="0" smtClean="0">
                <a:latin typeface="Calibri" pitchFamily="34" charset="0"/>
              </a:rPr>
              <a:t> </a:t>
            </a:r>
            <a:r>
              <a:rPr lang="ru-RU" sz="3700" b="1" i="1" dirty="0" smtClean="0">
                <a:latin typeface="Calibri" pitchFamily="34" charset="0"/>
              </a:rPr>
              <a:t>2-3 </a:t>
            </a:r>
            <a:r>
              <a:rPr lang="uk-UA" sz="3700" b="1" i="1" dirty="0" smtClean="0">
                <a:latin typeface="Calibri" pitchFamily="34" charset="0"/>
              </a:rPr>
              <a:t>кольори.</a:t>
            </a:r>
            <a:r>
              <a:rPr lang="uk-UA" sz="3700" dirty="0" smtClean="0">
                <a:latin typeface="Calibri" pitchFamily="34" charset="0"/>
              </a:rPr>
              <a:t> Можуть також використовуватися </a:t>
            </a:r>
            <a:r>
              <a:rPr lang="ru-RU" sz="3700" dirty="0" smtClean="0">
                <a:latin typeface="Calibri" pitchFamily="34" charset="0"/>
              </a:rPr>
              <a:t>2-3 </a:t>
            </a:r>
            <a:r>
              <a:rPr lang="uk-UA" sz="3700" dirty="0" smtClean="0">
                <a:latin typeface="Calibri" pitchFamily="34" charset="0"/>
              </a:rPr>
              <a:t>кольори, що є відтінками основного і додаткових кольорів.</a:t>
            </a:r>
            <a:endParaRPr lang="ru-RU" sz="3700" dirty="0" smtClean="0">
              <a:latin typeface="Calibri" pitchFamily="34" charset="0"/>
            </a:endParaRPr>
          </a:p>
          <a:p>
            <a:pPr marL="0" indent="361950">
              <a:buNone/>
            </a:pPr>
            <a:r>
              <a:rPr lang="uk-UA" sz="3700" dirty="0" smtClean="0">
                <a:latin typeface="Calibri" pitchFamily="34" charset="0"/>
              </a:rPr>
              <a:t>Складовою кольорової гами презентації і кожного зі слайдів є</a:t>
            </a:r>
            <a:r>
              <a:rPr lang="uk-UA" sz="3700" b="1" i="1" dirty="0" smtClean="0">
                <a:latin typeface="Calibri" pitchFamily="34" charset="0"/>
              </a:rPr>
              <a:t> колір символів тексту.</a:t>
            </a:r>
            <a:r>
              <a:rPr lang="uk-UA" sz="3700" dirty="0" smtClean="0">
                <a:latin typeface="Calibri" pitchFamily="34" charset="0"/>
              </a:rPr>
              <a:t> У правильному доборі кольорів символів тексту може допомогти таблиця, що відображає рівень розпізнавання (читабельності) тексту на певному тлі</a:t>
            </a:r>
            <a:r>
              <a:rPr lang="ru-RU" sz="3700" dirty="0" smtClean="0">
                <a:latin typeface="Calibri" pitchFamily="34" charset="0"/>
              </a:rPr>
              <a:t>.</a:t>
            </a:r>
          </a:p>
          <a:p>
            <a:endParaRPr lang="ru-RU" dirty="0"/>
          </a:p>
        </p:txBody>
      </p:sp>
      <p:pic>
        <p:nvPicPr>
          <p:cNvPr id="4098" name="Picture 2"/>
          <p:cNvPicPr>
            <a:picLocks noGrp="1" noChangeAspect="1" noChangeArrowheads="1"/>
          </p:cNvPicPr>
          <p:nvPr>
            <p:ph sz="half" idx="2"/>
          </p:nvPr>
        </p:nvPicPr>
        <p:blipFill>
          <a:blip r:embed="rId2"/>
          <a:srcRect/>
          <a:stretch>
            <a:fillRect/>
          </a:stretch>
        </p:blipFill>
        <p:spPr bwMode="auto">
          <a:xfrm>
            <a:off x="4857752" y="1428736"/>
            <a:ext cx="4038600" cy="2388232"/>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5000628" y="3786190"/>
            <a:ext cx="3714776" cy="2605291"/>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Поєднання кольорів символів і тла</a:t>
            </a:r>
            <a:endParaRPr lang="ru-RU" dirty="0"/>
          </a:p>
        </p:txBody>
      </p:sp>
      <p:sp>
        <p:nvSpPr>
          <p:cNvPr id="3" name="Дата 2"/>
          <p:cNvSpPr>
            <a:spLocks noGrp="1"/>
          </p:cNvSpPr>
          <p:nvPr>
            <p:ph type="dt" sz="half" idx="10"/>
          </p:nvPr>
        </p:nvSpPr>
        <p:spPr/>
        <p:txBody>
          <a:bodyPr/>
          <a:lstStyle/>
          <a:p>
            <a:fld id="{608999AD-931A-46FC-9F07-3C7BCE31D66F}"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11</a:t>
            </a:fld>
            <a:endParaRPr lang="ru-RU"/>
          </a:p>
        </p:txBody>
      </p:sp>
      <p:pic>
        <p:nvPicPr>
          <p:cNvPr id="5122" name="Picture 2"/>
          <p:cNvPicPr>
            <a:picLocks noGrp="1" noChangeAspect="1" noChangeArrowheads="1"/>
          </p:cNvPicPr>
          <p:nvPr>
            <p:ph sz="quarter" idx="1"/>
          </p:nvPr>
        </p:nvPicPr>
        <p:blipFill>
          <a:blip r:embed="rId2"/>
          <a:srcRect/>
          <a:stretch>
            <a:fillRect/>
          </a:stretch>
        </p:blipFill>
        <p:spPr bwMode="auto">
          <a:xfrm>
            <a:off x="1623078" y="1571612"/>
            <a:ext cx="6257768" cy="4786346"/>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Вплив виду шрифту на ефективність сприймання тексту в презентаціях</a:t>
            </a:r>
            <a:endParaRPr lang="ru-RU" dirty="0"/>
          </a:p>
        </p:txBody>
      </p:sp>
      <p:sp>
        <p:nvSpPr>
          <p:cNvPr id="3" name="Дата 2"/>
          <p:cNvSpPr>
            <a:spLocks noGrp="1"/>
          </p:cNvSpPr>
          <p:nvPr>
            <p:ph type="dt" sz="half" idx="10"/>
          </p:nvPr>
        </p:nvSpPr>
        <p:spPr/>
        <p:txBody>
          <a:bodyPr/>
          <a:lstStyle/>
          <a:p>
            <a:fld id="{E5760D62-B374-47A4-8B3E-DF2A1EAA2311}"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12</a:t>
            </a:fld>
            <a:endParaRPr lang="ru-RU"/>
          </a:p>
        </p:txBody>
      </p:sp>
      <p:sp>
        <p:nvSpPr>
          <p:cNvPr id="6" name="Содержимое 5"/>
          <p:cNvSpPr>
            <a:spLocks noGrp="1"/>
          </p:cNvSpPr>
          <p:nvPr>
            <p:ph sz="quarter" idx="1"/>
          </p:nvPr>
        </p:nvSpPr>
        <p:spPr/>
        <p:txBody>
          <a:bodyPr>
            <a:normAutofit fontScale="77500" lnSpcReduction="20000"/>
          </a:bodyPr>
          <a:lstStyle/>
          <a:p>
            <a:pPr marL="0" indent="0">
              <a:buNone/>
            </a:pPr>
            <a:r>
              <a:rPr lang="uk-UA" dirty="0" smtClean="0"/>
              <a:t>На ефективність сприймання тексту в презентаціях значно впливають вид шрифту, його розмір, використання ефектів накреслення та загальний обсяг тексту на слайді презентації. Слід запам'ятати такі правила:</a:t>
            </a:r>
          </a:p>
          <a:p>
            <a:pPr lvl="0"/>
            <a:r>
              <a:rPr lang="uk-UA" dirty="0" smtClean="0"/>
              <a:t>шрифти без </a:t>
            </a:r>
            <a:r>
              <a:rPr lang="uk-UA" dirty="0" err="1" smtClean="0"/>
              <a:t>засічок</a:t>
            </a:r>
            <a:r>
              <a:rPr lang="uk-UA" dirty="0" smtClean="0"/>
              <a:t> (наприклад,</a:t>
            </a:r>
            <a:r>
              <a:rPr lang="uk-UA" b="1" dirty="0" smtClean="0"/>
              <a:t> </a:t>
            </a:r>
            <a:r>
              <a:rPr lang="en-US" b="1" dirty="0" smtClean="0"/>
              <a:t>Arial)</a:t>
            </a:r>
            <a:r>
              <a:rPr lang="uk-UA" dirty="0" smtClean="0"/>
              <a:t> сприймаються краще, ніж із </a:t>
            </a:r>
            <a:r>
              <a:rPr lang="uk-UA" dirty="0" err="1" smtClean="0"/>
              <a:t>засічками</a:t>
            </a:r>
            <a:r>
              <a:rPr lang="uk-UA" dirty="0" smtClean="0"/>
              <a:t> (наприклад,</a:t>
            </a:r>
            <a:r>
              <a:rPr lang="uk-UA" b="1" dirty="0" smtClean="0"/>
              <a:t> </a:t>
            </a:r>
            <a:r>
              <a:rPr lang="en-US" b="1" dirty="0" smtClean="0"/>
              <a:t>Times New Roman</a:t>
            </a:r>
            <a:r>
              <a:rPr lang="uk-UA" b="1" dirty="0" smtClean="0"/>
              <a:t>);</a:t>
            </a:r>
            <a:endParaRPr lang="ru-RU" dirty="0" smtClean="0"/>
          </a:p>
          <a:p>
            <a:pPr lvl="0"/>
            <a:r>
              <a:rPr lang="uk-UA" dirty="0" smtClean="0"/>
              <a:t>розмір символів повинен бути достатнім для розпізнавання з найвіддаленішого кутка аудиторії, де проходить демонстрація;</a:t>
            </a:r>
            <a:endParaRPr lang="ru-RU" dirty="0" smtClean="0"/>
          </a:p>
          <a:p>
            <a:pPr lvl="0"/>
            <a:r>
              <a:rPr lang="uk-UA" dirty="0" smtClean="0"/>
              <a:t>чим більше використовується фрагментів тексту з різним накресленням (наприклад, курсив або підкреслення), тим гірше сприймається текст;</a:t>
            </a:r>
            <a:endParaRPr lang="ru-RU" dirty="0" smtClean="0"/>
          </a:p>
          <a:p>
            <a:pPr lvl="0"/>
            <a:r>
              <a:rPr lang="uk-UA" dirty="0" smtClean="0"/>
              <a:t>чим менше тексту на слайдах, тим краще сприймається презентація.</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Ергономіка</a:t>
            </a:r>
            <a:endParaRPr lang="ru-RU" dirty="0"/>
          </a:p>
        </p:txBody>
      </p:sp>
      <p:sp>
        <p:nvSpPr>
          <p:cNvPr id="3" name="Дата 2"/>
          <p:cNvSpPr>
            <a:spLocks noGrp="1"/>
          </p:cNvSpPr>
          <p:nvPr>
            <p:ph type="dt" sz="half" idx="10"/>
          </p:nvPr>
        </p:nvSpPr>
        <p:spPr/>
        <p:txBody>
          <a:bodyPr/>
          <a:lstStyle/>
          <a:p>
            <a:fld id="{7D87F518-77C4-4CFC-880E-133462CB552B}"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13</a:t>
            </a:fld>
            <a:endParaRPr lang="ru-RU"/>
          </a:p>
        </p:txBody>
      </p:sp>
      <p:sp>
        <p:nvSpPr>
          <p:cNvPr id="6" name="Содержимое 5"/>
          <p:cNvSpPr>
            <a:spLocks noGrp="1"/>
          </p:cNvSpPr>
          <p:nvPr>
            <p:ph sz="quarter" idx="1"/>
          </p:nvPr>
        </p:nvSpPr>
        <p:spPr>
          <a:xfrm>
            <a:off x="301752" y="1527048"/>
            <a:ext cx="8503920" cy="4759472"/>
          </a:xfrm>
        </p:spPr>
        <p:txBody>
          <a:bodyPr>
            <a:normAutofit fontScale="92500" lnSpcReduction="20000"/>
          </a:bodyPr>
          <a:lstStyle/>
          <a:p>
            <a:pPr marL="0" indent="361950">
              <a:buNone/>
            </a:pPr>
            <a:r>
              <a:rPr lang="uk-UA" b="1" i="1" dirty="0" smtClean="0"/>
              <a:t>Ергономіка</a:t>
            </a:r>
            <a:r>
              <a:rPr lang="uk-UA" dirty="0" smtClean="0"/>
              <a:t> як наука, що вивчає поряд з іншими питаннями й систему рухів людини в процесі виробничої діяльності, доволі широко використовується під час проектування інтерфейсів користувача. Впровадження її досягнень дає змогу створити комфортні умови в роботі з відповідним програмним забезпеченням, сприяти збереженню здоров'я та зниженню втоми, підвищенню ефективності праці.</a:t>
            </a:r>
            <a:endParaRPr lang="ru-RU" dirty="0" smtClean="0"/>
          </a:p>
          <a:p>
            <a:pPr marL="0" indent="361950">
              <a:buNone/>
            </a:pPr>
            <a:r>
              <a:rPr lang="uk-UA" dirty="0" smtClean="0"/>
              <a:t>Так, під час створення презентацій слід продумувати розміщення елементів керування таким чином, щоб користувачу не доводилося постійно переміщувати вказівник з одного краю слайда на інший, щоб елементи керування чітко розрізнялися між собою, розміри забезпечували їх швидкий вибір тощо.</a:t>
            </a:r>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a:bodyPr>
          <a:lstStyle/>
          <a:p>
            <a:r>
              <a:rPr lang="uk-UA" sz="3600" dirty="0" smtClean="0"/>
              <a:t>Стильове оформлення презентацій</a:t>
            </a:r>
            <a:endParaRPr lang="ru-RU" dirty="0"/>
          </a:p>
        </p:txBody>
      </p:sp>
      <p:sp>
        <p:nvSpPr>
          <p:cNvPr id="3" name="Дата 2"/>
          <p:cNvSpPr>
            <a:spLocks noGrp="1"/>
          </p:cNvSpPr>
          <p:nvPr>
            <p:ph type="dt" sz="half" idx="10"/>
          </p:nvPr>
        </p:nvSpPr>
        <p:spPr/>
        <p:txBody>
          <a:bodyPr/>
          <a:lstStyle/>
          <a:p>
            <a:fld id="{ADA1F0A6-77D2-42A3-90BE-E6EDF0656454}"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14</a:t>
            </a:fld>
            <a:endParaRPr lang="ru-RU"/>
          </a:p>
        </p:txBody>
      </p:sp>
      <p:sp>
        <p:nvSpPr>
          <p:cNvPr id="8" name="Содержимое 7"/>
          <p:cNvSpPr>
            <a:spLocks noGrp="1"/>
          </p:cNvSpPr>
          <p:nvPr>
            <p:ph sz="quarter" idx="1"/>
          </p:nvPr>
        </p:nvSpPr>
        <p:spPr>
          <a:xfrm>
            <a:off x="142844" y="1500174"/>
            <a:ext cx="8786874" cy="3643338"/>
          </a:xfrm>
        </p:spPr>
        <p:txBody>
          <a:bodyPr>
            <a:normAutofit fontScale="47500" lnSpcReduction="20000"/>
          </a:bodyPr>
          <a:lstStyle/>
          <a:p>
            <a:pPr marL="0" indent="361950">
              <a:buNone/>
            </a:pPr>
            <a:r>
              <a:rPr lang="uk-UA" sz="3300" dirty="0" smtClean="0"/>
              <a:t>Користувач під час створення нової презентації на основі шаблону або існуючої презентації вибирає і певний стиль її оформлення. Як вам уже відомо, під стилем ми розуміємо сукупність значень властивостей різних об'єктів. </a:t>
            </a:r>
          </a:p>
          <a:p>
            <a:pPr marL="0" indent="361950">
              <a:buNone/>
            </a:pPr>
            <a:r>
              <a:rPr lang="uk-UA" sz="3300" dirty="0" smtClean="0"/>
              <a:t>Відповідно</a:t>
            </a:r>
            <a:r>
              <a:rPr lang="uk-UA" sz="3300" b="1" i="1" dirty="0" smtClean="0"/>
              <a:t> стиль оформлення слайда</a:t>
            </a:r>
            <a:r>
              <a:rPr lang="uk-UA" sz="3300" dirty="0" smtClean="0"/>
              <a:t> задає формат символів (шрифт, розмір символів, накреслення, ефекти, колір тощо); формат тла (колір, наявність, розміщення та вид графічних об'єктів); додаткові кольори; формат графічних та інших об'єктів.</a:t>
            </a:r>
            <a:endParaRPr lang="ru-RU" sz="3300" dirty="0" smtClean="0"/>
          </a:p>
          <a:p>
            <a:pPr marL="0" indent="361950">
              <a:buNone/>
            </a:pPr>
            <a:r>
              <a:rPr lang="uk-UA" sz="3300" dirty="0" smtClean="0"/>
              <a:t>У будь-який момент роботи над презентацією користувач може змінити стиль її оформлення. Для цього використовуються так звані</a:t>
            </a:r>
            <a:r>
              <a:rPr lang="uk-UA" sz="3300" b="1" dirty="0" smtClean="0"/>
              <a:t> теми презентації.</a:t>
            </a:r>
            <a:r>
              <a:rPr lang="uk-UA" sz="3300" dirty="0" smtClean="0"/>
              <a:t> </a:t>
            </a:r>
          </a:p>
          <a:p>
            <a:pPr marL="0" indent="361950">
              <a:buNone/>
            </a:pPr>
            <a:r>
              <a:rPr lang="uk-UA" sz="3300" dirty="0" smtClean="0"/>
              <a:t>Професійні дизайнери </a:t>
            </a:r>
            <a:r>
              <a:rPr lang="ru-RU" sz="3300" dirty="0" smtClean="0"/>
              <a:t>- </a:t>
            </a:r>
            <a:r>
              <a:rPr lang="uk-UA" sz="3300" dirty="0" smtClean="0"/>
              <a:t>розробники тем враховували основні принципи дизайну слайдів, і тому користувачу-початківцю </a:t>
            </a:r>
            <a:r>
              <a:rPr lang="en-US" sz="3300" b="1" dirty="0" smtClean="0"/>
              <a:t>PowerPoint </a:t>
            </a:r>
            <a:r>
              <a:rPr lang="ru-RU" sz="3300" b="1" dirty="0" smtClean="0"/>
              <a:t>2007</a:t>
            </a:r>
            <a:r>
              <a:rPr lang="ru-RU" sz="3300" dirty="0" smtClean="0"/>
              <a:t> </a:t>
            </a:r>
            <a:r>
              <a:rPr lang="uk-UA" sz="3300" dirty="0" smtClean="0"/>
              <a:t>з метою уникнення помилок краще використовувати вже існуючі теми.</a:t>
            </a:r>
            <a:endParaRPr lang="ru-RU" sz="3300" dirty="0" smtClean="0"/>
          </a:p>
          <a:p>
            <a:pPr marL="0" indent="361950">
              <a:buNone/>
            </a:pPr>
            <a:r>
              <a:rPr lang="uk-UA" sz="3300" dirty="0" smtClean="0"/>
              <a:t>Для використання певної теми оформлення презентації слід виконати такий алгоритм:</a:t>
            </a:r>
            <a:endParaRPr lang="ru-RU" sz="3300" dirty="0" smtClean="0"/>
          </a:p>
          <a:p>
            <a:pPr marL="0" lvl="1" indent="361950">
              <a:buFont typeface="+mj-lt"/>
              <a:buAutoNum type="arabicPeriod"/>
            </a:pPr>
            <a:r>
              <a:rPr lang="uk-UA" sz="3300" i="1" dirty="0" smtClean="0">
                <a:solidFill>
                  <a:srgbClr val="7030A0"/>
                </a:solidFill>
              </a:rPr>
              <a:t>Створити нову презентацію одним з відомих вам способів або відкрити існуючу.</a:t>
            </a:r>
            <a:endParaRPr lang="ru-RU" sz="3300" i="1" dirty="0" smtClean="0">
              <a:solidFill>
                <a:srgbClr val="7030A0"/>
              </a:solidFill>
            </a:endParaRPr>
          </a:p>
          <a:p>
            <a:pPr marL="0" lvl="1" indent="361950">
              <a:buFont typeface="+mj-lt"/>
              <a:buAutoNum type="arabicPeriod"/>
            </a:pPr>
            <a:r>
              <a:rPr lang="uk-UA" sz="3300" i="1" dirty="0" smtClean="0">
                <a:solidFill>
                  <a:srgbClr val="7030A0"/>
                </a:solidFill>
              </a:rPr>
              <a:t>Вибрати на Стрічці вкладку </a:t>
            </a:r>
            <a:r>
              <a:rPr lang="uk-UA" sz="3300" b="1" i="1" dirty="0" smtClean="0">
                <a:solidFill>
                  <a:srgbClr val="7030A0"/>
                </a:solidFill>
              </a:rPr>
              <a:t>Конструктор</a:t>
            </a:r>
            <a:r>
              <a:rPr lang="uk-UA" sz="3300" i="1" dirty="0" smtClean="0">
                <a:solidFill>
                  <a:srgbClr val="7030A0"/>
                </a:solidFill>
              </a:rPr>
              <a:t>.</a:t>
            </a:r>
            <a:endParaRPr lang="ru-RU" sz="3300" i="1" dirty="0" smtClean="0">
              <a:solidFill>
                <a:srgbClr val="7030A0"/>
              </a:solidFill>
            </a:endParaRPr>
          </a:p>
          <a:p>
            <a:pPr marL="0" lvl="1" indent="361950">
              <a:buFont typeface="+mj-lt"/>
              <a:buAutoNum type="arabicPeriod"/>
            </a:pPr>
            <a:r>
              <a:rPr lang="uk-UA" sz="3300" i="1" dirty="0" smtClean="0">
                <a:solidFill>
                  <a:srgbClr val="7030A0"/>
                </a:solidFill>
              </a:rPr>
              <a:t>У групі </a:t>
            </a:r>
            <a:r>
              <a:rPr lang="uk-UA" sz="3300" b="1" i="1" dirty="0" smtClean="0">
                <a:solidFill>
                  <a:srgbClr val="7030A0"/>
                </a:solidFill>
              </a:rPr>
              <a:t>Теми </a:t>
            </a:r>
            <a:r>
              <a:rPr lang="ru-RU" sz="3300" i="1" dirty="0" smtClean="0">
                <a:solidFill>
                  <a:srgbClr val="7030A0"/>
                </a:solidFill>
              </a:rPr>
              <a:t> </a:t>
            </a:r>
            <a:r>
              <a:rPr lang="uk-UA" sz="3300" i="1" dirty="0" smtClean="0">
                <a:solidFill>
                  <a:srgbClr val="7030A0"/>
                </a:solidFill>
              </a:rPr>
              <a:t>вибрати в списку потрібну тему оформлення.</a:t>
            </a:r>
            <a:endParaRPr lang="ru-RU" sz="3300" i="1" dirty="0" smtClean="0">
              <a:solidFill>
                <a:srgbClr val="7030A0"/>
              </a:solidFill>
            </a:endParaRPr>
          </a:p>
          <a:p>
            <a:endParaRPr lang="ru-RU" dirty="0"/>
          </a:p>
        </p:txBody>
      </p:sp>
      <p:pic>
        <p:nvPicPr>
          <p:cNvPr id="6146" name="Picture 2"/>
          <p:cNvPicPr>
            <a:picLocks noChangeAspect="1" noChangeArrowheads="1"/>
          </p:cNvPicPr>
          <p:nvPr/>
        </p:nvPicPr>
        <p:blipFill>
          <a:blip r:embed="rId2"/>
          <a:srcRect/>
          <a:stretch>
            <a:fillRect/>
          </a:stretch>
        </p:blipFill>
        <p:spPr bwMode="auto">
          <a:xfrm>
            <a:off x="214282" y="5072074"/>
            <a:ext cx="8685213" cy="1095375"/>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uk-UA" dirty="0" smtClean="0"/>
              <a:t>Застосування вибраної теми до слайдів, презентації</a:t>
            </a:r>
            <a:endParaRPr lang="ru-RU" dirty="0"/>
          </a:p>
        </p:txBody>
      </p:sp>
      <p:sp>
        <p:nvSpPr>
          <p:cNvPr id="3" name="Дата 2"/>
          <p:cNvSpPr>
            <a:spLocks noGrp="1"/>
          </p:cNvSpPr>
          <p:nvPr>
            <p:ph type="dt" sz="half" idx="10"/>
          </p:nvPr>
        </p:nvSpPr>
        <p:spPr/>
        <p:txBody>
          <a:bodyPr/>
          <a:lstStyle/>
          <a:p>
            <a:fld id="{6E262AC9-3C0D-4B04-953F-E9AD4A27E3AA}"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15</a:t>
            </a:fld>
            <a:endParaRPr lang="ru-RU"/>
          </a:p>
        </p:txBody>
      </p:sp>
      <p:sp>
        <p:nvSpPr>
          <p:cNvPr id="6" name="Содержимое 5"/>
          <p:cNvSpPr>
            <a:spLocks noGrp="1"/>
          </p:cNvSpPr>
          <p:nvPr>
            <p:ph sz="half" idx="1"/>
          </p:nvPr>
        </p:nvSpPr>
        <p:spPr>
          <a:xfrm>
            <a:off x="142844" y="1371600"/>
            <a:ext cx="4429156" cy="4986358"/>
          </a:xfrm>
        </p:spPr>
        <p:txBody>
          <a:bodyPr>
            <a:normAutofit fontScale="62500" lnSpcReduction="20000"/>
          </a:bodyPr>
          <a:lstStyle/>
          <a:p>
            <a:pPr marL="0" indent="361950">
              <a:buNone/>
            </a:pPr>
            <a:r>
              <a:rPr lang="uk-UA" dirty="0" smtClean="0"/>
              <a:t>Зазначені зміни всієї теми, кольорів, шрифтів і стилів тла можна застосувати до всіх слайдів презентації або тільки до виділених. Для вибору способу застосування змін слід у контекстному меню</a:t>
            </a:r>
            <a:r>
              <a:rPr lang="ru-RU" dirty="0" smtClean="0"/>
              <a:t> </a:t>
            </a:r>
            <a:r>
              <a:rPr lang="uk-UA" dirty="0" smtClean="0"/>
              <a:t>ескізу теми вибрати варіант застосування  </a:t>
            </a:r>
            <a:r>
              <a:rPr lang="ru-RU" dirty="0" smtClean="0"/>
              <a:t>- </a:t>
            </a:r>
            <a:r>
              <a:rPr lang="uk-UA" dirty="0" smtClean="0"/>
              <a:t>до всіх слайдів або тільки до виділених.</a:t>
            </a:r>
            <a:endParaRPr lang="ru-RU" dirty="0" smtClean="0"/>
          </a:p>
          <a:p>
            <a:pPr marL="0" indent="361950">
              <a:buNone/>
            </a:pPr>
            <a:r>
              <a:rPr lang="uk-UA" dirty="0" smtClean="0"/>
              <a:t>Вибравши певну тему, користувач у подальшому може змінити кольори, шрифти, ефекти та стилі тла. </a:t>
            </a:r>
          </a:p>
          <a:p>
            <a:pPr marL="0" indent="361950">
              <a:buNone/>
            </a:pPr>
            <a:r>
              <a:rPr lang="uk-UA" dirty="0" smtClean="0"/>
              <a:t>Для зміни кольорової гами оформлення слайдів слід виконати </a:t>
            </a:r>
            <a:r>
              <a:rPr lang="uk-UA" b="1" i="1" dirty="0" smtClean="0"/>
              <a:t>Конструктор,  Теми, Кольори</a:t>
            </a:r>
            <a:r>
              <a:rPr lang="uk-UA" dirty="0" smtClean="0"/>
              <a:t> і в списку з наборами кольорів </a:t>
            </a:r>
            <a:r>
              <a:rPr lang="ru-RU" dirty="0" smtClean="0"/>
              <a:t> </a:t>
            </a:r>
            <a:r>
              <a:rPr lang="uk-UA" dirty="0" smtClean="0"/>
              <a:t>вибрати потрібний.</a:t>
            </a:r>
            <a:endParaRPr lang="ru-RU" dirty="0" smtClean="0"/>
          </a:p>
          <a:p>
            <a:pPr marL="0" indent="361950">
              <a:buNone/>
            </a:pPr>
            <a:r>
              <a:rPr lang="uk-UA" dirty="0" smtClean="0"/>
              <a:t>Для зміни шрифтів, що використовуються для заголовків і для основного тексту в презентації, слід послідовністю дій</a:t>
            </a:r>
            <a:r>
              <a:rPr lang="uk-UA" b="1" i="1" dirty="0" smtClean="0"/>
              <a:t> Конструктор, Теми, Шрифти</a:t>
            </a:r>
            <a:r>
              <a:rPr lang="uk-UA" dirty="0" smtClean="0"/>
              <a:t> відкрити список з наборами шрифтів і в цьому списку вибрати потрібний.</a:t>
            </a:r>
            <a:endParaRPr lang="ru-RU" dirty="0" smtClean="0"/>
          </a:p>
          <a:p>
            <a:endParaRPr lang="ru-RU" dirty="0"/>
          </a:p>
        </p:txBody>
      </p:sp>
      <p:pic>
        <p:nvPicPr>
          <p:cNvPr id="13" name="Picture 3"/>
          <p:cNvPicPr>
            <a:picLocks noGrp="1" noChangeAspect="1" noChangeArrowheads="1"/>
          </p:cNvPicPr>
          <p:nvPr>
            <p:ph sz="half" idx="2"/>
          </p:nvPr>
        </p:nvPicPr>
        <p:blipFill>
          <a:blip r:embed="rId2"/>
          <a:srcRect/>
          <a:stretch>
            <a:fillRect/>
          </a:stretch>
        </p:blipFill>
        <p:spPr bwMode="auto">
          <a:xfrm>
            <a:off x="4929190" y="1428736"/>
            <a:ext cx="2133701" cy="4681538"/>
          </a:xfrm>
          <a:prstGeom prst="rect">
            <a:avLst/>
          </a:prstGeom>
          <a:noFill/>
          <a:ln w="9525">
            <a:noFill/>
            <a:miter lim="800000"/>
            <a:headEnd/>
            <a:tailEnd/>
          </a:ln>
          <a:effectLst/>
        </p:spPr>
      </p:pic>
      <p:pic>
        <p:nvPicPr>
          <p:cNvPr id="7172" name="Picture 4"/>
          <p:cNvPicPr>
            <a:picLocks noChangeAspect="1" noChangeArrowheads="1"/>
          </p:cNvPicPr>
          <p:nvPr/>
        </p:nvPicPr>
        <p:blipFill>
          <a:blip r:embed="rId3"/>
          <a:srcRect/>
          <a:stretch>
            <a:fillRect/>
          </a:stretch>
        </p:blipFill>
        <p:spPr bwMode="auto">
          <a:xfrm>
            <a:off x="4214810" y="3929066"/>
            <a:ext cx="2705100" cy="923925"/>
          </a:xfrm>
          <a:prstGeom prst="rect">
            <a:avLst/>
          </a:prstGeom>
          <a:noFill/>
          <a:ln w="9525">
            <a:noFill/>
            <a:miter lim="800000"/>
            <a:headEnd/>
            <a:tailEnd/>
          </a:ln>
          <a:effectLst/>
        </p:spPr>
      </p:pic>
      <p:pic>
        <p:nvPicPr>
          <p:cNvPr id="14" name="Picture 2"/>
          <p:cNvPicPr>
            <a:picLocks noChangeAspect="1" noChangeArrowheads="1"/>
          </p:cNvPicPr>
          <p:nvPr/>
        </p:nvPicPr>
        <p:blipFill>
          <a:blip r:embed="rId4"/>
          <a:srcRect/>
          <a:stretch>
            <a:fillRect/>
          </a:stretch>
        </p:blipFill>
        <p:spPr bwMode="auto">
          <a:xfrm>
            <a:off x="7215206" y="1428736"/>
            <a:ext cx="1664086" cy="4681538"/>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Зміна тла</a:t>
            </a:r>
            <a:endParaRPr lang="ru-RU" dirty="0"/>
          </a:p>
        </p:txBody>
      </p:sp>
      <p:sp>
        <p:nvSpPr>
          <p:cNvPr id="3" name="Дата 2"/>
          <p:cNvSpPr>
            <a:spLocks noGrp="1"/>
          </p:cNvSpPr>
          <p:nvPr>
            <p:ph type="dt" sz="half" idx="10"/>
          </p:nvPr>
        </p:nvSpPr>
        <p:spPr/>
        <p:txBody>
          <a:bodyPr/>
          <a:lstStyle/>
          <a:p>
            <a:fld id="{7B043BE1-89E3-4A9C-A8EF-C3C0138C62E2}"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16</a:t>
            </a:fld>
            <a:endParaRPr lang="ru-RU"/>
          </a:p>
        </p:txBody>
      </p:sp>
      <p:sp>
        <p:nvSpPr>
          <p:cNvPr id="9" name="Содержимое 8"/>
          <p:cNvSpPr>
            <a:spLocks noGrp="1"/>
          </p:cNvSpPr>
          <p:nvPr>
            <p:ph sz="half" idx="1"/>
          </p:nvPr>
        </p:nvSpPr>
        <p:spPr>
          <a:xfrm>
            <a:off x="142844" y="1371600"/>
            <a:ext cx="4429156" cy="4986358"/>
          </a:xfrm>
        </p:spPr>
        <p:txBody>
          <a:bodyPr>
            <a:normAutofit fontScale="85000" lnSpcReduction="20000"/>
          </a:bodyPr>
          <a:lstStyle/>
          <a:p>
            <a:pPr marL="0" indent="361950">
              <a:buNone/>
            </a:pPr>
            <a:r>
              <a:rPr lang="uk-UA" dirty="0" smtClean="0"/>
              <a:t>Змінити оформлення презентації можна також змінюючи тло слайдів. Для цього використовують елементи керування групи</a:t>
            </a:r>
            <a:r>
              <a:rPr lang="uk-UA" b="1" dirty="0" smtClean="0"/>
              <a:t> Тло</a:t>
            </a:r>
            <a:r>
              <a:rPr lang="uk-UA" dirty="0" smtClean="0"/>
              <a:t> на вкладці Конструктор. У цій групі два елементи керування </a:t>
            </a:r>
            <a:r>
              <a:rPr lang="ru-RU" dirty="0" smtClean="0"/>
              <a:t>- </a:t>
            </a:r>
            <a:r>
              <a:rPr lang="uk-UA" dirty="0" smtClean="0"/>
              <a:t>кнопка відкриття списку Стилі тла та прапорець Приховати зображення тла. </a:t>
            </a:r>
          </a:p>
          <a:p>
            <a:pPr marL="0" indent="361950">
              <a:buNone/>
            </a:pPr>
            <a:r>
              <a:rPr lang="uk-UA" dirty="0" smtClean="0"/>
              <a:t>Вибір кнопки відкриває список із 12 зразків оформлення тла презентації, а встановлення позначки прапорця приховує графічні об'єкти (лінії, фігури, рисунки), які є елементами оформлення тла. </a:t>
            </a:r>
          </a:p>
          <a:p>
            <a:endParaRPr lang="ru-RU" dirty="0"/>
          </a:p>
        </p:txBody>
      </p:sp>
      <p:pic>
        <p:nvPicPr>
          <p:cNvPr id="8196" name="Picture 4"/>
          <p:cNvPicPr>
            <a:picLocks noGrp="1" noChangeAspect="1" noChangeArrowheads="1"/>
          </p:cNvPicPr>
          <p:nvPr>
            <p:ph sz="half" idx="2"/>
          </p:nvPr>
        </p:nvPicPr>
        <p:blipFill>
          <a:blip r:embed="rId2"/>
          <a:srcRect/>
          <a:stretch>
            <a:fillRect/>
          </a:stretch>
        </p:blipFill>
        <p:spPr bwMode="auto">
          <a:xfrm>
            <a:off x="4857752" y="2500306"/>
            <a:ext cx="3857652" cy="3009196"/>
          </a:xfrm>
          <a:prstGeom prst="rect">
            <a:avLst/>
          </a:prstGeom>
          <a:noFill/>
          <a:ln w="9525">
            <a:solidFill>
              <a:srgbClr val="0070C0"/>
            </a:solidFill>
            <a:miter lim="800000"/>
            <a:headEnd/>
            <a:tailEnd/>
          </a:ln>
          <a:effectLst/>
        </p:spPr>
      </p:pic>
      <p:pic>
        <p:nvPicPr>
          <p:cNvPr id="8197" name="Picture 5"/>
          <p:cNvPicPr>
            <a:picLocks noChangeAspect="1" noChangeArrowheads="1"/>
          </p:cNvPicPr>
          <p:nvPr/>
        </p:nvPicPr>
        <p:blipFill>
          <a:blip r:embed="rId3"/>
          <a:srcRect/>
          <a:stretch>
            <a:fillRect/>
          </a:stretch>
        </p:blipFill>
        <p:spPr bwMode="auto">
          <a:xfrm>
            <a:off x="5857884" y="1571612"/>
            <a:ext cx="1685925" cy="838200"/>
          </a:xfrm>
          <a:prstGeom prst="rect">
            <a:avLst/>
          </a:prstGeom>
          <a:noFill/>
          <a:ln w="9525">
            <a:solidFill>
              <a:srgbClr val="0070C0"/>
            </a:solid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Зміна тла</a:t>
            </a:r>
            <a:endParaRPr lang="ru-RU" dirty="0"/>
          </a:p>
        </p:txBody>
      </p:sp>
      <p:sp>
        <p:nvSpPr>
          <p:cNvPr id="3" name="Дата 2"/>
          <p:cNvSpPr>
            <a:spLocks noGrp="1"/>
          </p:cNvSpPr>
          <p:nvPr>
            <p:ph type="dt" sz="half" idx="10"/>
          </p:nvPr>
        </p:nvSpPr>
        <p:spPr/>
        <p:txBody>
          <a:bodyPr/>
          <a:lstStyle/>
          <a:p>
            <a:fld id="{C2613EDC-12B4-4587-B97C-067935F278B1}"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17</a:t>
            </a:fld>
            <a:endParaRPr lang="ru-RU"/>
          </a:p>
        </p:txBody>
      </p:sp>
      <p:sp>
        <p:nvSpPr>
          <p:cNvPr id="9" name="Содержимое 8"/>
          <p:cNvSpPr>
            <a:spLocks noGrp="1"/>
          </p:cNvSpPr>
          <p:nvPr>
            <p:ph sz="half" idx="1"/>
          </p:nvPr>
        </p:nvSpPr>
        <p:spPr>
          <a:xfrm>
            <a:off x="142844" y="1371600"/>
            <a:ext cx="4429156" cy="4986358"/>
          </a:xfrm>
        </p:spPr>
        <p:txBody>
          <a:bodyPr>
            <a:normAutofit/>
          </a:bodyPr>
          <a:lstStyle/>
          <a:p>
            <a:pPr marL="0" indent="361950">
              <a:buNone/>
            </a:pPr>
            <a:r>
              <a:rPr lang="uk-UA" dirty="0" smtClean="0"/>
              <a:t>Розширені можливості з налаштування тла слайдів презентації користувач може отримати, відкривши вікно</a:t>
            </a:r>
            <a:r>
              <a:rPr lang="uk-UA" b="1" dirty="0" smtClean="0"/>
              <a:t> Формат тла</a:t>
            </a:r>
            <a:r>
              <a:rPr lang="uk-UA" dirty="0" smtClean="0"/>
              <a:t>.</a:t>
            </a:r>
            <a:endParaRPr lang="ru-RU" dirty="0" smtClean="0"/>
          </a:p>
          <a:p>
            <a:endParaRPr lang="ru-RU" dirty="0"/>
          </a:p>
        </p:txBody>
      </p:sp>
      <p:pic>
        <p:nvPicPr>
          <p:cNvPr id="8196" name="Picture 4"/>
          <p:cNvPicPr>
            <a:picLocks noGrp="1" noChangeAspect="1" noChangeArrowheads="1"/>
          </p:cNvPicPr>
          <p:nvPr>
            <p:ph sz="half" idx="2"/>
          </p:nvPr>
        </p:nvPicPr>
        <p:blipFill>
          <a:blip r:embed="rId2"/>
          <a:srcRect/>
          <a:stretch>
            <a:fillRect/>
          </a:stretch>
        </p:blipFill>
        <p:spPr bwMode="auto">
          <a:xfrm>
            <a:off x="571472" y="3357562"/>
            <a:ext cx="3857652" cy="3009196"/>
          </a:xfrm>
          <a:prstGeom prst="rect">
            <a:avLst/>
          </a:prstGeom>
          <a:noFill/>
          <a:ln w="9525">
            <a:solidFill>
              <a:srgbClr val="0070C0"/>
            </a:solidFill>
            <a:miter lim="800000"/>
            <a:headEnd/>
            <a:tailEnd/>
          </a:ln>
          <a:effectLst/>
        </p:spPr>
      </p:pic>
      <p:pic>
        <p:nvPicPr>
          <p:cNvPr id="8197" name="Picture 5"/>
          <p:cNvPicPr>
            <a:picLocks noChangeAspect="1" noChangeArrowheads="1"/>
          </p:cNvPicPr>
          <p:nvPr/>
        </p:nvPicPr>
        <p:blipFill>
          <a:blip r:embed="rId3"/>
          <a:srcRect/>
          <a:stretch>
            <a:fillRect/>
          </a:stretch>
        </p:blipFill>
        <p:spPr bwMode="auto">
          <a:xfrm>
            <a:off x="1214414" y="3857628"/>
            <a:ext cx="1685925" cy="838200"/>
          </a:xfrm>
          <a:prstGeom prst="rect">
            <a:avLst/>
          </a:prstGeom>
          <a:noFill/>
          <a:ln w="9525">
            <a:solidFill>
              <a:srgbClr val="0070C0"/>
            </a:solidFill>
            <a:miter lim="800000"/>
            <a:headEnd/>
            <a:tailEnd/>
          </a:ln>
          <a:effectLst/>
        </p:spPr>
      </p:pic>
      <p:pic>
        <p:nvPicPr>
          <p:cNvPr id="10" name="Picture 2"/>
          <p:cNvPicPr>
            <a:picLocks noChangeAspect="1" noChangeArrowheads="1"/>
          </p:cNvPicPr>
          <p:nvPr/>
        </p:nvPicPr>
        <p:blipFill>
          <a:blip r:embed="rId4"/>
          <a:srcRect/>
          <a:stretch>
            <a:fillRect/>
          </a:stretch>
        </p:blipFill>
        <p:spPr bwMode="auto">
          <a:xfrm>
            <a:off x="4714876" y="1643050"/>
            <a:ext cx="4210050" cy="4257675"/>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4270248" cy="758952"/>
          </a:xfrm>
        </p:spPr>
        <p:txBody>
          <a:bodyPr/>
          <a:lstStyle/>
          <a:p>
            <a:r>
              <a:rPr lang="uk-UA" dirty="0" smtClean="0"/>
              <a:t>Способи заливки</a:t>
            </a:r>
            <a:endParaRPr lang="ru-RU" dirty="0"/>
          </a:p>
        </p:txBody>
      </p:sp>
      <p:sp>
        <p:nvSpPr>
          <p:cNvPr id="3" name="Дата 2"/>
          <p:cNvSpPr>
            <a:spLocks noGrp="1"/>
          </p:cNvSpPr>
          <p:nvPr>
            <p:ph type="dt" sz="half" idx="10"/>
          </p:nvPr>
        </p:nvSpPr>
        <p:spPr/>
        <p:txBody>
          <a:bodyPr/>
          <a:lstStyle/>
          <a:p>
            <a:fld id="{02EDE641-301B-4CCA-A196-7D2D50DB369A}"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18</a:t>
            </a:fld>
            <a:endParaRPr lang="ru-RU"/>
          </a:p>
        </p:txBody>
      </p:sp>
      <p:sp>
        <p:nvSpPr>
          <p:cNvPr id="6" name="Содержимое 5"/>
          <p:cNvSpPr>
            <a:spLocks noGrp="1"/>
          </p:cNvSpPr>
          <p:nvPr>
            <p:ph sz="half" idx="1"/>
          </p:nvPr>
        </p:nvSpPr>
        <p:spPr>
          <a:xfrm>
            <a:off x="214282" y="1371600"/>
            <a:ext cx="4357718" cy="4986358"/>
          </a:xfrm>
        </p:spPr>
        <p:txBody>
          <a:bodyPr>
            <a:normAutofit fontScale="70000" lnSpcReduction="20000"/>
          </a:bodyPr>
          <a:lstStyle/>
          <a:p>
            <a:pPr marL="0" indent="361950">
              <a:buNone/>
            </a:pPr>
            <a:r>
              <a:rPr lang="uk-UA" dirty="0" smtClean="0"/>
              <a:t>Можна використати один із способів заливки </a:t>
            </a:r>
          </a:p>
          <a:p>
            <a:pPr marL="0" indent="361950">
              <a:buFontTx/>
              <a:buChar char="-"/>
            </a:pPr>
            <a:r>
              <a:rPr lang="uk-UA" dirty="0" smtClean="0"/>
              <a:t>суцільну, градієнтну або з використанням текстури чи рисунка з файлу; </a:t>
            </a:r>
          </a:p>
          <a:p>
            <a:pPr marL="0" indent="361950">
              <a:buFontTx/>
              <a:buChar char="-"/>
            </a:pPr>
            <a:r>
              <a:rPr lang="uk-UA" dirty="0" smtClean="0"/>
              <a:t>перетворити рисунок на текстуру - тобто розмножити рисунок на всю поверхню слайда; </a:t>
            </a:r>
          </a:p>
          <a:p>
            <a:pPr marL="0" indent="361950">
              <a:buFontTx/>
              <a:buChar char="-"/>
            </a:pPr>
            <a:r>
              <a:rPr lang="uk-UA" dirty="0" smtClean="0"/>
              <a:t>встановити рівень прозорості </a:t>
            </a:r>
            <a:r>
              <a:rPr lang="ru-RU" dirty="0" smtClean="0"/>
              <a:t>заливки </a:t>
            </a:r>
            <a:r>
              <a:rPr lang="uk-UA" dirty="0" smtClean="0"/>
              <a:t>тощо. </a:t>
            </a:r>
          </a:p>
          <a:p>
            <a:pPr marL="0" indent="361950">
              <a:buNone/>
            </a:pPr>
            <a:r>
              <a:rPr lang="uk-UA" dirty="0" smtClean="0"/>
              <a:t>Для застосування встановлених налаштувань тла для всіх слайдів презентації слід вибрати відповідну кнопку внизу вікна.</a:t>
            </a:r>
            <a:endParaRPr lang="ru-RU" dirty="0" smtClean="0"/>
          </a:p>
          <a:p>
            <a:pPr marL="0" indent="361950">
              <a:buNone/>
            </a:pPr>
            <a:r>
              <a:rPr lang="uk-UA" dirty="0" smtClean="0"/>
              <a:t>Аналогічно текстовому процесору</a:t>
            </a:r>
            <a:r>
              <a:rPr lang="uk-UA" b="1" dirty="0" smtClean="0"/>
              <a:t> </a:t>
            </a:r>
            <a:r>
              <a:rPr lang="en-US" b="1" dirty="0" smtClean="0"/>
              <a:t>Word</a:t>
            </a:r>
            <a:r>
              <a:rPr lang="uk-UA" b="1" dirty="0" smtClean="0"/>
              <a:t> 2007,</a:t>
            </a:r>
            <a:r>
              <a:rPr lang="uk-UA" dirty="0" smtClean="0"/>
              <a:t> у</a:t>
            </a:r>
            <a:r>
              <a:rPr lang="uk-UA" b="1" dirty="0" smtClean="0"/>
              <a:t> </a:t>
            </a:r>
            <a:r>
              <a:rPr lang="en-US" b="1" dirty="0" smtClean="0"/>
              <a:t>PowerPoint</a:t>
            </a:r>
            <a:r>
              <a:rPr lang="uk-UA" b="1" dirty="0" smtClean="0"/>
              <a:t> 2007</a:t>
            </a:r>
            <a:r>
              <a:rPr lang="uk-UA" dirty="0" smtClean="0"/>
              <a:t> користувач може розробити власні теми оформлення слайдів презентації, визначивши для них набори кольорів, шрифтів і стилі тла, та зберегти їх для подальшого використання.</a:t>
            </a:r>
            <a:endParaRPr lang="ru-RU" dirty="0" smtClean="0"/>
          </a:p>
          <a:p>
            <a:endParaRPr lang="ru-RU" dirty="0"/>
          </a:p>
        </p:txBody>
      </p:sp>
      <p:pic>
        <p:nvPicPr>
          <p:cNvPr id="10242" name="Picture 2"/>
          <p:cNvPicPr>
            <a:picLocks noGrp="1" noChangeAspect="1" noChangeArrowheads="1"/>
          </p:cNvPicPr>
          <p:nvPr>
            <p:ph sz="half" idx="2"/>
          </p:nvPr>
        </p:nvPicPr>
        <p:blipFill>
          <a:blip r:embed="rId2"/>
          <a:srcRect/>
          <a:stretch>
            <a:fillRect/>
          </a:stretch>
        </p:blipFill>
        <p:spPr bwMode="auto">
          <a:xfrm>
            <a:off x="4857752" y="214290"/>
            <a:ext cx="4038600" cy="1933083"/>
          </a:xfrm>
          <a:prstGeom prst="rect">
            <a:avLst/>
          </a:prstGeom>
          <a:noFill/>
          <a:ln w="9525">
            <a:noFill/>
            <a:miter lim="800000"/>
            <a:headEnd/>
            <a:tailEnd/>
          </a:ln>
          <a:effectLst/>
        </p:spPr>
      </p:pic>
      <p:pic>
        <p:nvPicPr>
          <p:cNvPr id="10243" name="Picture 3"/>
          <p:cNvPicPr>
            <a:picLocks noChangeAspect="1" noChangeArrowheads="1"/>
          </p:cNvPicPr>
          <p:nvPr/>
        </p:nvPicPr>
        <p:blipFill>
          <a:blip r:embed="rId3"/>
          <a:srcRect/>
          <a:stretch>
            <a:fillRect/>
          </a:stretch>
        </p:blipFill>
        <p:spPr bwMode="auto">
          <a:xfrm>
            <a:off x="4714876" y="2071678"/>
            <a:ext cx="4071966" cy="4108734"/>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381000"/>
            <a:ext cx="8643998" cy="1752600"/>
          </a:xfrm>
        </p:spPr>
        <p:txBody>
          <a:bodyPr>
            <a:normAutofit fontScale="90000"/>
          </a:bodyPr>
          <a:lstStyle/>
          <a:p>
            <a:r>
              <a:rPr lang="uk-UA" dirty="0" smtClean="0"/>
              <a:t>Розділ 2</a:t>
            </a:r>
            <a:r>
              <a:rPr lang="ru-RU" dirty="0" smtClean="0"/>
              <a:t/>
            </a:r>
            <a:br>
              <a:rPr lang="ru-RU" dirty="0" smtClean="0"/>
            </a:br>
            <a:r>
              <a:rPr lang="ru-RU" dirty="0" err="1" smtClean="0"/>
              <a:t>Комп</a:t>
            </a:r>
            <a:r>
              <a:rPr lang="uk-UA" dirty="0" smtClean="0"/>
              <a:t>'</a:t>
            </a:r>
            <a:r>
              <a:rPr lang="ru-RU" dirty="0" err="1" smtClean="0"/>
              <a:t>ютерні</a:t>
            </a:r>
            <a:r>
              <a:rPr lang="ru-RU" dirty="0" smtClean="0"/>
              <a:t>  </a:t>
            </a:r>
            <a:r>
              <a:rPr lang="ru-RU" dirty="0" err="1" smtClean="0"/>
              <a:t>презентації</a:t>
            </a:r>
            <a:r>
              <a:rPr lang="ru-RU" dirty="0" smtClean="0"/>
              <a:t> та </a:t>
            </a:r>
            <a:r>
              <a:rPr lang="ru-RU" dirty="0" err="1" smtClean="0"/>
              <a:t>публікації</a:t>
            </a:r>
            <a:endParaRPr lang="ru-RU" dirty="0"/>
          </a:p>
        </p:txBody>
      </p:sp>
      <p:sp>
        <p:nvSpPr>
          <p:cNvPr id="4" name="Дата 3"/>
          <p:cNvSpPr>
            <a:spLocks noGrp="1"/>
          </p:cNvSpPr>
          <p:nvPr>
            <p:ph type="dt" sz="half" idx="10"/>
          </p:nvPr>
        </p:nvSpPr>
        <p:spPr/>
        <p:txBody>
          <a:bodyPr/>
          <a:lstStyle/>
          <a:p>
            <a:fld id="{99A30908-B7CE-4217-980B-BF9AB708BA84}" type="datetime1">
              <a:rPr lang="uk-UA" smtClean="0"/>
              <a:t>13.01.2013</a:t>
            </a:fld>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2</a:t>
            </a:fld>
            <a:endParaRPr lang="ru-RU"/>
          </a:p>
        </p:txBody>
      </p:sp>
      <p:sp>
        <p:nvSpPr>
          <p:cNvPr id="6" name="Нижний колонтитул 5"/>
          <p:cNvSpPr>
            <a:spLocks noGrp="1"/>
          </p:cNvSpPr>
          <p:nvPr>
            <p:ph type="ftr" sz="quarter" idx="11"/>
          </p:nvPr>
        </p:nvSpPr>
        <p:spPr>
          <a:xfrm>
            <a:off x="304800" y="6410848"/>
            <a:ext cx="3981448" cy="365760"/>
          </a:xfrm>
        </p:spPr>
        <p:txBody>
          <a:bodyPr/>
          <a:lstStyle/>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85728"/>
            <a:ext cx="8643998" cy="1785950"/>
          </a:xfrm>
        </p:spPr>
        <p:txBody>
          <a:bodyPr>
            <a:normAutofit fontScale="90000"/>
          </a:bodyPr>
          <a:lstStyle/>
          <a:p>
            <a:pPr algn="ctr"/>
            <a:r>
              <a:rPr lang="uk-UA" dirty="0" smtClean="0"/>
              <a:t>2.3. Основні принципи дизайну слайдів. </a:t>
            </a:r>
            <a:r>
              <a:rPr lang="uk-UA" smtClean="0"/>
              <a:t>Стильове оформлення </a:t>
            </a:r>
            <a:r>
              <a:rPr lang="uk-UA" dirty="0" smtClean="0"/>
              <a:t>презентацій</a:t>
            </a:r>
            <a:endParaRPr lang="ru-RU" dirty="0"/>
          </a:p>
        </p:txBody>
      </p:sp>
      <p:sp>
        <p:nvSpPr>
          <p:cNvPr id="4" name="Дата 3"/>
          <p:cNvSpPr>
            <a:spLocks noGrp="1"/>
          </p:cNvSpPr>
          <p:nvPr>
            <p:ph type="dt" sz="half" idx="10"/>
          </p:nvPr>
        </p:nvSpPr>
        <p:spPr/>
        <p:txBody>
          <a:bodyPr/>
          <a:lstStyle/>
          <a:p>
            <a:fld id="{7D8CA635-C44C-4A01-B400-43AD43A8CA2B}" type="datetime1">
              <a:rPr lang="uk-UA" smtClean="0"/>
              <a:t>13.01.2013</a:t>
            </a:fld>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3</a:t>
            </a:fld>
            <a:endParaRPr lang="ru-RU"/>
          </a:p>
        </p:txBody>
      </p:sp>
      <p:sp>
        <p:nvSpPr>
          <p:cNvPr id="6" name="Нижний колонтитул 5"/>
          <p:cNvSpPr>
            <a:spLocks noGrp="1"/>
          </p:cNvSpPr>
          <p:nvPr>
            <p:ph type="ftr" sz="quarter" idx="11"/>
          </p:nvPr>
        </p:nvSpPr>
        <p:spPr>
          <a:xfrm>
            <a:off x="304800" y="6410848"/>
            <a:ext cx="4052886" cy="365760"/>
          </a:xfrm>
        </p:spPr>
        <p:txBody>
          <a:bodyPr/>
          <a:lstStyle/>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Про</a:t>
            </a:r>
            <a:r>
              <a:rPr lang="en-US" dirty="0" smtClean="0"/>
              <a:t> </a:t>
            </a:r>
            <a:r>
              <a:rPr lang="uk-UA" dirty="0" smtClean="0"/>
              <a:t>дизайн</a:t>
            </a:r>
            <a:endParaRPr lang="ru-RU" dirty="0"/>
          </a:p>
        </p:txBody>
      </p:sp>
      <p:sp>
        <p:nvSpPr>
          <p:cNvPr id="4" name="Дата 3"/>
          <p:cNvSpPr>
            <a:spLocks noGrp="1"/>
          </p:cNvSpPr>
          <p:nvPr>
            <p:ph type="dt" sz="half" idx="10"/>
          </p:nvPr>
        </p:nvSpPr>
        <p:spPr/>
        <p:txBody>
          <a:bodyPr/>
          <a:lstStyle/>
          <a:p>
            <a:fld id="{078441A8-5D7D-4E28-887A-6F8301CAB666}" type="datetime1">
              <a:rPr lang="uk-UA" smtClean="0"/>
              <a:t>13.01.2013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20E46FA0-D732-46C8-BB68-FA8F5E8E16B7}" type="slidenum">
              <a:rPr lang="ru-RU" smtClean="0"/>
              <a:pPr/>
              <a:t>4</a:t>
            </a:fld>
            <a:endParaRPr lang="ru-RU"/>
          </a:p>
        </p:txBody>
      </p:sp>
      <p:sp>
        <p:nvSpPr>
          <p:cNvPr id="7" name="Содержимое 6"/>
          <p:cNvSpPr>
            <a:spLocks noGrp="1"/>
          </p:cNvSpPr>
          <p:nvPr>
            <p:ph sz="half" idx="1"/>
          </p:nvPr>
        </p:nvSpPr>
        <p:spPr/>
        <p:txBody>
          <a:bodyPr>
            <a:normAutofit fontScale="55000" lnSpcReduction="20000"/>
          </a:bodyPr>
          <a:lstStyle/>
          <a:p>
            <a:pPr marL="0" indent="361950">
              <a:buNone/>
            </a:pPr>
            <a:r>
              <a:rPr lang="uk-UA" dirty="0" smtClean="0">
                <a:latin typeface="Calibri" pitchFamily="34" charset="0"/>
              </a:rPr>
              <a:t>Термін «дизайн» у повсякденному житті трапляється доволі часто. Переглядаючи телепередачу про ремонт квартири, ви чуєте про цікавий дизайн вітальні або кабінету. У репортажі з чергового </a:t>
            </a:r>
            <a:r>
              <a:rPr lang="uk-UA" dirty="0" err="1" smtClean="0">
                <a:latin typeface="Calibri" pitchFamily="34" charset="0"/>
              </a:rPr>
              <a:t>автошоу</a:t>
            </a:r>
            <a:r>
              <a:rPr lang="uk-UA" dirty="0" smtClean="0">
                <a:latin typeface="Calibri" pitchFamily="34" charset="0"/>
              </a:rPr>
              <a:t> репортер захоплено розповідає про інноваційний дизайн нового автомобіля. Афіша виставки одягу сповіщає про незвичний підхід до дизайну жіночих суконь відомого кутюр'є.</a:t>
            </a:r>
            <a:endParaRPr lang="ru-RU" dirty="0" smtClean="0">
              <a:latin typeface="Calibri" pitchFamily="34" charset="0"/>
            </a:endParaRPr>
          </a:p>
          <a:p>
            <a:pPr marL="0" indent="361950">
              <a:buNone/>
            </a:pPr>
            <a:r>
              <a:rPr lang="uk-UA" dirty="0" smtClean="0">
                <a:latin typeface="Calibri" pitchFamily="34" charset="0"/>
              </a:rPr>
              <a:t>Як ви вже знаєте з курсу образотворчого мистецтва,</a:t>
            </a:r>
            <a:r>
              <a:rPr lang="uk-UA" b="1" dirty="0" smtClean="0">
                <a:latin typeface="Calibri" pitchFamily="34" charset="0"/>
              </a:rPr>
              <a:t> дизайн</a:t>
            </a:r>
            <a:r>
              <a:rPr lang="uk-UA" dirty="0" smtClean="0">
                <a:latin typeface="Calibri" pitchFamily="34" charset="0"/>
              </a:rPr>
              <a:t> (англ. </a:t>
            </a:r>
            <a:r>
              <a:rPr lang="en-US" i="1" dirty="0" smtClean="0">
                <a:latin typeface="Calibri" pitchFamily="34" charset="0"/>
              </a:rPr>
              <a:t>design</a:t>
            </a:r>
            <a:r>
              <a:rPr lang="en-US" dirty="0" smtClean="0">
                <a:latin typeface="Calibri" pitchFamily="34" charset="0"/>
              </a:rPr>
              <a:t> </a:t>
            </a:r>
            <a:r>
              <a:rPr lang="uk-UA" dirty="0" smtClean="0">
                <a:latin typeface="Calibri" pitchFamily="34" charset="0"/>
              </a:rPr>
              <a:t>- задум, план, проект, ескіз, композиція) - це процес художньо-технічного проектування виробів або їхніх комплексів. Дизайном називають також і результат цього проектування. Людину, що займається дизайном, називають</a:t>
            </a:r>
            <a:r>
              <a:rPr lang="uk-UA" b="1" dirty="0" smtClean="0">
                <a:latin typeface="Calibri" pitchFamily="34" charset="0"/>
              </a:rPr>
              <a:t> дизайнером.</a:t>
            </a:r>
            <a:endParaRPr lang="ru-RU" dirty="0" smtClean="0">
              <a:latin typeface="Calibri" pitchFamily="34" charset="0"/>
            </a:endParaRPr>
          </a:p>
          <a:p>
            <a:pPr marL="0" indent="361950">
              <a:buNone/>
            </a:pPr>
            <a:r>
              <a:rPr lang="uk-UA" dirty="0" smtClean="0">
                <a:latin typeface="Calibri" pitchFamily="34" charset="0"/>
              </a:rPr>
              <a:t>У ході художньо-технічного проектування визначаються значення властивостей об'єкта (технічних і художніх), а також взаємозв'язки окремих складових об'єкта.</a:t>
            </a:r>
            <a:endParaRPr lang="ru-RU" dirty="0" smtClean="0">
              <a:latin typeface="Calibri" pitchFamily="34" charset="0"/>
            </a:endParaRPr>
          </a:p>
          <a:p>
            <a:pPr marL="0" indent="361950">
              <a:buNone/>
            </a:pPr>
            <a:r>
              <a:rPr lang="uk-UA" dirty="0" smtClean="0">
                <a:latin typeface="Calibri" pitchFamily="34" charset="0"/>
              </a:rPr>
              <a:t>Об'єктом дизайну може бути довільний об'єкт, з яким людина зустрічається у повсякденному житті. </a:t>
            </a:r>
            <a:endParaRPr lang="ru-RU" dirty="0" smtClean="0"/>
          </a:p>
          <a:p>
            <a:endParaRPr lang="ru-RU" dirty="0"/>
          </a:p>
        </p:txBody>
      </p:sp>
      <p:pic>
        <p:nvPicPr>
          <p:cNvPr id="9" name="Picture 2" descr="image102"/>
          <p:cNvPicPr>
            <a:picLocks noGrp="1" noChangeAspect="1" noChangeArrowheads="1"/>
          </p:cNvPicPr>
          <p:nvPr>
            <p:ph sz="half" idx="2"/>
          </p:nvPr>
        </p:nvPicPr>
        <p:blipFill>
          <a:blip r:embed="rId2"/>
          <a:srcRect/>
          <a:stretch>
            <a:fillRect/>
          </a:stretch>
        </p:blipFill>
        <p:spPr bwMode="auto">
          <a:xfrm>
            <a:off x="4572000" y="1500174"/>
            <a:ext cx="4362450" cy="2329921"/>
          </a:xfrm>
          <a:prstGeom prst="rect">
            <a:avLst/>
          </a:prstGeom>
          <a:noFill/>
          <a:ln w="9525">
            <a:noFill/>
            <a:miter lim="800000"/>
            <a:headEnd/>
            <a:tailEnd/>
          </a:ln>
        </p:spPr>
      </p:pic>
      <p:sp>
        <p:nvSpPr>
          <p:cNvPr id="10" name="Прямоугольник 9"/>
          <p:cNvSpPr/>
          <p:nvPr/>
        </p:nvSpPr>
        <p:spPr>
          <a:xfrm>
            <a:off x="4643438" y="4143380"/>
            <a:ext cx="4286248" cy="1477328"/>
          </a:xfrm>
          <a:prstGeom prst="rect">
            <a:avLst/>
          </a:prstGeom>
        </p:spPr>
        <p:txBody>
          <a:bodyPr wrap="square">
            <a:spAutoFit/>
          </a:bodyPr>
          <a:lstStyle/>
          <a:p>
            <a:r>
              <a:rPr lang="uk-UA" dirty="0" smtClean="0">
                <a:latin typeface="Calibri" pitchFamily="34" charset="0"/>
              </a:rPr>
              <a:t>На</a:t>
            </a:r>
            <a:r>
              <a:rPr lang="en-US" dirty="0" smtClean="0">
                <a:latin typeface="Calibri" pitchFamily="34" charset="0"/>
              </a:rPr>
              <a:t> </a:t>
            </a:r>
            <a:r>
              <a:rPr lang="uk-UA" dirty="0" smtClean="0">
                <a:latin typeface="Calibri" pitchFamily="34" charset="0"/>
              </a:rPr>
              <a:t>рисунку подано дизайнерські розробки відомої російської студії Артемія Лебедєва - чашка з ручкою у вигляді символу @ та флеш-накопичувач</a:t>
            </a:r>
            <a:r>
              <a:rPr lang="en-US" dirty="0" smtClean="0">
                <a:latin typeface="Calibri" pitchFamily="34" charset="0"/>
              </a:rPr>
              <a:t> </a:t>
            </a:r>
            <a:r>
              <a:rPr lang="uk-UA" dirty="0" smtClean="0">
                <a:latin typeface="Calibri" pitchFamily="34" charset="0"/>
              </a:rPr>
              <a:t> у вигляді значка папки</a:t>
            </a:r>
            <a:r>
              <a:rPr lang="uk-UA" dirty="0" smtClean="0"/>
              <a:t>.</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Напрямки дизайну</a:t>
            </a:r>
            <a:endParaRPr lang="ru-RU" dirty="0"/>
          </a:p>
        </p:txBody>
      </p:sp>
      <p:sp>
        <p:nvSpPr>
          <p:cNvPr id="3" name="Дата 2"/>
          <p:cNvSpPr>
            <a:spLocks noGrp="1"/>
          </p:cNvSpPr>
          <p:nvPr>
            <p:ph type="dt" sz="half" idx="10"/>
          </p:nvPr>
        </p:nvSpPr>
        <p:spPr/>
        <p:txBody>
          <a:bodyPr/>
          <a:lstStyle/>
          <a:p>
            <a:fld id="{46A195A7-00B0-4BB3-A678-B94172E58A05}"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5</a:t>
            </a:fld>
            <a:endParaRPr lang="ru-RU"/>
          </a:p>
        </p:txBody>
      </p:sp>
      <p:sp>
        <p:nvSpPr>
          <p:cNvPr id="6" name="Содержимое 5"/>
          <p:cNvSpPr>
            <a:spLocks noGrp="1"/>
          </p:cNvSpPr>
          <p:nvPr>
            <p:ph sz="half" idx="1"/>
          </p:nvPr>
        </p:nvSpPr>
        <p:spPr>
          <a:xfrm>
            <a:off x="214282" y="1371600"/>
            <a:ext cx="4357718" cy="4986358"/>
          </a:xfrm>
        </p:spPr>
        <p:txBody>
          <a:bodyPr>
            <a:normAutofit fontScale="32500" lnSpcReduction="20000"/>
          </a:bodyPr>
          <a:lstStyle/>
          <a:p>
            <a:pPr marL="0" indent="0">
              <a:buNone/>
            </a:pPr>
            <a:r>
              <a:rPr lang="uk-UA" sz="3700" dirty="0" smtClean="0"/>
              <a:t>Залежно від об'єктів, для яких розробляється дизайн, виділяють кілька його напрямків:</a:t>
            </a:r>
            <a:endParaRPr lang="ru-RU" sz="3700" dirty="0" smtClean="0"/>
          </a:p>
          <a:p>
            <a:pPr marL="0" indent="266700"/>
            <a:r>
              <a:rPr lang="uk-UA" sz="3700" b="1" dirty="0" smtClean="0"/>
              <a:t>промисловий дизайн</a:t>
            </a:r>
            <a:r>
              <a:rPr lang="uk-UA" sz="3700" dirty="0" smtClean="0"/>
              <a:t> </a:t>
            </a:r>
            <a:r>
              <a:rPr lang="ru-RU" sz="3700" dirty="0" smtClean="0"/>
              <a:t>- </a:t>
            </a:r>
            <a:r>
              <a:rPr lang="uk-UA" sz="3700" dirty="0" smtClean="0"/>
              <a:t>об'єктами якого є знаряддя праці: інструменти й обладнання, машини й устаткування тощо;</a:t>
            </a:r>
            <a:endParaRPr lang="ru-RU" sz="3700" dirty="0" smtClean="0"/>
          </a:p>
          <a:p>
            <a:pPr marL="0" indent="266700"/>
            <a:r>
              <a:rPr lang="uk-UA" sz="3700" b="1" dirty="0" smtClean="0"/>
              <a:t>дизайн середовища,</a:t>
            </a:r>
            <a:r>
              <a:rPr lang="uk-UA" sz="3700" dirty="0" smtClean="0"/>
              <a:t> що у свою чергу поділяється на:</a:t>
            </a:r>
            <a:endParaRPr lang="ru-RU" sz="3700" dirty="0" smtClean="0"/>
          </a:p>
          <a:p>
            <a:pPr marL="274320" lvl="1" indent="266700">
              <a:buFont typeface="Wingdings" pitchFamily="2" charset="2"/>
              <a:buChar char="q"/>
            </a:pPr>
            <a:r>
              <a:rPr lang="uk-UA" sz="3700" b="1" i="1" dirty="0" smtClean="0">
                <a:solidFill>
                  <a:schemeClr val="tx1"/>
                </a:solidFill>
              </a:rPr>
              <a:t>архітектурний дизайн,</a:t>
            </a:r>
            <a:r>
              <a:rPr lang="uk-UA" sz="3700" dirty="0" smtClean="0">
                <a:solidFill>
                  <a:schemeClr val="tx1"/>
                </a:solidFill>
              </a:rPr>
              <a:t> об'єктами якого є будівлі та система їхнього роз­міщення на місцевості;</a:t>
            </a:r>
            <a:endParaRPr lang="ru-RU" sz="3700" dirty="0" smtClean="0">
              <a:solidFill>
                <a:schemeClr val="tx1"/>
              </a:solidFill>
            </a:endParaRPr>
          </a:p>
          <a:p>
            <a:pPr marL="274320" lvl="1" indent="266700">
              <a:buFont typeface="Wingdings" pitchFamily="2" charset="2"/>
              <a:buChar char="q"/>
            </a:pPr>
            <a:r>
              <a:rPr lang="uk-UA" sz="3700" b="1" i="1" dirty="0" smtClean="0">
                <a:solidFill>
                  <a:schemeClr val="tx1"/>
                </a:solidFill>
              </a:rPr>
              <a:t>дизайн інтер'єру,</a:t>
            </a:r>
            <a:r>
              <a:rPr lang="uk-UA" sz="3700" dirty="0" smtClean="0">
                <a:solidFill>
                  <a:schemeClr val="tx1"/>
                </a:solidFill>
              </a:rPr>
              <a:t> об'єктами якого є внутрішні приміщення будівель, еле­менти освітлення, меблі тощо;</a:t>
            </a:r>
            <a:endParaRPr lang="ru-RU" sz="3700" dirty="0" smtClean="0">
              <a:solidFill>
                <a:schemeClr val="tx1"/>
              </a:solidFill>
            </a:endParaRPr>
          </a:p>
          <a:p>
            <a:pPr marL="274320" lvl="1" indent="266700">
              <a:buFont typeface="Wingdings" pitchFamily="2" charset="2"/>
              <a:buChar char="q"/>
            </a:pPr>
            <a:r>
              <a:rPr lang="uk-UA" sz="3700" b="1" i="1" dirty="0" smtClean="0">
                <a:solidFill>
                  <a:schemeClr val="tx1"/>
                </a:solidFill>
              </a:rPr>
              <a:t>ландшафтний дизайн,</a:t>
            </a:r>
            <a:r>
              <a:rPr lang="uk-UA" sz="3700" dirty="0" smtClean="0">
                <a:solidFill>
                  <a:schemeClr val="tx1"/>
                </a:solidFill>
              </a:rPr>
              <a:t> об'єктами якого є парки, сквери, присадибні ді­лянки, зелені куточки тощо;</a:t>
            </a:r>
            <a:endParaRPr lang="ru-RU" sz="3700" dirty="0" smtClean="0">
              <a:solidFill>
                <a:schemeClr val="tx1"/>
              </a:solidFill>
            </a:endParaRPr>
          </a:p>
          <a:p>
            <a:pPr marL="0" indent="266700"/>
            <a:r>
              <a:rPr lang="uk-UA" sz="3700" b="1" dirty="0" smtClean="0"/>
              <a:t>графічний дизайн</a:t>
            </a:r>
            <a:r>
              <a:rPr lang="uk-UA" sz="3700" dirty="0" smtClean="0"/>
              <a:t> </a:t>
            </a:r>
            <a:r>
              <a:rPr lang="ru-RU" sz="3700" dirty="0" smtClean="0"/>
              <a:t>- </a:t>
            </a:r>
            <a:r>
              <a:rPr lang="uk-UA" sz="3700" dirty="0" smtClean="0"/>
              <a:t>об'єктами якого є книжки, плакати, періодичні видання, буклети, рекламна продукція, шрифти тощо;</a:t>
            </a:r>
            <a:endParaRPr lang="ru-RU" sz="3700" dirty="0" smtClean="0"/>
          </a:p>
          <a:p>
            <a:pPr marL="0" indent="266700"/>
            <a:r>
              <a:rPr lang="uk-UA" sz="3700" b="1" dirty="0" smtClean="0"/>
              <a:t>комп'ютерний дизайн</a:t>
            </a:r>
            <a:r>
              <a:rPr lang="uk-UA" sz="3700" dirty="0" smtClean="0"/>
              <a:t> - об'єктами якого є </a:t>
            </a:r>
            <a:r>
              <a:rPr lang="uk-UA" sz="3700" dirty="0" err="1" smtClean="0"/>
              <a:t>веб-сайти</a:t>
            </a:r>
            <a:r>
              <a:rPr lang="uk-UA" sz="3700" dirty="0" smtClean="0"/>
              <a:t> (</a:t>
            </a:r>
            <a:r>
              <a:rPr lang="uk-UA" sz="3700" b="1" i="1" dirty="0" err="1" smtClean="0"/>
              <a:t>веб-дизайн</a:t>
            </a:r>
            <a:r>
              <a:rPr lang="uk-UA" sz="3700" dirty="0" smtClean="0"/>
              <a:t>), прикладні комп'ютерні програми, комп'ютерні ігри, електронні документи (текстові документи, презентації, ділова графіка тощо), цифрова фотографія тощо;</a:t>
            </a:r>
          </a:p>
          <a:p>
            <a:pPr marL="0" lvl="0" indent="266700"/>
            <a:r>
              <a:rPr lang="uk-UA" sz="3700" b="1" dirty="0" smtClean="0"/>
              <a:t>дизайн зовнішнього вигляду людини</a:t>
            </a:r>
            <a:r>
              <a:rPr lang="uk-UA" sz="3700" dirty="0" smtClean="0"/>
              <a:t> - об'єктами якого є зачіски,</a:t>
            </a:r>
            <a:r>
              <a:rPr lang="uk-UA" sz="3700" b="1" i="1" dirty="0" smtClean="0"/>
              <a:t> макіяж </a:t>
            </a:r>
            <a:r>
              <a:rPr lang="uk-UA" sz="3700" dirty="0" smtClean="0"/>
              <a:t>(</a:t>
            </a:r>
            <a:r>
              <a:rPr lang="uk-UA" sz="3700" dirty="0" err="1" smtClean="0"/>
              <a:t>франц</a:t>
            </a:r>
            <a:r>
              <a:rPr lang="uk-UA" sz="3700" dirty="0" smtClean="0"/>
              <a:t>.</a:t>
            </a:r>
            <a:r>
              <a:rPr lang="uk-UA" sz="3700" i="1" dirty="0" smtClean="0"/>
              <a:t> </a:t>
            </a:r>
            <a:r>
              <a:rPr lang="en-US" sz="3700" i="1" dirty="0" smtClean="0"/>
              <a:t>maquillage</a:t>
            </a:r>
            <a:r>
              <a:rPr lang="en-US" sz="3700" dirty="0" smtClean="0"/>
              <a:t> </a:t>
            </a:r>
            <a:r>
              <a:rPr lang="uk-UA" sz="3700" dirty="0" smtClean="0"/>
              <a:t>- грим, спотворення істини) або</a:t>
            </a:r>
            <a:r>
              <a:rPr lang="uk-UA" sz="3700" b="1" i="1" dirty="0" smtClean="0"/>
              <a:t> </a:t>
            </a:r>
            <a:r>
              <a:rPr lang="uk-UA" sz="3700" b="1" i="1" dirty="0" err="1" smtClean="0"/>
              <a:t>візаж</a:t>
            </a:r>
            <a:r>
              <a:rPr lang="uk-UA" sz="3700" dirty="0" smtClean="0"/>
              <a:t> (англ.</a:t>
            </a:r>
            <a:r>
              <a:rPr lang="uk-UA" sz="3700" i="1" dirty="0" smtClean="0"/>
              <a:t> </a:t>
            </a:r>
            <a:r>
              <a:rPr lang="en-US" sz="3700" i="1" dirty="0" smtClean="0"/>
              <a:t>visage</a:t>
            </a:r>
            <a:r>
              <a:rPr lang="en-US" sz="3700" dirty="0" smtClean="0"/>
              <a:t> </a:t>
            </a:r>
            <a:r>
              <a:rPr lang="uk-UA" sz="3700" dirty="0" smtClean="0"/>
              <a:t>- обличчя, вигляд), одяг, взуття, аксесуари тощо.</a:t>
            </a:r>
            <a:endParaRPr lang="ru-RU" sz="3700" dirty="0" smtClean="0"/>
          </a:p>
          <a:p>
            <a:pPr marL="0" indent="266700">
              <a:buNone/>
            </a:pPr>
            <a:endParaRPr lang="ru-RU" dirty="0"/>
          </a:p>
        </p:txBody>
      </p:sp>
      <p:sp>
        <p:nvSpPr>
          <p:cNvPr id="7" name="Содержимое 6"/>
          <p:cNvSpPr>
            <a:spLocks noGrp="1"/>
          </p:cNvSpPr>
          <p:nvPr>
            <p:ph sz="half" idx="2"/>
          </p:nvPr>
        </p:nvSpPr>
        <p:spPr/>
        <p:txBody>
          <a:bodyPr>
            <a:normAutofit fontScale="32500" lnSpcReduction="20000"/>
          </a:bodyPr>
          <a:lstStyle/>
          <a:p>
            <a:pPr>
              <a:buNone/>
            </a:pPr>
            <a:r>
              <a:rPr lang="uk-UA" sz="4300" dirty="0" smtClean="0">
                <a:latin typeface="Calibri" pitchFamily="34" charset="0"/>
              </a:rPr>
              <a:t>У процесі розробки дизайну об'єкта, наприклад комп'ютерної презентації, виділяють кілька етапів:</a:t>
            </a:r>
            <a:endParaRPr lang="ru-RU" sz="4300" dirty="0" smtClean="0">
              <a:latin typeface="Calibri" pitchFamily="34" charset="0"/>
            </a:endParaRPr>
          </a:p>
          <a:p>
            <a:pPr marL="542925" lvl="1" indent="-269875">
              <a:buFont typeface="+mj-lt"/>
              <a:buAutoNum type="arabicParenR"/>
            </a:pPr>
            <a:r>
              <a:rPr lang="uk-UA" sz="4300" i="1" dirty="0" smtClean="0">
                <a:solidFill>
                  <a:schemeClr val="tx1"/>
                </a:solidFill>
                <a:latin typeface="Calibri" pitchFamily="34" charset="0"/>
              </a:rPr>
              <a:t>Початковий етап,</a:t>
            </a:r>
            <a:r>
              <a:rPr lang="uk-UA" sz="4300" dirty="0" smtClean="0">
                <a:solidFill>
                  <a:schemeClr val="tx1"/>
                </a:solidFill>
                <a:latin typeface="Calibri" pitchFamily="34" charset="0"/>
              </a:rPr>
              <a:t> у ході якого визначається призначення об'єкта, вивчаються раніше створені аналогічні проекти, розробляються загальні підходи до дизайну даного об'єкта.</a:t>
            </a:r>
            <a:endParaRPr lang="ru-RU" sz="4300" dirty="0" smtClean="0">
              <a:solidFill>
                <a:schemeClr val="tx1"/>
              </a:solidFill>
              <a:latin typeface="Calibri" pitchFamily="34" charset="0"/>
            </a:endParaRPr>
          </a:p>
          <a:p>
            <a:pPr marL="542925" lvl="1" indent="-269875">
              <a:buFont typeface="+mj-lt"/>
              <a:buAutoNum type="arabicParenR"/>
            </a:pPr>
            <a:r>
              <a:rPr lang="uk-UA" sz="4300" i="1" dirty="0" smtClean="0">
                <a:solidFill>
                  <a:schemeClr val="tx1"/>
                </a:solidFill>
                <a:latin typeface="Calibri" pitchFamily="34" charset="0"/>
              </a:rPr>
              <a:t>Етап створення</a:t>
            </a:r>
            <a:r>
              <a:rPr lang="uk-UA" sz="4300" dirty="0" smtClean="0">
                <a:solidFill>
                  <a:schemeClr val="tx1"/>
                </a:solidFill>
                <a:latin typeface="Calibri" pitchFamily="34" charset="0"/>
              </a:rPr>
              <a:t> дизайну об'єкта, у ході якого, крім виконання робіт зі створення дизайну, проводиться його тестування та виправлення помилок.</a:t>
            </a:r>
            <a:endParaRPr lang="ru-RU" sz="4300" dirty="0" smtClean="0">
              <a:solidFill>
                <a:schemeClr val="tx1"/>
              </a:solidFill>
              <a:latin typeface="Calibri" pitchFamily="34" charset="0"/>
            </a:endParaRPr>
          </a:p>
          <a:p>
            <a:pPr marL="542925" lvl="1" indent="-269875">
              <a:buFont typeface="+mj-lt"/>
              <a:buAutoNum type="arabicParenR"/>
            </a:pPr>
            <a:r>
              <a:rPr lang="uk-UA" sz="4300" i="1" dirty="0" smtClean="0">
                <a:solidFill>
                  <a:schemeClr val="tx1"/>
                </a:solidFill>
                <a:latin typeface="Calibri" pitchFamily="34" charset="0"/>
              </a:rPr>
              <a:t>Етап застосування,</a:t>
            </a:r>
            <a:r>
              <a:rPr lang="uk-UA" sz="4300" dirty="0" smtClean="0">
                <a:solidFill>
                  <a:schemeClr val="tx1"/>
                </a:solidFill>
                <a:latin typeface="Calibri" pitchFamily="34" charset="0"/>
              </a:rPr>
              <a:t> у ході якого аналізується ефективність розробленого дизайну і за потреби вносяться корективи.</a:t>
            </a:r>
            <a:endParaRPr lang="ru-RU" sz="4300" dirty="0" smtClean="0">
              <a:solidFill>
                <a:schemeClr val="tx1"/>
              </a:solidFill>
              <a:latin typeface="Calibri" pitchFamily="34" charset="0"/>
            </a:endParaRPr>
          </a:p>
          <a:p>
            <a:pPr>
              <a:buNone/>
            </a:pPr>
            <a:endParaRPr lang="ru-RU" sz="1400" dirty="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Основні принципи дизайну презентації і слайдів</a:t>
            </a:r>
            <a:endParaRPr lang="ru-RU" dirty="0"/>
          </a:p>
        </p:txBody>
      </p:sp>
      <p:sp>
        <p:nvSpPr>
          <p:cNvPr id="3" name="Дата 2"/>
          <p:cNvSpPr>
            <a:spLocks noGrp="1"/>
          </p:cNvSpPr>
          <p:nvPr>
            <p:ph type="dt" sz="half" idx="10"/>
          </p:nvPr>
        </p:nvSpPr>
        <p:spPr/>
        <p:txBody>
          <a:bodyPr/>
          <a:lstStyle/>
          <a:p>
            <a:fld id="{3987E818-1DF0-4FD5-B60E-88D85A3AF49B}"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6</a:t>
            </a:fld>
            <a:endParaRPr lang="ru-RU"/>
          </a:p>
        </p:txBody>
      </p:sp>
      <p:sp>
        <p:nvSpPr>
          <p:cNvPr id="6" name="Содержимое 5"/>
          <p:cNvSpPr>
            <a:spLocks noGrp="1"/>
          </p:cNvSpPr>
          <p:nvPr>
            <p:ph sz="quarter" idx="1"/>
          </p:nvPr>
        </p:nvSpPr>
        <p:spPr/>
        <p:txBody>
          <a:bodyPr>
            <a:normAutofit fontScale="62500" lnSpcReduction="20000"/>
          </a:bodyPr>
          <a:lstStyle/>
          <a:p>
            <a:pPr marL="0" indent="361950">
              <a:buNone/>
            </a:pPr>
            <a:r>
              <a:rPr lang="uk-UA" dirty="0" smtClean="0"/>
              <a:t>Незважаючи на те, що дизайн - це творчий процес і, як більшість інших творчих процесів, сильно залежить від індивідуальності автора, його таланту, усе ж таки він базується на ряді принципів, дотримання яких дає змогу створювати якісні продукти. </a:t>
            </a:r>
          </a:p>
          <a:p>
            <a:pPr marL="0" indent="361950">
              <a:buNone/>
            </a:pPr>
            <a:r>
              <a:rPr lang="uk-UA" dirty="0" smtClean="0"/>
              <a:t>Для успішної реалізації завдань дизайну необхідно дотримуватися законів</a:t>
            </a:r>
            <a:r>
              <a:rPr lang="uk-UA" b="1" dirty="0" smtClean="0"/>
              <a:t> композиції, колористики</a:t>
            </a:r>
            <a:r>
              <a:rPr lang="uk-UA" dirty="0" smtClean="0"/>
              <a:t> та</a:t>
            </a:r>
            <a:r>
              <a:rPr lang="uk-UA" b="1" dirty="0" smtClean="0"/>
              <a:t> ергономіки:</a:t>
            </a:r>
            <a:endParaRPr lang="ru-RU" dirty="0" smtClean="0"/>
          </a:p>
          <a:p>
            <a:pPr marL="180975" indent="180975"/>
            <a:r>
              <a:rPr lang="uk-UA" b="1" dirty="0" smtClean="0"/>
              <a:t>композиція</a:t>
            </a:r>
            <a:r>
              <a:rPr lang="uk-UA" dirty="0" smtClean="0"/>
              <a:t> (лат.</a:t>
            </a:r>
            <a:r>
              <a:rPr lang="uk-UA" i="1" dirty="0" smtClean="0"/>
              <a:t> </a:t>
            </a:r>
            <a:r>
              <a:rPr lang="en-US" i="1" dirty="0" err="1" smtClean="0"/>
              <a:t>compositio</a:t>
            </a:r>
            <a:r>
              <a:rPr lang="uk-UA" dirty="0" smtClean="0"/>
              <a:t> - складання, зв'язування) - наука про узгодження складових об'єкта для надання йому зовнішньої привабливості та функціональності, а також і результат такого узгодження;</a:t>
            </a:r>
            <a:endParaRPr lang="ru-RU" dirty="0" smtClean="0"/>
          </a:p>
          <a:p>
            <a:pPr marL="180975" indent="180975"/>
            <a:r>
              <a:rPr lang="uk-UA" b="1" dirty="0" smtClean="0"/>
              <a:t>колористика</a:t>
            </a:r>
            <a:r>
              <a:rPr lang="uk-UA" dirty="0" smtClean="0"/>
              <a:t> </a:t>
            </a:r>
            <a:r>
              <a:rPr lang="ru-RU" dirty="0" smtClean="0"/>
              <a:t>- </a:t>
            </a:r>
            <a:r>
              <a:rPr lang="uk-UA" dirty="0" smtClean="0"/>
              <a:t>наука про колір, його властивості, особливості сприйняття кольорів людьми різних вікових і соціальних категорій тощо;</a:t>
            </a:r>
            <a:endParaRPr lang="ru-RU" dirty="0" smtClean="0"/>
          </a:p>
          <a:p>
            <a:pPr marL="180975" indent="180975"/>
            <a:r>
              <a:rPr lang="uk-UA" b="1" dirty="0" smtClean="0"/>
              <a:t>ергономіка</a:t>
            </a:r>
            <a:r>
              <a:rPr lang="uk-UA" dirty="0" smtClean="0"/>
              <a:t> (</a:t>
            </a:r>
            <a:r>
              <a:rPr lang="uk-UA" dirty="0" err="1" smtClean="0"/>
              <a:t>грец</a:t>
            </a:r>
            <a:r>
              <a:rPr lang="uk-UA" dirty="0" smtClean="0"/>
              <a:t>.</a:t>
            </a:r>
            <a:r>
              <a:rPr lang="uk-UA" i="1" dirty="0" smtClean="0"/>
              <a:t> </a:t>
            </a:r>
            <a:r>
              <a:rPr lang="en-US" i="1" dirty="0" err="1" smtClean="0"/>
              <a:t>epyov</a:t>
            </a:r>
            <a:r>
              <a:rPr lang="uk-UA" dirty="0" smtClean="0"/>
              <a:t> - робота,</a:t>
            </a:r>
            <a:r>
              <a:rPr lang="uk-UA" i="1" dirty="0" smtClean="0"/>
              <a:t> </a:t>
            </a:r>
            <a:r>
              <a:rPr lang="en-US" i="1" dirty="0" err="1" smtClean="0"/>
              <a:t>vopoq</a:t>
            </a:r>
            <a:r>
              <a:rPr lang="uk-UA" dirty="0" smtClean="0"/>
              <a:t> - закон) - наука про ефективність використання людиною пристроїв, засобів, інструментів на основі врахування особливостей побудови та функціонування людського організму.</a:t>
            </a:r>
            <a:endParaRPr lang="ru-RU" dirty="0" smtClean="0"/>
          </a:p>
          <a:p>
            <a:pPr marL="0" indent="361950">
              <a:buNone/>
            </a:pPr>
            <a:r>
              <a:rPr lang="uk-UA" dirty="0" smtClean="0"/>
              <a:t>Їх вимоги визначають</a:t>
            </a:r>
            <a:r>
              <a:rPr lang="uk-UA" b="1" i="1" dirty="0" smtClean="0"/>
              <a:t> основні принципи дизайну</a:t>
            </a:r>
            <a:r>
              <a:rPr lang="uk-UA" dirty="0" smtClean="0"/>
              <a:t> будь-яких об'єктів, у тому числі презентацій і їхніх складових </a:t>
            </a:r>
            <a:r>
              <a:rPr lang="ru-RU" dirty="0" smtClean="0"/>
              <a:t>- </a:t>
            </a:r>
            <a:r>
              <a:rPr lang="uk-UA" dirty="0" smtClean="0"/>
              <a:t>слайдів.</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Композиція презентації</a:t>
            </a:r>
            <a:endParaRPr lang="ru-RU" dirty="0"/>
          </a:p>
        </p:txBody>
      </p:sp>
      <p:sp>
        <p:nvSpPr>
          <p:cNvPr id="3" name="Дата 2"/>
          <p:cNvSpPr>
            <a:spLocks noGrp="1"/>
          </p:cNvSpPr>
          <p:nvPr>
            <p:ph type="dt" sz="half" idx="10"/>
          </p:nvPr>
        </p:nvSpPr>
        <p:spPr/>
        <p:txBody>
          <a:bodyPr/>
          <a:lstStyle/>
          <a:p>
            <a:fld id="{65441C4C-EB83-4926-87AD-C0FF87BFEA1B}"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7</a:t>
            </a:fld>
            <a:endParaRPr lang="ru-RU"/>
          </a:p>
        </p:txBody>
      </p:sp>
      <p:sp>
        <p:nvSpPr>
          <p:cNvPr id="8" name="Содержимое 7"/>
          <p:cNvSpPr>
            <a:spLocks noGrp="1"/>
          </p:cNvSpPr>
          <p:nvPr>
            <p:ph sz="quarter" idx="1"/>
          </p:nvPr>
        </p:nvSpPr>
        <p:spPr/>
        <p:txBody>
          <a:bodyPr>
            <a:normAutofit fontScale="47500" lnSpcReduction="20000"/>
          </a:bodyPr>
          <a:lstStyle/>
          <a:p>
            <a:pPr marL="0" indent="0">
              <a:buNone/>
            </a:pPr>
            <a:r>
              <a:rPr lang="uk-UA" dirty="0" smtClean="0"/>
              <a:t>             Під час розробки композиції презентації слід визначити цілі її ство­рення та призначення. Залежно від цього планується приблизна кількість слайдів і об'єктів, які будуть на них розміщені</a:t>
            </a:r>
            <a:r>
              <a:rPr lang="uk-UA" b="1" i="1" dirty="0" smtClean="0"/>
              <a:t> (зміст презентації). </a:t>
            </a:r>
            <a:r>
              <a:rPr lang="uk-UA" dirty="0" smtClean="0"/>
              <a:t>Визначається структура презентації, використання в презентації слайдів різних типів, а також система навігації - переходи від одного слайда до іншого, наявність гіперпосилань та інших елементів керування. Потім переходять до розробки композиції (структури) кожного зі слайдів. При цьому потрібно враховувати такі властивості композиції:</a:t>
            </a:r>
            <a:endParaRPr lang="ru-RU" dirty="0" smtClean="0"/>
          </a:p>
          <a:p>
            <a:pPr lvl="0"/>
            <a:r>
              <a:rPr lang="uk-UA" b="1" i="1" dirty="0" smtClean="0"/>
              <a:t>Цілісність</a:t>
            </a:r>
            <a:r>
              <a:rPr lang="uk-UA" dirty="0" smtClean="0"/>
              <a:t> </a:t>
            </a:r>
            <a:r>
              <a:rPr lang="ru-RU" dirty="0" smtClean="0"/>
              <a:t>- </a:t>
            </a:r>
            <a:r>
              <a:rPr lang="uk-UA" dirty="0" smtClean="0"/>
              <a:t>властивість, яка створює у глядача відчуття єдиного цілого. Усі елементи презентації повинні бути чимось зв'язані - єдиним стилем оформлення, єдиним підходом до реалізації анімації, стандартним для даної презентації розміщенням елементів, що повторюються, тощо.</a:t>
            </a:r>
            <a:endParaRPr lang="ru-RU" dirty="0" smtClean="0"/>
          </a:p>
          <a:p>
            <a:pPr lvl="0"/>
            <a:r>
              <a:rPr lang="uk-UA" b="1" i="1" dirty="0" smtClean="0"/>
              <a:t>Виразність</a:t>
            </a:r>
            <a:r>
              <a:rPr lang="uk-UA" dirty="0" smtClean="0"/>
              <a:t> </a:t>
            </a:r>
            <a:r>
              <a:rPr lang="ru-RU" dirty="0" smtClean="0"/>
              <a:t>- </a:t>
            </a:r>
            <a:r>
              <a:rPr lang="uk-UA" dirty="0" smtClean="0"/>
              <a:t>властивість, що визначає, наскільки точно подається основна ідея презентації чи окремого слайда. Її високий рівень досягається вмілим використанням контрастних кольорів, зміною форми об'єкта, розміщенням у центрі слайда найбільш важливих об'єктів або вставленням їх у просту геометричну фігуру - круг, овал, квадрат, трикутник.</a:t>
            </a:r>
            <a:endParaRPr lang="ru-RU" dirty="0" smtClean="0"/>
          </a:p>
          <a:p>
            <a:pPr lvl="0"/>
            <a:r>
              <a:rPr lang="uk-UA" b="1" i="1" dirty="0" smtClean="0"/>
              <a:t>Динамічність</a:t>
            </a:r>
            <a:r>
              <a:rPr lang="uk-UA" dirty="0" smtClean="0"/>
              <a:t> </a:t>
            </a:r>
            <a:r>
              <a:rPr lang="ru-RU" dirty="0" smtClean="0"/>
              <a:t>- </a:t>
            </a:r>
            <a:r>
              <a:rPr lang="uk-UA" dirty="0" smtClean="0"/>
              <a:t>властивість, яка вказує на швидкість зміни станів об'єкта. Для забезпечення високої динамічності використовують зміну пропорцій окремих об'єктів. Спрямована або видовжена вліво чи вправо форма об'єкта відображає динамічність. Так, наприклад, кнопка для початку відтворення </a:t>
            </a:r>
            <a:r>
              <a:rPr lang="uk-UA" dirty="0" err="1" smtClean="0"/>
              <a:t>аудіо-</a:t>
            </a:r>
            <a:r>
              <a:rPr lang="uk-UA" dirty="0" smtClean="0"/>
              <a:t> чи </a:t>
            </a:r>
            <a:r>
              <a:rPr lang="uk-UA" dirty="0" err="1" smtClean="0"/>
              <a:t>відеокомпозицій</a:t>
            </a:r>
            <a:r>
              <a:rPr lang="uk-UA" dirty="0" smtClean="0"/>
              <a:t> у більшості програвачів має зображення трикутника з вершиною, спрямованою вправо      - ознаку динамічності, а кнопка зупинки - зображення прямокутника     </a:t>
            </a:r>
            <a:r>
              <a:rPr lang="ru-RU" dirty="0" smtClean="0"/>
              <a:t> </a:t>
            </a:r>
            <a:r>
              <a:rPr lang="uk-UA" dirty="0" smtClean="0"/>
              <a:t>- ознаку статичності. Також ефект динамічності досягається використанням похилих відрізків і кривих</a:t>
            </a:r>
            <a:r>
              <a:rPr lang="ru-RU" dirty="0" smtClean="0"/>
              <a:t>. </a:t>
            </a:r>
            <a:r>
              <a:rPr lang="uk-UA" dirty="0" smtClean="0"/>
              <a:t>Прикладом кривої, що надає динамічності композиції, може бути зображення стрічки в малюнку на кнопці Вставити кліп з колекції </a:t>
            </a:r>
            <a:endParaRPr lang="ru-RU" dirty="0" smtClean="0"/>
          </a:p>
          <a:p>
            <a:pPr lvl="0"/>
            <a:r>
              <a:rPr lang="uk-UA" b="1" i="1" dirty="0" smtClean="0"/>
              <a:t>Симетрія і асиметрія</a:t>
            </a:r>
            <a:r>
              <a:rPr lang="uk-UA" dirty="0" smtClean="0"/>
              <a:t> - властивості композиції, що вказують на взаємне розміщення об'єктів. Симетричне розміщення об'єктів підкреслює статичність, надійність і гармонійність композиції, а асиметрія - здатність до швидкого розвитку та готовність до змін, мобільність композиції.</a:t>
            </a:r>
            <a:endParaRPr lang="ru-RU" dirty="0" smtClean="0"/>
          </a:p>
          <a:p>
            <a:pPr marL="0" indent="0">
              <a:buNone/>
            </a:pPr>
            <a:r>
              <a:rPr lang="uk-UA" dirty="0" smtClean="0"/>
              <a:t>Слід зважати на те, що наявність полів у слайда надає відчуття простору, а їх відсутність - зменшує комфортність, створює почуття замкнутості.</a:t>
            </a:r>
            <a:endParaRPr lang="ru-RU" dirty="0" smtClean="0"/>
          </a:p>
          <a:p>
            <a:endParaRPr lang="ru-RU" dirty="0"/>
          </a:p>
        </p:txBody>
      </p:sp>
      <p:pic>
        <p:nvPicPr>
          <p:cNvPr id="2050" name="Picture 2"/>
          <p:cNvPicPr>
            <a:picLocks noChangeAspect="1" noChangeArrowheads="1"/>
          </p:cNvPicPr>
          <p:nvPr/>
        </p:nvPicPr>
        <p:blipFill>
          <a:blip r:embed="rId2"/>
          <a:srcRect/>
          <a:stretch>
            <a:fillRect/>
          </a:stretch>
        </p:blipFill>
        <p:spPr bwMode="auto">
          <a:xfrm>
            <a:off x="1214414" y="4357694"/>
            <a:ext cx="171450" cy="142875"/>
          </a:xfrm>
          <a:prstGeom prst="rect">
            <a:avLst/>
          </a:prstGeom>
          <a:noFill/>
          <a:ln w="9525">
            <a:solidFill>
              <a:srgbClr val="0070C0"/>
            </a:solid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6786578" y="4357694"/>
            <a:ext cx="180975" cy="133350"/>
          </a:xfrm>
          <a:prstGeom prst="rect">
            <a:avLst/>
          </a:prstGeom>
          <a:noFill/>
          <a:ln w="9525">
            <a:solidFill>
              <a:srgbClr val="0070C0"/>
            </a:solid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1500166" y="4857760"/>
            <a:ext cx="171450" cy="161925"/>
          </a:xfrm>
          <a:prstGeom prst="rect">
            <a:avLst/>
          </a:prstGeom>
          <a:noFill/>
          <a:ln w="9525">
            <a:solidFill>
              <a:srgbClr val="0070C0"/>
            </a:solid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Колористика</a:t>
            </a:r>
            <a:endParaRPr lang="ru-RU" dirty="0"/>
          </a:p>
        </p:txBody>
      </p:sp>
      <p:sp>
        <p:nvSpPr>
          <p:cNvPr id="3" name="Дата 2"/>
          <p:cNvSpPr>
            <a:spLocks noGrp="1"/>
          </p:cNvSpPr>
          <p:nvPr>
            <p:ph type="dt" sz="half" idx="10"/>
          </p:nvPr>
        </p:nvSpPr>
        <p:spPr/>
        <p:txBody>
          <a:bodyPr/>
          <a:lstStyle/>
          <a:p>
            <a:fld id="{A96C5BA7-F5D7-4A54-8652-8FFD6CA89B10}"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20E46FA0-D732-46C8-BB68-FA8F5E8E16B7}" type="slidenum">
              <a:rPr lang="ru-RU" smtClean="0"/>
              <a:pPr/>
              <a:t>8</a:t>
            </a:fld>
            <a:endParaRPr lang="ru-RU"/>
          </a:p>
        </p:txBody>
      </p:sp>
      <p:sp>
        <p:nvSpPr>
          <p:cNvPr id="6" name="Содержимое 5"/>
          <p:cNvSpPr>
            <a:spLocks noGrp="1"/>
          </p:cNvSpPr>
          <p:nvPr>
            <p:ph sz="quarter" idx="1"/>
          </p:nvPr>
        </p:nvSpPr>
        <p:spPr/>
        <p:txBody>
          <a:bodyPr>
            <a:normAutofit fontScale="47500" lnSpcReduction="20000"/>
          </a:bodyPr>
          <a:lstStyle/>
          <a:p>
            <a:pPr marL="0" indent="0">
              <a:buNone/>
            </a:pPr>
            <a:r>
              <a:rPr lang="uk-UA" dirty="0" smtClean="0"/>
              <a:t>Фізіологи та психологи вже давно займаються вивченням дії світла і кольору на фізичний та емоційний стан людини. Для створення ефективної та гармонійної презентації слід правильно вибрати її</a:t>
            </a:r>
            <a:r>
              <a:rPr lang="uk-UA" b="1" i="1" dirty="0" smtClean="0"/>
              <a:t> основний колір.</a:t>
            </a:r>
          </a:p>
          <a:p>
            <a:pPr marL="0" indent="0">
              <a:buNone/>
            </a:pPr>
            <a:r>
              <a:rPr lang="uk-UA" dirty="0" smtClean="0"/>
              <a:t>Основний колір </a:t>
            </a:r>
            <a:r>
              <a:rPr lang="ru-RU" dirty="0" smtClean="0"/>
              <a:t>для </a:t>
            </a:r>
            <a:r>
              <a:rPr lang="uk-UA" dirty="0" smtClean="0"/>
              <a:t>презентації </a:t>
            </a:r>
            <a:r>
              <a:rPr lang="ru-RU" dirty="0" smtClean="0"/>
              <a:t>- </a:t>
            </a:r>
            <a:r>
              <a:rPr lang="uk-UA" dirty="0" smtClean="0"/>
              <a:t>це колір тла більшості слайдів, який і буде створювати загальний настрій глядача.</a:t>
            </a:r>
            <a:endParaRPr lang="ru-RU" dirty="0" smtClean="0"/>
          </a:p>
          <a:p>
            <a:pPr marL="0" indent="0">
              <a:buNone/>
            </a:pPr>
            <a:r>
              <a:rPr lang="uk-UA" dirty="0" smtClean="0"/>
              <a:t>Під час вибору основного кольору слід зважати на так звану психологічну характеристику кольорів. Вона виражає вплив кольорів на психічний стан людини. Цей вплив може відрізнятися залежно від віку, соціального статусу та настрою людини. Однак у більшості випадків кольори мають таку психологічну характеристику:</a:t>
            </a:r>
            <a:endParaRPr lang="ru-RU" dirty="0" smtClean="0"/>
          </a:p>
          <a:p>
            <a:pPr marL="0" indent="180975"/>
            <a:r>
              <a:rPr lang="uk-UA" b="1" dirty="0" smtClean="0"/>
              <a:t>червоний</a:t>
            </a:r>
            <a:r>
              <a:rPr lang="uk-UA" dirty="0" smtClean="0"/>
              <a:t> колір - енергійний, агресивний, збуджуючий, на певний час активізує всі функції організму, піднімає настрій;</a:t>
            </a:r>
            <a:endParaRPr lang="ru-RU" dirty="0" smtClean="0"/>
          </a:p>
          <a:p>
            <a:pPr marL="0" indent="180975"/>
            <a:r>
              <a:rPr lang="uk-UA" b="1" dirty="0" smtClean="0"/>
              <a:t>жовтий</a:t>
            </a:r>
            <a:r>
              <a:rPr lang="uk-UA" dirty="0" smtClean="0"/>
              <a:t> колір - зменшує втомлюваність, стимулює органи зору і нер­вову систему, сприяє розумовій діяльності та вирішенню проблем;</a:t>
            </a:r>
            <a:endParaRPr lang="ru-RU" dirty="0" smtClean="0"/>
          </a:p>
          <a:p>
            <a:pPr marL="0" indent="180975"/>
            <a:r>
              <a:rPr lang="uk-UA" b="1" dirty="0" smtClean="0"/>
              <a:t>зелений</a:t>
            </a:r>
            <a:r>
              <a:rPr lang="uk-UA" dirty="0" smtClean="0"/>
              <a:t> колір - фізіологічно найбільш сприятливий для людини, зменшує напругу і заспокоює нервову систему, на тривалий час збільшує працездатність, сприяє критичному і вдумливому підходу до вирішення проблем, зменшенню кількості помилок у прийнятті рішень;</a:t>
            </a:r>
            <a:endParaRPr lang="ru-RU" dirty="0" smtClean="0"/>
          </a:p>
          <a:p>
            <a:pPr marL="0" indent="180975"/>
            <a:r>
              <a:rPr lang="uk-UA" b="1" dirty="0" smtClean="0"/>
              <a:t>блакитний</a:t>
            </a:r>
            <a:r>
              <a:rPr lang="uk-UA" dirty="0" smtClean="0"/>
              <a:t> колір - знижує значення більшості фізіологічних властивостей організму - пульсу, тиску, тонусу м'язів, сприяє виникненню відчуття розчарування та підозри;</a:t>
            </a:r>
            <a:endParaRPr lang="ru-RU" dirty="0" smtClean="0"/>
          </a:p>
          <a:p>
            <a:pPr marL="0" indent="180975"/>
            <a:r>
              <a:rPr lang="uk-UA" b="1" dirty="0" smtClean="0"/>
              <a:t>синій</a:t>
            </a:r>
            <a:r>
              <a:rPr lang="uk-UA" dirty="0" smtClean="0"/>
              <a:t> колір </a:t>
            </a:r>
            <a:r>
              <a:rPr lang="ru-RU" dirty="0" smtClean="0"/>
              <a:t>- </a:t>
            </a:r>
            <a:r>
              <a:rPr lang="uk-UA" dirty="0" smtClean="0"/>
              <a:t>за дією схожий з блакитним, з більш вираженим ефектом, коли заспокоєння може переходити в пригнічення;</a:t>
            </a:r>
            <a:endParaRPr lang="ru-RU" dirty="0" smtClean="0"/>
          </a:p>
          <a:p>
            <a:pPr marL="0" indent="180975"/>
            <a:r>
              <a:rPr lang="uk-UA" b="1" dirty="0" smtClean="0"/>
              <a:t>фіолетовий</a:t>
            </a:r>
            <a:r>
              <a:rPr lang="uk-UA" dirty="0" smtClean="0"/>
              <a:t> колір </a:t>
            </a:r>
            <a:r>
              <a:rPr lang="ru-RU" dirty="0" smtClean="0"/>
              <a:t>- </a:t>
            </a:r>
            <a:r>
              <a:rPr lang="uk-UA" dirty="0" smtClean="0"/>
              <a:t>у чомусь поєднує властивості синього й червоного, може викликати неврівноваженість, відчуття незахищеності. </a:t>
            </a:r>
          </a:p>
          <a:p>
            <a:pPr marL="0" indent="180975">
              <a:buNone/>
            </a:pPr>
            <a:r>
              <a:rPr lang="uk-UA" dirty="0" smtClean="0"/>
              <a:t>Наведені характеристики впливу деяких кольорів на психічний стан людини можуть також відрізнятися залежно від інтенсивності кольорів. За умови зменшення інтенсивності та яскравості кольору зменшується інтенсивність його дії на психіку людини.</a:t>
            </a:r>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Дата 2"/>
          <p:cNvSpPr>
            <a:spLocks noGrp="1"/>
          </p:cNvSpPr>
          <p:nvPr>
            <p:ph type="dt" sz="half" idx="10"/>
          </p:nvPr>
        </p:nvSpPr>
        <p:spPr/>
        <p:txBody>
          <a:bodyPr/>
          <a:lstStyle/>
          <a:p>
            <a:fld id="{AF5C01C8-078F-4873-985B-E9CDFCCF8AA5}"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9</a:t>
            </a:fld>
            <a:endParaRPr lang="ru-RU"/>
          </a:p>
        </p:txBody>
      </p:sp>
      <p:sp>
        <p:nvSpPr>
          <p:cNvPr id="6" name="Содержимое 5"/>
          <p:cNvSpPr>
            <a:spLocks noGrp="1"/>
          </p:cNvSpPr>
          <p:nvPr>
            <p:ph sz="half" idx="1"/>
          </p:nvPr>
        </p:nvSpPr>
        <p:spPr/>
        <p:txBody>
          <a:bodyPr>
            <a:normAutofit fontScale="55000" lnSpcReduction="20000"/>
          </a:bodyPr>
          <a:lstStyle/>
          <a:p>
            <a:pPr marL="0" indent="361950">
              <a:buNone/>
            </a:pPr>
            <a:r>
              <a:rPr lang="uk-UA" dirty="0" smtClean="0"/>
              <a:t>На вибір основного кольору презентації впливають умови її демонстрації.</a:t>
            </a:r>
            <a:endParaRPr lang="ru-RU" dirty="0" smtClean="0"/>
          </a:p>
          <a:p>
            <a:pPr marL="0" indent="361950">
              <a:buNone/>
            </a:pPr>
            <a:r>
              <a:rPr lang="uk-UA" dirty="0" smtClean="0"/>
              <a:t>Для перегляду на екрані монітора слід вибирати темні відтінки кольорів для тла, бо яскраві кольори втомлюють користувача. Якщо ж презентація буде демонструватися на екрані з використанням мультимедійного проектора або роздруковуватися на папері, то основний колір повинен добиратися зі світлих відтінків.</a:t>
            </a:r>
            <a:endParaRPr lang="ru-RU" dirty="0" smtClean="0"/>
          </a:p>
          <a:p>
            <a:pPr marL="0" indent="361950">
              <a:buNone/>
            </a:pPr>
            <a:r>
              <a:rPr lang="uk-UA" dirty="0" smtClean="0"/>
              <a:t>Крім основного кольору добирають кілька допоміжних, які в сукупності складуть кольорову гаму презентації. Під час добору допоміжних кольорів слід зважати на гармонійність поєднання основного та допоміжних кольорів. Для створення кольорової гами презентації можна використати кольоровий </a:t>
            </a:r>
            <a:r>
              <a:rPr lang="ru-RU" dirty="0" smtClean="0"/>
              <a:t>круг. </a:t>
            </a:r>
            <a:r>
              <a:rPr lang="uk-UA" dirty="0" smtClean="0"/>
              <a:t>У цьому кольоровому крузі </a:t>
            </a:r>
            <a:r>
              <a:rPr lang="ru-RU" dirty="0" smtClean="0"/>
              <a:t>12 </a:t>
            </a:r>
            <a:r>
              <a:rPr lang="uk-UA" dirty="0" smtClean="0"/>
              <a:t>секторів. Чим ближче на крузі розміщені кольори, тим більш гармонійним є їх поєднання.</a:t>
            </a:r>
            <a:endParaRPr lang="ru-RU" dirty="0" smtClean="0"/>
          </a:p>
          <a:p>
            <a:endParaRPr lang="ru-RU" dirty="0"/>
          </a:p>
        </p:txBody>
      </p:sp>
      <p:pic>
        <p:nvPicPr>
          <p:cNvPr id="9" name="Picture 2" descr="image106"/>
          <p:cNvPicPr>
            <a:picLocks noGrp="1" noChangeAspect="1" noChangeArrowheads="1"/>
          </p:cNvPicPr>
          <p:nvPr>
            <p:ph sz="half" idx="2"/>
          </p:nvPr>
        </p:nvPicPr>
        <p:blipFill>
          <a:blip r:embed="rId2"/>
          <a:srcRect/>
          <a:stretch>
            <a:fillRect/>
          </a:stretch>
        </p:blipFill>
        <p:spPr bwMode="auto">
          <a:xfrm>
            <a:off x="4714876" y="1590402"/>
            <a:ext cx="4020814" cy="405317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94</TotalTime>
  <Words>2299</Words>
  <Application>Microsoft Office PowerPoint</Application>
  <PresentationFormat>Экран (4:3)</PresentationFormat>
  <Paragraphs>139</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Официальная</vt:lpstr>
      <vt:lpstr>Вивчаємо інформатику</vt:lpstr>
      <vt:lpstr>Розділ 2 Комп'ютерні  презентації та публікації</vt:lpstr>
      <vt:lpstr>2.3. Основні принципи дизайну слайдів. Стильове оформлення презентацій</vt:lpstr>
      <vt:lpstr>Про дизайн</vt:lpstr>
      <vt:lpstr>Напрямки дизайну</vt:lpstr>
      <vt:lpstr>Основні принципи дизайну презентації і слайдів</vt:lpstr>
      <vt:lpstr>Композиція презентації</vt:lpstr>
      <vt:lpstr>Колористика</vt:lpstr>
      <vt:lpstr>Слайд 9</vt:lpstr>
      <vt:lpstr>Поєднання кольорів презентації </vt:lpstr>
      <vt:lpstr>Поєднання кольорів символів і тла</vt:lpstr>
      <vt:lpstr>Вплив виду шрифту на ефективність сприймання тексту в презентаціях</vt:lpstr>
      <vt:lpstr>Ергономіка</vt:lpstr>
      <vt:lpstr>Стильове оформлення презентацій</vt:lpstr>
      <vt:lpstr>Застосування вибраної теми до слайдів, презентації</vt:lpstr>
      <vt:lpstr>Зміна тла</vt:lpstr>
      <vt:lpstr>Зміна тла</vt:lpstr>
      <vt:lpstr>Способи заливки</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Вивчаємо інформатику</dc:title>
  <dc:creator>KEK$</dc:creator>
  <cp:lastModifiedBy>Admin</cp:lastModifiedBy>
  <cp:revision>25</cp:revision>
  <dcterms:created xsi:type="dcterms:W3CDTF">2011-06-30T05:49:19Z</dcterms:created>
  <dcterms:modified xsi:type="dcterms:W3CDTF">2013-01-13T17:08:48Z</dcterms:modified>
</cp:coreProperties>
</file>