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7" r:id="rId2"/>
    <p:sldId id="263" r:id="rId3"/>
    <p:sldId id="280" r:id="rId4"/>
    <p:sldId id="285" r:id="rId5"/>
    <p:sldId id="277" r:id="rId6"/>
    <p:sldId id="278" r:id="rId7"/>
    <p:sldId id="279" r:id="rId8"/>
    <p:sldId id="265" r:id="rId9"/>
    <p:sldId id="267" r:id="rId10"/>
    <p:sldId id="272" r:id="rId11"/>
    <p:sldId id="273" r:id="rId12"/>
    <p:sldId id="268" r:id="rId13"/>
    <p:sldId id="266" r:id="rId14"/>
    <p:sldId id="269" r:id="rId15"/>
    <p:sldId id="271" r:id="rId16"/>
    <p:sldId id="274" r:id="rId17"/>
    <p:sldId id="275" r:id="rId18"/>
    <p:sldId id="276" r:id="rId19"/>
    <p:sldId id="282" r:id="rId20"/>
    <p:sldId id="283" r:id="rId21"/>
    <p:sldId id="281" r:id="rId22"/>
    <p:sldId id="284" r:id="rId23"/>
    <p:sldId id="287" r:id="rId24"/>
    <p:sldId id="286" r:id="rId25"/>
    <p:sldId id="290" r:id="rId26"/>
    <p:sldId id="291" r:id="rId27"/>
    <p:sldId id="292" r:id="rId28"/>
    <p:sldId id="289" r:id="rId29"/>
    <p:sldId id="293" r:id="rId30"/>
    <p:sldId id="294" r:id="rId31"/>
    <p:sldId id="295" r:id="rId32"/>
    <p:sldId id="296" r:id="rId33"/>
    <p:sldId id="299" r:id="rId34"/>
    <p:sldId id="297" r:id="rId35"/>
    <p:sldId id="298" r:id="rId36"/>
    <p:sldId id="300" r:id="rId37"/>
    <p:sldId id="301" r:id="rId38"/>
    <p:sldId id="30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5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AF17E-0B81-4276-9285-77C69DEF0FEE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DD1A7-CE4F-4A47-BEBB-7D854E619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B5AF-18E2-4AC1-B64C-33CFAEFF1EA7}" type="datetime1">
              <a:rPr lang="uk-UA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4A98-44ED-4745-9D07-A050DD749073}" type="datetime1">
              <a:rPr lang="uk-UA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1D7A-0301-4572-BF17-5EA6EF7A580A}" type="datetime1">
              <a:rPr lang="uk-UA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F64B-D5EB-45C9-9F36-75259959B077}" type="datetime1">
              <a:rPr lang="uk-UA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50C3-39B5-4061-8715-019A847F1CDC}" type="datetime1">
              <a:rPr lang="uk-UA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991A-1230-4FC5-9C0E-3312944B3F56}" type="datetime1">
              <a:rPr lang="uk-UA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B8F0-23AF-49BB-9A31-C9549FC9FDD4}" type="datetime1">
              <a:rPr lang="uk-UA" smtClean="0"/>
              <a:t>12.01.2013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9881-C41D-4DD8-AE5C-14F0E1E3B9E8}" type="datetime1">
              <a:rPr lang="uk-UA" smtClean="0"/>
              <a:t>12.01.2013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442E-D069-4294-8F99-BE3BF0E5B8E0}" type="datetime1">
              <a:rPr lang="uk-UA" smtClean="0"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6B79-790F-4FD9-982D-1D17836259CA}" type="datetime1">
              <a:rPr lang="uk-UA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2CA1-19CD-4CF1-B08C-7C10A6209D51}" type="datetime1">
              <a:rPr lang="uk-UA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0">
              <a:schemeClr val="accent2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8B181-6679-4BD1-995B-3D0DCA9D0543}" type="datetime1">
              <a:rPr lang="uk-UA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A7517-69BE-41D3-8D95-45F4FDE1D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/>
          <a:lstStyle/>
          <a:p>
            <a:r>
              <a:rPr lang="uk-UA" dirty="0" smtClean="0"/>
              <a:t>Вивчаємо інформатику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857364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10 клас</a:t>
            </a:r>
          </a:p>
          <a:p>
            <a:r>
              <a:rPr lang="uk-UA" dirty="0" smtClean="0"/>
              <a:t>За підручником «Інформатика. 10 клас» Й.Я. </a:t>
            </a:r>
            <a:r>
              <a:rPr lang="uk-UA" dirty="0" err="1" smtClean="0"/>
              <a:t>Ривкінда</a:t>
            </a:r>
            <a:r>
              <a:rPr lang="uk-UA" dirty="0" smtClean="0"/>
              <a:t>, Т.І. Лисенко, Л.А. </a:t>
            </a:r>
            <a:r>
              <a:rPr lang="uk-UA" dirty="0" err="1" smtClean="0"/>
              <a:t>Чернікової</a:t>
            </a:r>
            <a:r>
              <a:rPr lang="uk-UA" dirty="0" smtClean="0"/>
              <a:t>, В.В. </a:t>
            </a:r>
            <a:r>
              <a:rPr lang="uk-UA" dirty="0" err="1" smtClean="0"/>
              <a:t>Шакотько</a:t>
            </a:r>
            <a:endParaRPr lang="uk-UA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4929198"/>
            <a:ext cx="6072198" cy="147732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Навчальна презентація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інформатики для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класу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Підготовлена та </a:t>
            </a:r>
            <a:r>
              <a:rPr lang="uk-UA" i="1" dirty="0" err="1"/>
              <a:t>в</a:t>
            </a:r>
            <a:r>
              <a:rPr lang="uk-UA" i="1" dirty="0" err="1" smtClean="0"/>
              <a:t>ідкорегована</a:t>
            </a:r>
            <a:r>
              <a:rPr lang="uk-UA" i="1" dirty="0" smtClean="0"/>
              <a:t> вчителем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інформатики Бережанської гімназії  </a:t>
            </a:r>
            <a:r>
              <a:rPr lang="uk-UA" i="1" dirty="0" err="1" smtClean="0"/>
              <a:t>ім.Б.Лепкого</a:t>
            </a:r>
            <a:endParaRPr lang="uk-UA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Цідило Я.Й.</a:t>
            </a:r>
            <a:endParaRPr lang="uk-UA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Властивості сторінки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28596" y="1214422"/>
            <a:ext cx="4040188" cy="639762"/>
          </a:xfrm>
        </p:spPr>
        <p:txBody>
          <a:bodyPr/>
          <a:lstStyle/>
          <a:p>
            <a:r>
              <a:rPr lang="uk-UA" dirty="0" smtClean="0"/>
              <a:t>Поля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142844" y="1928802"/>
            <a:ext cx="4354544" cy="4197361"/>
          </a:xfrm>
        </p:spPr>
        <p:txBody>
          <a:bodyPr>
            <a:normAutofit fontScale="70000" lnSpcReduction="20000"/>
          </a:bodyPr>
          <a:lstStyle/>
          <a:p>
            <a:pPr marL="0" indent="447675">
              <a:buNone/>
            </a:pPr>
            <a:r>
              <a:rPr lang="uk-UA" b="1" dirty="0" smtClean="0"/>
              <a:t>Поля - це області сторінки вздовж її країв. На сторінці є</a:t>
            </a:r>
            <a:r>
              <a:rPr lang="uk-UA" b="1" i="1" dirty="0" smtClean="0"/>
              <a:t> верхнє, нижнє, ліве</a:t>
            </a:r>
            <a:r>
              <a:rPr lang="uk-UA" b="1" dirty="0" smtClean="0"/>
              <a:t> і</a:t>
            </a:r>
            <a:r>
              <a:rPr lang="uk-UA" b="1" i="1" dirty="0" smtClean="0"/>
              <a:t> праве</a:t>
            </a:r>
            <a:r>
              <a:rPr lang="uk-UA" b="1" dirty="0" smtClean="0"/>
              <a:t> поля. </a:t>
            </a:r>
          </a:p>
          <a:p>
            <a:pPr marL="0" indent="447675">
              <a:buNone/>
            </a:pPr>
            <a:r>
              <a:rPr lang="uk-UA" b="1" dirty="0" smtClean="0"/>
              <a:t>Розміри полів за замовчуванням задаються в сантиметрах. Ліве і праве поля частіше залишаються незаповненими, а на верхньому і нижньому полях можуть розміщуватися</a:t>
            </a:r>
            <a:r>
              <a:rPr lang="uk-UA" b="1" i="1" dirty="0" smtClean="0"/>
              <a:t> колонтитули.</a:t>
            </a:r>
            <a:endParaRPr lang="ru-RU" dirty="0" smtClean="0"/>
          </a:p>
          <a:p>
            <a:pPr marL="0" indent="447675">
              <a:buNone/>
            </a:pPr>
            <a:r>
              <a:rPr lang="uk-UA" b="1" dirty="0" smtClean="0"/>
              <a:t>Якщо документ планується друкувати з обох сторін аркуша, то доцільно встановити</a:t>
            </a:r>
            <a:r>
              <a:rPr lang="uk-UA" b="1" i="1" dirty="0" smtClean="0"/>
              <a:t> дзеркальні</a:t>
            </a:r>
            <a:r>
              <a:rPr lang="uk-UA" b="1" dirty="0" smtClean="0"/>
              <a:t> поля, які в такому випадку називаються </a:t>
            </a:r>
            <a:r>
              <a:rPr lang="uk-UA" b="1" i="1" dirty="0" smtClean="0"/>
              <a:t>внутрішнім</a:t>
            </a:r>
            <a:r>
              <a:rPr lang="uk-UA" b="1" dirty="0" smtClean="0"/>
              <a:t> і</a:t>
            </a:r>
            <a:r>
              <a:rPr lang="uk-UA" b="1" i="1" dirty="0" smtClean="0"/>
              <a:t> зовнішнім</a:t>
            </a:r>
            <a:r>
              <a:rPr lang="uk-UA" b="1" dirty="0" smtClean="0"/>
              <a:t> полями замість лівого і правого</a:t>
            </a:r>
            <a:r>
              <a:rPr lang="ru-RU" b="1" dirty="0" smtClean="0"/>
              <a:t>. </a:t>
            </a:r>
          </a:p>
          <a:p>
            <a:pPr marL="0" indent="447675">
              <a:buNone/>
            </a:pPr>
            <a:r>
              <a:rPr lang="uk-UA" b="1" dirty="0" smtClean="0"/>
              <a:t>Якщо надрукований документ буде зшиватися, то для цього потрібно залишити деякий додатковий простір, який визначається полем</a:t>
            </a:r>
            <a:r>
              <a:rPr lang="uk-UA" b="1" i="1" dirty="0" smtClean="0"/>
              <a:t> корінця</a:t>
            </a:r>
            <a:r>
              <a:rPr lang="uk-UA" b="1" dirty="0" smtClean="0"/>
              <a:t> та його </a:t>
            </a:r>
            <a:r>
              <a:rPr lang="uk-UA" b="1" i="1" dirty="0" smtClean="0"/>
              <a:t>розташуванням</a:t>
            </a:r>
            <a:r>
              <a:rPr lang="uk-UA" b="1" dirty="0" smtClean="0"/>
              <a:t> (зверху чи зліва).</a:t>
            </a:r>
            <a:endParaRPr lang="ru-RU" dirty="0" smtClean="0"/>
          </a:p>
          <a:p>
            <a:pPr marL="0" indent="447675">
              <a:buNone/>
            </a:pP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 smtClean="0"/>
              <a:t>Різновиди полів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6AD7-C199-4FF8-A00E-3CBFBC38C6CF}" type="datetime1">
              <a:rPr lang="uk-UA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642942" cy="10192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94484" y="2307661"/>
            <a:ext cx="3342857" cy="368571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Налаштовування полів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3A0E-749F-4C5B-AB09-EEC1AECA7636}" type="datetime1">
              <a:rPr lang="uk-UA" smtClean="0"/>
              <a:t>12.01.2013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06905" y="1600200"/>
            <a:ext cx="37301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Властивості сторінки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4040188" cy="639762"/>
          </a:xfrm>
        </p:spPr>
        <p:txBody>
          <a:bodyPr/>
          <a:lstStyle/>
          <a:p>
            <a:r>
              <a:rPr lang="uk-UA" dirty="0" smtClean="0"/>
              <a:t>Орієнтація сторінки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142844" y="1928802"/>
            <a:ext cx="4354544" cy="4197361"/>
          </a:xfrm>
        </p:spPr>
        <p:txBody>
          <a:bodyPr/>
          <a:lstStyle/>
          <a:p>
            <a:pPr marL="0" indent="361950">
              <a:buNone/>
            </a:pPr>
            <a:r>
              <a:rPr lang="uk-UA" b="1" dirty="0" smtClean="0"/>
              <a:t>Орієнтація сторінки </a:t>
            </a:r>
            <a:r>
              <a:rPr lang="ru-RU" b="1" dirty="0" smtClean="0"/>
              <a:t>- </a:t>
            </a:r>
            <a:r>
              <a:rPr lang="uk-UA" b="1" dirty="0" smtClean="0"/>
              <a:t>це спосіб розміщення сторінки на площині. Розрізняють</a:t>
            </a:r>
            <a:r>
              <a:rPr lang="uk-UA" b="1" i="1" dirty="0" smtClean="0"/>
              <a:t> книжкову</a:t>
            </a:r>
            <a:r>
              <a:rPr lang="uk-UA" b="1" dirty="0" smtClean="0"/>
              <a:t> (вертикальну) і</a:t>
            </a:r>
            <a:r>
              <a:rPr lang="uk-UA" b="1" i="1" dirty="0" smtClean="0"/>
              <a:t> альбомну</a:t>
            </a:r>
            <a:r>
              <a:rPr lang="uk-UA" b="1" dirty="0" smtClean="0"/>
              <a:t> (горизонтальну) орієнтації </a:t>
            </a:r>
          </a:p>
          <a:p>
            <a:pPr marL="0" indent="361950">
              <a:buNone/>
            </a:pP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3438" y="1357298"/>
            <a:ext cx="4041775" cy="639762"/>
          </a:xfrm>
        </p:spPr>
        <p:txBody>
          <a:bodyPr/>
          <a:lstStyle/>
          <a:p>
            <a:pPr algn="ctr"/>
            <a:r>
              <a:rPr lang="uk-UA" dirty="0" smtClean="0"/>
              <a:t>Колонтитули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500562" y="2071678"/>
            <a:ext cx="4500593" cy="4143404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uk-UA" b="1" dirty="0" smtClean="0"/>
              <a:t>Колонтитули (</a:t>
            </a:r>
            <a:r>
              <a:rPr lang="uk-UA" b="1" dirty="0" err="1" smtClean="0"/>
              <a:t>фр</a:t>
            </a:r>
            <a:r>
              <a:rPr lang="uk-UA" b="1" dirty="0" smtClean="0"/>
              <a:t>.</a:t>
            </a:r>
            <a:r>
              <a:rPr lang="uk-UA" b="1" i="1" dirty="0" smtClean="0"/>
              <a:t> </a:t>
            </a:r>
            <a:r>
              <a:rPr lang="uk-UA" b="1" i="1" dirty="0" err="1" smtClean="0">
                <a:solidFill>
                  <a:srgbClr val="C00000"/>
                </a:solidFill>
              </a:rPr>
              <a:t>со</a:t>
            </a:r>
            <a:r>
              <a:rPr lang="en-US" b="1" i="1" dirty="0" smtClean="0">
                <a:solidFill>
                  <a:srgbClr val="C00000"/>
                </a:solidFill>
              </a:rPr>
              <a:t>l</a:t>
            </a:r>
            <a:r>
              <a:rPr lang="uk-UA" b="1" i="1" dirty="0" smtClean="0">
                <a:solidFill>
                  <a:srgbClr val="C00000"/>
                </a:solidFill>
              </a:rPr>
              <a:t>о</a:t>
            </a:r>
            <a:r>
              <a:rPr lang="en-US" b="1" i="1" dirty="0" err="1" smtClean="0">
                <a:solidFill>
                  <a:srgbClr val="C00000"/>
                </a:solidFill>
              </a:rPr>
              <a:t>n</a:t>
            </a:r>
            <a:r>
              <a:rPr lang="en-US" b="1" i="1" dirty="0" err="1" smtClean="0"/>
              <a:t>n</a:t>
            </a:r>
            <a:r>
              <a:rPr lang="uk-UA" b="1" i="1" dirty="0" smtClean="0"/>
              <a:t>е</a:t>
            </a:r>
            <a:r>
              <a:rPr lang="uk-UA" b="1" dirty="0" smtClean="0"/>
              <a:t> </a:t>
            </a:r>
            <a:r>
              <a:rPr lang="ru-RU" b="1" dirty="0" smtClean="0"/>
              <a:t>- </a:t>
            </a:r>
            <a:r>
              <a:rPr lang="uk-UA" b="1" dirty="0" smtClean="0"/>
              <a:t>стовпець, лат.</a:t>
            </a:r>
            <a:r>
              <a:rPr lang="uk-UA" b="1" i="1" dirty="0" smtClean="0"/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titul</a:t>
            </a:r>
            <a:r>
              <a:rPr lang="en-US" b="1" i="1" dirty="0" err="1" smtClean="0"/>
              <a:t>us</a:t>
            </a:r>
            <a:r>
              <a:rPr lang="en-US" b="1" dirty="0" smtClean="0"/>
              <a:t> </a:t>
            </a:r>
            <a:r>
              <a:rPr lang="ru-RU" b="1" dirty="0" smtClean="0"/>
              <a:t>- </a:t>
            </a:r>
            <a:r>
              <a:rPr lang="uk-UA" b="1" dirty="0" smtClean="0"/>
              <a:t>заголовок) </a:t>
            </a:r>
            <a:r>
              <a:rPr lang="ru-RU" b="1" dirty="0" smtClean="0"/>
              <a:t>- </a:t>
            </a:r>
            <a:r>
              <a:rPr lang="uk-UA" b="1" dirty="0" smtClean="0"/>
              <a:t>це службові повідомлення, які розміщуються на полях сторінки документа. </a:t>
            </a:r>
            <a:endParaRPr lang="en-US" b="1" dirty="0" smtClean="0"/>
          </a:p>
          <a:p>
            <a:pPr marL="0" indent="361950">
              <a:buNone/>
            </a:pPr>
            <a:r>
              <a:rPr lang="uk-UA" b="1" dirty="0" smtClean="0"/>
              <a:t>Інформація колонтитула відображається на всіх сторінках документа або деякій його частині. </a:t>
            </a:r>
            <a:endParaRPr lang="en-US" b="1" dirty="0" smtClean="0"/>
          </a:p>
          <a:p>
            <a:pPr marL="0" indent="361950">
              <a:buNone/>
            </a:pPr>
            <a:r>
              <a:rPr lang="uk-UA" b="1" dirty="0" smtClean="0">
                <a:solidFill>
                  <a:srgbClr val="C00000"/>
                </a:solidFill>
              </a:rPr>
              <a:t>У </a:t>
            </a:r>
            <a:r>
              <a:rPr lang="en-US" b="1" dirty="0" smtClean="0">
                <a:solidFill>
                  <a:srgbClr val="C00000"/>
                </a:solidFill>
              </a:rPr>
              <a:t>Word </a:t>
            </a:r>
            <a:r>
              <a:rPr lang="ru-RU" b="1" dirty="0" smtClean="0">
                <a:solidFill>
                  <a:srgbClr val="C00000"/>
                </a:solidFill>
              </a:rPr>
              <a:t>2007 </a:t>
            </a:r>
            <a:r>
              <a:rPr lang="uk-UA" b="1" dirty="0" smtClean="0">
                <a:solidFill>
                  <a:srgbClr val="C00000"/>
                </a:solidFill>
              </a:rPr>
              <a:t>розрізняють</a:t>
            </a:r>
            <a:r>
              <a:rPr lang="uk-UA" b="1" i="1" dirty="0" smtClean="0">
                <a:solidFill>
                  <a:srgbClr val="C00000"/>
                </a:solidFill>
              </a:rPr>
              <a:t> верхній, нижній</a:t>
            </a:r>
            <a:r>
              <a:rPr lang="uk-UA" b="1" dirty="0" smtClean="0">
                <a:solidFill>
                  <a:srgbClr val="C00000"/>
                </a:solidFill>
              </a:rPr>
              <a:t> і</a:t>
            </a:r>
            <a:r>
              <a:rPr lang="uk-UA" b="1" i="1" dirty="0" smtClean="0">
                <a:solidFill>
                  <a:srgbClr val="C00000"/>
                </a:solidFill>
              </a:rPr>
              <a:t> бічні </a:t>
            </a:r>
            <a:r>
              <a:rPr lang="uk-UA" b="1" dirty="0" smtClean="0">
                <a:solidFill>
                  <a:srgbClr val="C00000"/>
                </a:solidFill>
              </a:rPr>
              <a:t>колонтитули. 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0" indent="361950">
              <a:buNone/>
            </a:pPr>
            <a:r>
              <a:rPr lang="uk-UA" b="1" dirty="0" smtClean="0"/>
              <a:t>Колонтитули можуть містити номери сторінок, назву документа або поточного розділу, прізвище автора, графічні зображення тощо.</a:t>
            </a:r>
            <a:endParaRPr lang="ru-RU" dirty="0" smtClean="0"/>
          </a:p>
          <a:p>
            <a:pPr marL="0" indent="361950">
              <a:buNone/>
            </a:pPr>
            <a:r>
              <a:rPr lang="uk-UA" b="1" dirty="0" smtClean="0"/>
              <a:t>Колонтитули першої сторінки, парних і непарних сторінок можуть відрізнятися. Також можуть бути різними колонтитули різних частин </a:t>
            </a:r>
            <a:r>
              <a:rPr lang="ru-RU" b="1" dirty="0" smtClean="0"/>
              <a:t>документа.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7388-5BB3-4BEB-ACBE-E8236D494DD3}" type="datetime1">
              <a:rPr lang="uk-UA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929066"/>
            <a:ext cx="1571636" cy="20781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429132"/>
            <a:ext cx="2300293" cy="128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Схема розміщення об'єктів сторінки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884D-0566-4B1A-A06E-04256A5A1561}" type="datetime1">
              <a:rPr lang="uk-UA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9041" y="1500174"/>
            <a:ext cx="7321983" cy="384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Стандартні властивості сторінки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b="1" dirty="0" smtClean="0"/>
              <a:t>За замовчуванням програма </a:t>
            </a:r>
            <a:r>
              <a:rPr lang="en-US" b="1" dirty="0" smtClean="0"/>
              <a:t>Word </a:t>
            </a:r>
            <a:r>
              <a:rPr lang="ru-RU" b="1" dirty="0" smtClean="0"/>
              <a:t>2007 </a:t>
            </a:r>
            <a:r>
              <a:rPr lang="uk-UA" b="1" dirty="0" smtClean="0"/>
              <a:t>встановлює такі значення властивостей сторінки:</a:t>
            </a:r>
            <a:endParaRPr lang="ru-RU" dirty="0" smtClean="0"/>
          </a:p>
          <a:p>
            <a:pPr lvl="0"/>
            <a:r>
              <a:rPr lang="uk-UA" b="1" dirty="0" smtClean="0"/>
              <a:t>верхнє поле</a:t>
            </a:r>
            <a:r>
              <a:rPr lang="uk-UA" b="1" i="1" dirty="0" smtClean="0"/>
              <a:t> </a:t>
            </a:r>
            <a:r>
              <a:rPr lang="ru-RU" b="1" i="1" dirty="0" smtClean="0"/>
              <a:t>-1,5 </a:t>
            </a:r>
            <a:r>
              <a:rPr lang="uk-UA" b="1" i="1" dirty="0" smtClean="0"/>
              <a:t>см;</a:t>
            </a:r>
            <a:endParaRPr lang="ru-RU" dirty="0" smtClean="0"/>
          </a:p>
          <a:p>
            <a:pPr lvl="0"/>
            <a:r>
              <a:rPr lang="uk-UA" b="1" dirty="0" smtClean="0"/>
              <a:t>ліве поле </a:t>
            </a:r>
            <a:r>
              <a:rPr lang="ru-RU" b="1" dirty="0" smtClean="0"/>
              <a:t>—</a:t>
            </a:r>
            <a:r>
              <a:rPr lang="ru-RU" b="1" i="1" dirty="0" smtClean="0"/>
              <a:t> 2,5 </a:t>
            </a:r>
            <a:r>
              <a:rPr lang="uk-UA" b="1" i="1" dirty="0" smtClean="0"/>
              <a:t>см;</a:t>
            </a:r>
            <a:endParaRPr lang="ru-RU" dirty="0" smtClean="0"/>
          </a:p>
          <a:p>
            <a:pPr lvl="0"/>
            <a:r>
              <a:rPr lang="uk-UA" b="1" dirty="0" smtClean="0"/>
              <a:t>нижнє поле </a:t>
            </a:r>
            <a:r>
              <a:rPr lang="ru-RU" b="1" dirty="0" smtClean="0"/>
              <a:t>-</a:t>
            </a:r>
            <a:r>
              <a:rPr lang="ru-RU" b="1" i="1" dirty="0" smtClean="0"/>
              <a:t> 1,5 </a:t>
            </a:r>
            <a:r>
              <a:rPr lang="uk-UA" b="1" i="1" dirty="0" smtClean="0"/>
              <a:t>см;</a:t>
            </a:r>
            <a:endParaRPr lang="ru-RU" dirty="0" smtClean="0"/>
          </a:p>
          <a:p>
            <a:pPr lvl="0"/>
            <a:r>
              <a:rPr lang="uk-UA" b="1" dirty="0" smtClean="0"/>
              <a:t>праве поле</a:t>
            </a:r>
            <a:r>
              <a:rPr lang="uk-UA" b="1" i="1" dirty="0" smtClean="0"/>
              <a:t> </a:t>
            </a:r>
            <a:r>
              <a:rPr lang="ru-RU" b="1" i="1" dirty="0" smtClean="0"/>
              <a:t>-1,5 </a:t>
            </a:r>
            <a:r>
              <a:rPr lang="uk-UA" b="1" i="1" dirty="0" smtClean="0"/>
              <a:t>см;</a:t>
            </a:r>
            <a:endParaRPr lang="ru-RU" dirty="0" smtClean="0"/>
          </a:p>
          <a:p>
            <a:pPr lvl="0"/>
            <a:r>
              <a:rPr lang="uk-UA" b="1" dirty="0" smtClean="0"/>
              <a:t>розмір сторінки</a:t>
            </a:r>
            <a:r>
              <a:rPr lang="uk-UA" b="1" i="1" dirty="0" smtClean="0"/>
              <a:t> -А4</a:t>
            </a:r>
            <a:r>
              <a:rPr lang="uk-UA" b="1" dirty="0" smtClean="0"/>
              <a:t> (ширина</a:t>
            </a:r>
            <a:r>
              <a:rPr lang="uk-UA" b="1" i="1" dirty="0" smtClean="0"/>
              <a:t> </a:t>
            </a:r>
            <a:r>
              <a:rPr lang="ru-RU" b="1" i="1" dirty="0" smtClean="0"/>
              <a:t>-21 </a:t>
            </a:r>
            <a:r>
              <a:rPr lang="uk-UA" b="1" i="1" dirty="0" smtClean="0"/>
              <a:t>см,</a:t>
            </a:r>
            <a:r>
              <a:rPr lang="uk-UA" b="1" dirty="0" smtClean="0"/>
              <a:t> висота </a:t>
            </a:r>
            <a:r>
              <a:rPr lang="ru-RU" b="1" dirty="0" smtClean="0"/>
              <a:t>-</a:t>
            </a:r>
            <a:r>
              <a:rPr lang="ru-RU" b="1" i="1" dirty="0" smtClean="0"/>
              <a:t> 29,7 </a:t>
            </a:r>
            <a:r>
              <a:rPr lang="uk-UA" b="1" i="1" dirty="0" smtClean="0"/>
              <a:t>см);</a:t>
            </a:r>
            <a:endParaRPr lang="ru-RU" dirty="0" smtClean="0"/>
          </a:p>
          <a:p>
            <a:pPr lvl="0"/>
            <a:r>
              <a:rPr lang="uk-UA" b="1" dirty="0" smtClean="0"/>
              <a:t>орієнтація сторінки </a:t>
            </a:r>
            <a:r>
              <a:rPr lang="ru-RU" b="1" dirty="0" smtClean="0"/>
              <a:t>-</a:t>
            </a:r>
            <a:r>
              <a:rPr lang="ru-RU" b="1" i="1" dirty="0" smtClean="0"/>
              <a:t> </a:t>
            </a:r>
            <a:r>
              <a:rPr lang="uk-UA" b="1" i="1" dirty="0" smtClean="0"/>
              <a:t>книжкова;</a:t>
            </a:r>
            <a:endParaRPr lang="ru-RU" dirty="0" smtClean="0"/>
          </a:p>
          <a:p>
            <a:pPr lvl="0"/>
            <a:r>
              <a:rPr lang="uk-UA" b="1" dirty="0" smtClean="0"/>
              <a:t>колонтитули </a:t>
            </a:r>
            <a:r>
              <a:rPr lang="ru-RU" b="1" dirty="0" smtClean="0"/>
              <a:t>-</a:t>
            </a:r>
            <a:r>
              <a:rPr lang="ru-RU" b="1" i="1" dirty="0" smtClean="0"/>
              <a:t> </a:t>
            </a:r>
            <a:r>
              <a:rPr lang="uk-UA" b="1" i="1" dirty="0" smtClean="0"/>
              <a:t>порожні.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0037E-D6A7-4368-9701-CD6D9B5C92F3}" type="datetime1">
              <a:rPr lang="uk-UA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Форматування сторінки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57428"/>
          </a:xfrm>
        </p:spPr>
        <p:txBody>
          <a:bodyPr>
            <a:normAutofit fontScale="85000" lnSpcReduction="20000"/>
          </a:bodyPr>
          <a:lstStyle/>
          <a:p>
            <a:pPr marL="0" indent="542925">
              <a:buNone/>
            </a:pPr>
            <a:r>
              <a:rPr lang="uk-UA" b="1" dirty="0" smtClean="0"/>
              <a:t>Для встановлення необхідних значень властивостей сторінки слід відкрити вкладку Розмітка сторінки. На цій вкладці розміщено дві групи елементів керування форматуванням сторінки: </a:t>
            </a:r>
          </a:p>
          <a:p>
            <a:pPr marL="0" indent="542925">
              <a:buNone/>
            </a:pPr>
            <a:r>
              <a:rPr lang="uk-UA" b="1" dirty="0" smtClean="0"/>
              <a:t>— Параметри сторінки</a:t>
            </a:r>
          </a:p>
          <a:p>
            <a:pPr marL="0" indent="542925">
              <a:buNone/>
            </a:pPr>
            <a:r>
              <a:rPr lang="uk-UA" b="1" dirty="0" smtClean="0"/>
              <a:t>— Тло сторінки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594A-535F-4069-89CB-5897168D953C}" type="datetime1">
              <a:rPr lang="uk-UA" smtClean="0"/>
              <a:t>12.01.2013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929066"/>
            <a:ext cx="8407704" cy="13493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Група </a:t>
            </a:r>
            <a:r>
              <a:rPr lang="uk-UA" dirty="0" smtClean="0">
                <a:solidFill>
                  <a:srgbClr val="C00000"/>
                </a:solidFill>
              </a:rPr>
              <a:t>Параметри сторінки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352956" cy="4525963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uk-UA" dirty="0" smtClean="0"/>
              <a:t>У групі Параметри сторінки для форматування об'єктів сторінки можна використати такі елементи керування:</a:t>
            </a:r>
            <a:endParaRPr lang="ru-RU" dirty="0" smtClean="0"/>
          </a:p>
          <a:p>
            <a:pPr marL="0" lvl="0" indent="361950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кнопку зі списком Поля </a:t>
            </a:r>
            <a:r>
              <a:rPr lang="ru-RU" dirty="0" smtClean="0"/>
              <a:t>- </a:t>
            </a:r>
            <a:r>
              <a:rPr lang="uk-UA" dirty="0" smtClean="0"/>
              <a:t>для вибору одного зі стандартних наборів розмірів полів. Якщо запропоновані варіанти не влаштовують, то інші значення можна встановити, вибравши в списку цієї кнопки команду </a:t>
            </a:r>
            <a:r>
              <a:rPr lang="uk-UA" dirty="0" err="1" smtClean="0"/>
              <a:t>Настроювані</a:t>
            </a:r>
            <a:r>
              <a:rPr lang="uk-UA" dirty="0" smtClean="0"/>
              <a:t> поля;</a:t>
            </a:r>
            <a:endParaRPr lang="ru-RU" dirty="0" smtClean="0"/>
          </a:p>
          <a:p>
            <a:pPr marL="0" lvl="0" indent="361950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кнопку зі списком Орієнтація </a:t>
            </a:r>
            <a:r>
              <a:rPr lang="ru-RU" dirty="0" smtClean="0"/>
              <a:t>- </a:t>
            </a:r>
            <a:r>
              <a:rPr lang="uk-UA" dirty="0" smtClean="0"/>
              <a:t>для вибору орієнтації сторінки;</a:t>
            </a:r>
            <a:endParaRPr lang="ru-RU" dirty="0" smtClean="0"/>
          </a:p>
          <a:p>
            <a:pPr marL="0" lvl="0" indent="361950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кнопку зі списком Розмір </a:t>
            </a:r>
            <a:r>
              <a:rPr lang="ru-RU" dirty="0" smtClean="0"/>
              <a:t>- </a:t>
            </a:r>
            <a:r>
              <a:rPr lang="uk-UA" dirty="0" smtClean="0"/>
              <a:t>для вибору одного зі стандартних розмірів аркуша паперу, на якому планується друк документа. </a:t>
            </a:r>
          </a:p>
          <a:p>
            <a:pPr marL="0" lvl="0" indent="361950">
              <a:buNone/>
            </a:pPr>
            <a:r>
              <a:rPr lang="uk-UA" dirty="0" smtClean="0"/>
              <a:t>Для встановлення інших значень потрібно в меню вибрати кнопку Інші розміри аркушів. Розміри полів сторінки можна також встановити на </a:t>
            </a:r>
            <a:r>
              <a:rPr lang="uk-UA" b="1" dirty="0" smtClean="0">
                <a:solidFill>
                  <a:srgbClr val="C00000"/>
                </a:solidFill>
              </a:rPr>
              <a:t>вертикальній і горизонтальній</a:t>
            </a:r>
            <a:r>
              <a:rPr lang="uk-UA" b="1" i="1" dirty="0" smtClean="0">
                <a:solidFill>
                  <a:srgbClr val="C00000"/>
                </a:solidFill>
              </a:rPr>
              <a:t> лінійках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uk-UA" dirty="0" smtClean="0"/>
              <a:t>у режимі перегляду документа Розмітка сторінки. На лінійках полям відповідають ділянки блакитного кольору. Щоб змінити їхні розміри, необхідно перетягнути межу поля вздовж лінійки в потрібне місце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C716-1766-48AA-8DE2-EF4DA1075460}" type="datetime1">
              <a:rPr lang="uk-UA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3438" y="2143116"/>
            <a:ext cx="4333907" cy="10001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7" y="3857628"/>
            <a:ext cx="3714776" cy="126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Вкладка Поля вікна Параметри сторінки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600200"/>
            <a:ext cx="4500594" cy="4525963"/>
          </a:xfrm>
        </p:spPr>
        <p:txBody>
          <a:bodyPr>
            <a:normAutofit fontScale="47500" lnSpcReduction="20000"/>
          </a:bodyPr>
          <a:lstStyle/>
          <a:p>
            <a:pPr marL="0" indent="447675">
              <a:buNone/>
            </a:pPr>
            <a:r>
              <a:rPr lang="uk-UA" b="1" dirty="0" smtClean="0"/>
              <a:t>Значення властивостей сторінки можна встановити в діалоговому вікні Параметри сторінки</a:t>
            </a:r>
            <a:r>
              <a:rPr lang="ru-RU" b="1" dirty="0" smtClean="0"/>
              <a:t>, </a:t>
            </a:r>
            <a:r>
              <a:rPr lang="uk-UA" b="1" dirty="0" smtClean="0"/>
              <a:t>яке можна відкрити на вкладці Розмітка сторінки, Поля, Налаштовуванні поля. Це саме вікно можна відкрити, якщо двічі клацнути в будь-якому місці вертикальної лінійки або по полях горизонтальної.</a:t>
            </a:r>
            <a:endParaRPr lang="ru-RU" dirty="0" smtClean="0"/>
          </a:p>
          <a:p>
            <a:pPr marL="0" indent="447675">
              <a:buNone/>
            </a:pPr>
            <a:r>
              <a:rPr lang="uk-UA" dirty="0" smtClean="0"/>
              <a:t>На вкладках вікна</a:t>
            </a:r>
            <a:r>
              <a:rPr lang="uk-UA" b="1" dirty="0" smtClean="0"/>
              <a:t> Параметри сторінки </a:t>
            </a:r>
            <a:r>
              <a:rPr lang="uk-UA" dirty="0" smtClean="0"/>
              <a:t>додатково можна встановити значення таких властивостей:</a:t>
            </a:r>
            <a:endParaRPr lang="ru-RU" dirty="0" smtClean="0"/>
          </a:p>
          <a:p>
            <a:pPr marL="0" lvl="0" indent="447675"/>
            <a:r>
              <a:rPr lang="uk-UA" dirty="0" smtClean="0"/>
              <a:t>У списку</a:t>
            </a:r>
            <a:r>
              <a:rPr lang="uk-UA" b="1" dirty="0" smtClean="0"/>
              <a:t> кілька сторінок</a:t>
            </a:r>
            <a:r>
              <a:rPr lang="uk-UA" dirty="0" smtClean="0"/>
              <a:t> можна вибрати </a:t>
            </a:r>
            <a:r>
              <a:rPr lang="uk-UA" i="1" dirty="0" smtClean="0"/>
              <a:t>дзеркальні поля,</a:t>
            </a:r>
            <a:r>
              <a:rPr lang="uk-UA" dirty="0" smtClean="0"/>
              <a:t> режим друку</a:t>
            </a:r>
            <a:r>
              <a:rPr lang="uk-UA" i="1" dirty="0" smtClean="0"/>
              <a:t> двох сторінок на аркуші</a:t>
            </a:r>
            <a:r>
              <a:rPr lang="ru-RU" i="1" dirty="0" smtClean="0"/>
              <a:t>, </a:t>
            </a:r>
            <a:r>
              <a:rPr lang="uk-UA" i="1" dirty="0" smtClean="0"/>
              <a:t>брошури. </a:t>
            </a:r>
          </a:p>
          <a:p>
            <a:pPr marL="0" lvl="0" indent="447675"/>
            <a:r>
              <a:rPr lang="uk-UA" dirty="0" smtClean="0"/>
              <a:t>На вкладці</a:t>
            </a:r>
            <a:r>
              <a:rPr lang="uk-UA" b="1" dirty="0" smtClean="0"/>
              <a:t> Папір</a:t>
            </a:r>
            <a:r>
              <a:rPr lang="uk-UA" dirty="0" smtClean="0"/>
              <a:t> </a:t>
            </a:r>
            <a:r>
              <a:rPr lang="ru-RU" dirty="0" smtClean="0"/>
              <a:t>- </a:t>
            </a:r>
            <a:r>
              <a:rPr lang="uk-UA" dirty="0" smtClean="0"/>
              <a:t>розміри аркуша паперу, спосіб подачі паперу в принтер.</a:t>
            </a:r>
            <a:endParaRPr lang="ru-RU" dirty="0" smtClean="0"/>
          </a:p>
          <a:p>
            <a:pPr marL="0" lvl="0" indent="447675"/>
            <a:r>
              <a:rPr lang="uk-UA" dirty="0" smtClean="0"/>
              <a:t>На вкладці</a:t>
            </a:r>
            <a:r>
              <a:rPr lang="uk-UA" b="1" dirty="0" smtClean="0"/>
              <a:t> Макет</a:t>
            </a:r>
            <a:r>
              <a:rPr lang="uk-UA" dirty="0" smtClean="0"/>
              <a:t> </a:t>
            </a:r>
            <a:r>
              <a:rPr lang="ru-RU" dirty="0" smtClean="0"/>
              <a:t>- </a:t>
            </a:r>
            <a:r>
              <a:rPr lang="uk-UA" dirty="0" smtClean="0"/>
              <a:t>спосіб вертикального вирівнювання тексту на сторінці, межі сторінки, нумерацію рядків, параметри розташування та оформлення колонтитулів.</a:t>
            </a:r>
            <a:endParaRPr lang="ru-RU" dirty="0" smtClean="0"/>
          </a:p>
          <a:p>
            <a:pPr marL="0" indent="447675">
              <a:buNone/>
            </a:pPr>
            <a:r>
              <a:rPr lang="uk-UA" dirty="0" smtClean="0"/>
              <a:t>Установивши необхідні значення властивостей, потрібно в списку</a:t>
            </a:r>
            <a:r>
              <a:rPr lang="uk-UA" b="1" dirty="0" smtClean="0"/>
              <a:t> Застосувати до,</a:t>
            </a:r>
            <a:r>
              <a:rPr lang="uk-UA" dirty="0" smtClean="0"/>
              <a:t> що розміщений на кожній вкладці вікна, обрати варіант їхнього застосування </a:t>
            </a:r>
            <a:r>
              <a:rPr lang="ru-RU" dirty="0" smtClean="0"/>
              <a:t>-</a:t>
            </a:r>
            <a:r>
              <a:rPr lang="ru-RU" i="1" dirty="0" smtClean="0"/>
              <a:t> </a:t>
            </a:r>
            <a:r>
              <a:rPr lang="uk-UA" i="1" dirty="0" smtClean="0"/>
              <a:t>до всього документа, від поточної сторінки і до кінця документа, до виділеного фрагмента, до виділеного розділу.</a:t>
            </a:r>
            <a:r>
              <a:rPr lang="uk-UA" dirty="0" smtClean="0"/>
              <a:t> </a:t>
            </a:r>
          </a:p>
          <a:p>
            <a:pPr marL="0" indent="447675">
              <a:buNone/>
            </a:pPr>
            <a:r>
              <a:rPr lang="uk-UA" dirty="0" smtClean="0"/>
              <a:t>Слід звертати увагу на область </a:t>
            </a:r>
            <a:r>
              <a:rPr lang="uk-UA" b="1" dirty="0" smtClean="0"/>
              <a:t>Попередній перегляд,</a:t>
            </a:r>
            <a:r>
              <a:rPr lang="uk-UA" dirty="0" smtClean="0"/>
              <a:t> де відображається ескіз сторінки з обраними </a:t>
            </a:r>
            <a:r>
              <a:rPr lang="uk-UA" dirty="0" err="1" smtClean="0"/>
              <a:t>значенн­ми</a:t>
            </a:r>
            <a:r>
              <a:rPr lang="uk-UA" dirty="0" smtClean="0"/>
              <a:t> властивостей.</a:t>
            </a:r>
            <a:endParaRPr lang="ru-RU" dirty="0" smtClean="0"/>
          </a:p>
          <a:p>
            <a:pPr marL="0" indent="447675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1D7C-5AF8-4F5B-9B53-6D2582F032EF}" type="datetime1">
              <a:rPr lang="uk-UA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9090" y="1600200"/>
            <a:ext cx="389481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929322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Оформлення документа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352956" cy="4525963"/>
          </a:xfrm>
        </p:spPr>
        <p:txBody>
          <a:bodyPr>
            <a:normAutofit fontScale="62500" lnSpcReduction="20000"/>
          </a:bodyPr>
          <a:lstStyle/>
          <a:p>
            <a:pPr marL="0" indent="361950" algn="just">
              <a:buNone/>
            </a:pPr>
            <a:r>
              <a:rPr lang="uk-UA" dirty="0" smtClean="0"/>
              <a:t>Для естетичного оформлення документа використовують також елементи керування групи</a:t>
            </a:r>
            <a:r>
              <a:rPr lang="uk-UA" b="1" dirty="0" smtClean="0"/>
              <a:t> Тло сторінки</a:t>
            </a:r>
            <a:r>
              <a:rPr lang="uk-UA" dirty="0" smtClean="0"/>
              <a:t> вкладки</a:t>
            </a:r>
            <a:r>
              <a:rPr lang="uk-UA" b="1" dirty="0" smtClean="0"/>
              <a:t> Розмітка сторінки:</a:t>
            </a:r>
            <a:endParaRPr lang="ru-RU" dirty="0" smtClean="0"/>
          </a:p>
          <a:p>
            <a:pPr marL="0" lvl="0" indent="361950" algn="just">
              <a:buNone/>
            </a:pPr>
            <a:r>
              <a:rPr lang="uk-UA" b="1" i="1" dirty="0" smtClean="0"/>
              <a:t>Колір сторінки</a:t>
            </a:r>
            <a:r>
              <a:rPr lang="uk-UA" dirty="0" smtClean="0"/>
              <a:t> </a:t>
            </a:r>
            <a:r>
              <a:rPr lang="ru-RU" dirty="0" smtClean="0"/>
              <a:t>- </a:t>
            </a:r>
            <a:r>
              <a:rPr lang="uk-UA" dirty="0" smtClean="0"/>
              <a:t>для вибору</a:t>
            </a:r>
            <a:r>
              <a:rPr lang="uk-UA" i="1" dirty="0" smtClean="0"/>
              <a:t> кольору тла</a:t>
            </a:r>
            <a:r>
              <a:rPr lang="uk-UA" dirty="0" smtClean="0"/>
              <a:t> і</a:t>
            </a:r>
            <a:r>
              <a:rPr lang="uk-UA" i="1" dirty="0" smtClean="0"/>
              <a:t> способу заливки</a:t>
            </a:r>
            <a:r>
              <a:rPr lang="uk-UA" dirty="0" smtClean="0"/>
              <a:t> сторінки (градієнтна, візерунок, текстура, рисунок);</a:t>
            </a:r>
            <a:endParaRPr lang="ru-RU" dirty="0" smtClean="0"/>
          </a:p>
          <a:p>
            <a:pPr marL="0" lvl="0" indent="361950" algn="just">
              <a:buNone/>
            </a:pPr>
            <a:r>
              <a:rPr lang="uk-UA" b="1" i="1" dirty="0" smtClean="0"/>
              <a:t>Межі сторінок</a:t>
            </a:r>
            <a:r>
              <a:rPr lang="uk-UA" dirty="0" smtClean="0"/>
              <a:t> </a:t>
            </a:r>
            <a:r>
              <a:rPr lang="ru-RU" dirty="0" smtClean="0"/>
              <a:t>- </a:t>
            </a:r>
            <a:r>
              <a:rPr lang="uk-UA" dirty="0" smtClean="0"/>
              <a:t>для вибору потрібного</a:t>
            </a:r>
            <a:r>
              <a:rPr lang="uk-UA" i="1" dirty="0" smtClean="0"/>
              <a:t> стилю, кольору, ширини</a:t>
            </a:r>
            <a:r>
              <a:rPr lang="uk-UA" dirty="0" smtClean="0"/>
              <a:t> ліній тощо;</a:t>
            </a:r>
            <a:endParaRPr lang="ru-RU" dirty="0" smtClean="0"/>
          </a:p>
          <a:p>
            <a:pPr marL="0" lvl="0" indent="361950" algn="just">
              <a:buNone/>
            </a:pPr>
            <a:r>
              <a:rPr lang="uk-UA" b="1" i="1" dirty="0" smtClean="0"/>
              <a:t>Водяний знак</a:t>
            </a:r>
            <a:r>
              <a:rPr lang="uk-UA" dirty="0" smtClean="0"/>
              <a:t> </a:t>
            </a:r>
            <a:r>
              <a:rPr lang="ru-RU" dirty="0" smtClean="0"/>
              <a:t>- </a:t>
            </a:r>
            <a:r>
              <a:rPr lang="uk-UA" dirty="0" smtClean="0"/>
              <a:t>для вибору вигляду та змісту водяного знака, який являє собою текст або зображення, що відображається під основним текстом документа. Його можна побачити в режимі перегляду</a:t>
            </a:r>
            <a:r>
              <a:rPr lang="uk-UA" b="1" dirty="0" smtClean="0"/>
              <a:t> Розмітка сторінки</a:t>
            </a:r>
            <a:r>
              <a:rPr lang="uk-UA" dirty="0" smtClean="0"/>
              <a:t> і в надрукованому документі.</a:t>
            </a:r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6275-9FEA-41AF-A776-EBED5D7A1EEE}" type="datetime1">
              <a:rPr lang="uk-UA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5588" y="0"/>
            <a:ext cx="3018412" cy="425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071678"/>
            <a:ext cx="2915129" cy="40973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7B9899"/>
                </a:solidFill>
              </a:rPr>
              <a:t>Фон сторінки. Колір сторінки</a:t>
            </a:r>
            <a:endParaRPr lang="ru-RU" smtClean="0">
              <a:solidFill>
                <a:srgbClr val="7B9899"/>
              </a:solidFill>
            </a:endParaRPr>
          </a:p>
        </p:txBody>
      </p:sp>
      <p:pic>
        <p:nvPicPr>
          <p:cNvPr id="4403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428750"/>
            <a:ext cx="2943225" cy="2419350"/>
          </a:xfrm>
          <a:noFill/>
          <a:ln>
            <a:solidFill>
              <a:schemeClr val="tx1"/>
            </a:solidFill>
          </a:ln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1428750"/>
            <a:ext cx="1685925" cy="273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1428750"/>
            <a:ext cx="243363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 rot="14357344">
            <a:off x="685800" y="2286000"/>
            <a:ext cx="785813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9772410">
            <a:off x="4514850" y="3467100"/>
            <a:ext cx="785813" cy="269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404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3643313"/>
            <a:ext cx="2671762" cy="299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Стрелка вправо 9"/>
          <p:cNvSpPr/>
          <p:nvPr/>
        </p:nvSpPr>
        <p:spPr>
          <a:xfrm rot="9037836">
            <a:off x="3140075" y="4268788"/>
            <a:ext cx="857250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404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3" y="4357688"/>
            <a:ext cx="2000250" cy="2197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 rot="20602743">
            <a:off x="2632075" y="6210300"/>
            <a:ext cx="2000250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A73B-C7FA-4B4B-A016-98A374A77AB1}" type="datetime1">
              <a:rPr lang="uk-UA" smtClean="0"/>
              <a:t>12.01.2013</a:t>
            </a:fld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2428868"/>
            <a:ext cx="7772400" cy="235745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Текстовий процесор </a:t>
            </a:r>
            <a:r>
              <a:rPr lang="en-US" dirty="0" smtClean="0"/>
              <a:t>Word</a:t>
            </a:r>
            <a:r>
              <a:rPr lang="uk-UA" dirty="0" smtClean="0"/>
              <a:t> 2007. Підготовка текстового документа до друку. </a:t>
            </a:r>
            <a:br>
              <a:rPr lang="uk-UA" dirty="0" smtClean="0"/>
            </a:br>
            <a:r>
              <a:rPr lang="uk-UA" dirty="0" smtClean="0"/>
              <a:t>Друк текстового документа.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body" idx="1"/>
          </p:nvPr>
        </p:nvSpPr>
        <p:spPr>
          <a:xfrm>
            <a:off x="642910" y="785794"/>
            <a:ext cx="7772400" cy="1500187"/>
          </a:xfrm>
        </p:spPr>
        <p:txBody>
          <a:bodyPr/>
          <a:lstStyle/>
          <a:p>
            <a:r>
              <a:rPr lang="uk-UA" dirty="0" smtClean="0"/>
              <a:t>Урок 2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7920-D7EE-4821-B8B4-2D83CE34C54F}" type="datetime1">
              <a:rPr lang="uk-UA" smtClean="0"/>
              <a:t>12.01.2013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7B9899"/>
                </a:solidFill>
              </a:rPr>
              <a:t>Фон сторінки. Границя сторінки</a:t>
            </a:r>
            <a:endParaRPr lang="ru-RU" smtClean="0">
              <a:solidFill>
                <a:srgbClr val="7B9899"/>
              </a:solidFill>
            </a:endParaRPr>
          </a:p>
        </p:txBody>
      </p:sp>
      <p:pic>
        <p:nvPicPr>
          <p:cNvPr id="4505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1357313"/>
            <a:ext cx="3238500" cy="2428875"/>
          </a:xfrm>
          <a:noFill/>
          <a:ln>
            <a:solidFill>
              <a:schemeClr val="tx1"/>
            </a:solidFill>
          </a:ln>
        </p:spPr>
      </p:pic>
      <p:sp>
        <p:nvSpPr>
          <p:cNvPr id="5" name="Стрелка вправо 4"/>
          <p:cNvSpPr/>
          <p:nvPr/>
        </p:nvSpPr>
        <p:spPr>
          <a:xfrm rot="14487655">
            <a:off x="285750" y="2278063"/>
            <a:ext cx="928688" cy="227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357313"/>
            <a:ext cx="3390900" cy="3173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6088" y="3557588"/>
            <a:ext cx="2347912" cy="3300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Стрелка вправо 9"/>
          <p:cNvSpPr/>
          <p:nvPr/>
        </p:nvSpPr>
        <p:spPr>
          <a:xfrm rot="1662427">
            <a:off x="6215063" y="3929063"/>
            <a:ext cx="642937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8916-FC1C-4234-BE36-1DB33CBDC278}" type="datetime1">
              <a:rPr lang="uk-UA" smtClean="0"/>
              <a:t>12.01.2013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7B9899"/>
                </a:solidFill>
              </a:rPr>
              <a:t>Фон сторінки. Водяний знак</a:t>
            </a:r>
            <a:endParaRPr lang="ru-RU" smtClean="0">
              <a:solidFill>
                <a:srgbClr val="7B9899"/>
              </a:solidFill>
            </a:endParaRPr>
          </a:p>
        </p:txBody>
      </p:sp>
      <p:pic>
        <p:nvPicPr>
          <p:cNvPr id="4301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071688"/>
            <a:ext cx="2533650" cy="2105025"/>
          </a:xfrm>
          <a:noFill/>
          <a:ln>
            <a:solidFill>
              <a:schemeClr val="tx1"/>
            </a:solidFill>
          </a:ln>
        </p:spPr>
      </p:pic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1500188"/>
            <a:ext cx="2833687" cy="4625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1500188"/>
            <a:ext cx="3071813" cy="230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301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3857625"/>
            <a:ext cx="2700337" cy="268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658C-E6DB-4F90-97E0-0AA4A3E31054}" type="datetime1">
              <a:rPr lang="uk-UA" smtClean="0"/>
              <a:t>12.01.2013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uk-UA" dirty="0" smtClean="0"/>
              <a:t>Вставлення колонтитулів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42844" y="785794"/>
            <a:ext cx="7715304" cy="5340369"/>
          </a:xfrm>
        </p:spPr>
        <p:txBody>
          <a:bodyPr>
            <a:normAutofit fontScale="62500" lnSpcReduction="20000"/>
          </a:bodyPr>
          <a:lstStyle/>
          <a:p>
            <a:pPr marL="0" indent="266700">
              <a:buNone/>
            </a:pPr>
            <a:r>
              <a:rPr lang="uk-UA" b="1" dirty="0" smtClean="0"/>
              <a:t>На сторінки текстового документа у </a:t>
            </a:r>
            <a:r>
              <a:rPr lang="en-US" b="1" dirty="0" smtClean="0"/>
              <a:t>Word </a:t>
            </a:r>
            <a:r>
              <a:rPr lang="ru-RU" b="1" dirty="0" smtClean="0"/>
              <a:t>2007 </a:t>
            </a:r>
            <a:r>
              <a:rPr lang="uk-UA" b="1" dirty="0" smtClean="0"/>
              <a:t>можна вставляти колонтитули, скориставшись готовою колекцією шаблонів колонтитулів, або створити власні колонтитули, які можна зберегти в колекції. Відображаються колонтитули в документі тільки в режимах Розмітка сторінки та Читання. Опрацювання основного тексту документа під час роботи з колонтитулами неможливе.</a:t>
            </a:r>
            <a:endParaRPr lang="ru-RU" dirty="0" smtClean="0"/>
          </a:p>
          <a:p>
            <a:pPr marL="0" indent="266700">
              <a:buNone/>
            </a:pPr>
            <a:r>
              <a:rPr lang="uk-UA" b="1" dirty="0" smtClean="0"/>
              <a:t>Для вставлення колонтитулів використовують елементи керування групи Колонтитули вкладки Вставлення</a:t>
            </a:r>
            <a:r>
              <a:rPr lang="ru-RU" b="1" dirty="0" smtClean="0"/>
              <a:t>.</a:t>
            </a:r>
            <a:endParaRPr lang="ru-RU" dirty="0" smtClean="0"/>
          </a:p>
          <a:p>
            <a:pPr marL="0" indent="266700">
              <a:buNone/>
            </a:pPr>
            <a:r>
              <a:rPr lang="uk-UA" b="1" dirty="0" smtClean="0"/>
              <a:t>Для розміщення на кожній сторінці документа колонтитула з готової колекції шаблонів потрібно:</a:t>
            </a:r>
            <a:endParaRPr lang="ru-RU" dirty="0" smtClean="0"/>
          </a:p>
          <a:p>
            <a:pPr marL="447675" indent="180975">
              <a:buFont typeface="+mj-lt"/>
              <a:buAutoNum type="arabicParenR"/>
            </a:pPr>
            <a:r>
              <a:rPr lang="uk-UA" b="1" dirty="0" smtClean="0"/>
              <a:t> Вибрати на Стрічці вкладку Вставлення.</a:t>
            </a:r>
            <a:endParaRPr lang="ru-RU" dirty="0" smtClean="0"/>
          </a:p>
          <a:p>
            <a:pPr marL="447675" indent="180975">
              <a:buFont typeface="+mj-lt"/>
              <a:buAutoNum type="arabicParenR"/>
            </a:pPr>
            <a:r>
              <a:rPr lang="uk-UA" b="1" dirty="0" smtClean="0"/>
              <a:t> Вибрати в групі Колонтитули одну з команд Верхній колонтитул або Нижній колонтитул.</a:t>
            </a:r>
            <a:endParaRPr lang="ru-RU" dirty="0" smtClean="0"/>
          </a:p>
          <a:p>
            <a:pPr marL="447675" indent="180975">
              <a:buFont typeface="+mj-lt"/>
              <a:buAutoNum type="arabicParenR"/>
            </a:pPr>
            <a:r>
              <a:rPr lang="uk-UA" b="1" dirty="0" smtClean="0"/>
              <a:t> Вибрати в запропонованому списку шаблонів колонтитулів бажаний.</a:t>
            </a:r>
            <a:endParaRPr lang="ru-RU" dirty="0" smtClean="0"/>
          </a:p>
          <a:p>
            <a:pPr marL="447675" indent="180975">
              <a:buFont typeface="+mj-lt"/>
              <a:buAutoNum type="arabicParenR"/>
            </a:pPr>
            <a:r>
              <a:rPr lang="uk-UA" b="1" dirty="0" smtClean="0"/>
              <a:t> Увести потрібний текст у відповідні текстові поля шаблону.</a:t>
            </a:r>
            <a:endParaRPr lang="ru-RU" dirty="0" smtClean="0"/>
          </a:p>
          <a:p>
            <a:pPr marL="447675" indent="180975">
              <a:buFont typeface="+mj-lt"/>
              <a:buAutoNum type="arabicParenR"/>
            </a:pPr>
            <a:r>
              <a:rPr lang="uk-UA" b="1" dirty="0" smtClean="0"/>
              <a:t> Закрити вікно створення колонтитула, виконавши</a:t>
            </a:r>
            <a:r>
              <a:rPr lang="uk-UA" b="1" i="1" dirty="0" smtClean="0"/>
              <a:t> Знаряддя для колонтитулів,</a:t>
            </a:r>
            <a:r>
              <a:rPr lang="ru-RU" b="1" i="1" dirty="0" smtClean="0"/>
              <a:t> </a:t>
            </a:r>
            <a:r>
              <a:rPr lang="uk-UA" b="1" i="1" dirty="0" smtClean="0"/>
              <a:t>Конструктор, Закрити,</a:t>
            </a:r>
            <a:r>
              <a:rPr lang="ru-RU" b="1" i="1" dirty="0" smtClean="0"/>
              <a:t> </a:t>
            </a:r>
            <a:r>
              <a:rPr lang="uk-UA" b="1" i="1" dirty="0" smtClean="0"/>
              <a:t>Закрити колонтитули</a:t>
            </a:r>
            <a:r>
              <a:rPr lang="ru-RU" b="1" dirty="0" smtClean="0"/>
              <a:t>, </a:t>
            </a:r>
            <a:r>
              <a:rPr lang="uk-UA" b="1" dirty="0" smtClean="0"/>
              <a:t>або двічі клацнути поза полем колонтитула.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E185-8B4B-404E-8916-B7745998D96E}" type="datetime1">
              <a:rPr lang="uk-UA" smtClean="0"/>
              <a:t>12.01.2013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3071810"/>
            <a:ext cx="156411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857232"/>
            <a:ext cx="590813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872146" cy="85723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Вставлення колонтитулів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8E4C-E5CE-48BE-BE8A-86280229B1C9}" type="datetime1">
              <a:rPr lang="uk-UA" smtClean="0"/>
              <a:t>12.01.2013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21240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714620"/>
            <a:ext cx="5929322" cy="7858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35173" y="3857628"/>
            <a:ext cx="7208827" cy="10001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1285860"/>
            <a:ext cx="2741612" cy="45259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42844" y="142852"/>
            <a:ext cx="35719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71538" y="1428736"/>
            <a:ext cx="35719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286116" y="1000108"/>
            <a:ext cx="35719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357554" y="2714620"/>
            <a:ext cx="35719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000364" y="3857628"/>
            <a:ext cx="35719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5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>
            <a:normAutofit/>
          </a:bodyPr>
          <a:lstStyle/>
          <a:p>
            <a:r>
              <a:rPr lang="uk-UA" b="1" dirty="0" smtClean="0"/>
              <a:t>Змінення колонтитула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D0F8-5652-407E-A076-101924EFA485}" type="datetime1">
              <a:rPr lang="uk-UA" smtClean="0"/>
              <a:t>12.01.2013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42844" y="928670"/>
            <a:ext cx="8786874" cy="5286412"/>
          </a:xfrm>
        </p:spPr>
        <p:txBody>
          <a:bodyPr>
            <a:normAutofit fontScale="47500" lnSpcReduction="20000"/>
          </a:bodyPr>
          <a:lstStyle/>
          <a:p>
            <a:pPr marL="0" indent="266700">
              <a:buNone/>
            </a:pPr>
            <a:r>
              <a:rPr lang="uk-UA" b="1" dirty="0" smtClean="0"/>
              <a:t>Для змінення колонтитула, створеного на основі шаблону, або для створення власного колонтитула потрібно виконати</a:t>
            </a:r>
            <a:r>
              <a:rPr lang="uk-UA" b="1" i="1" dirty="0" smtClean="0"/>
              <a:t> Вставлення,</a:t>
            </a:r>
            <a:r>
              <a:rPr lang="ru-RU" b="1" i="1" dirty="0" smtClean="0"/>
              <a:t> </a:t>
            </a:r>
            <a:r>
              <a:rPr lang="uk-UA" b="1" i="1" dirty="0" smtClean="0"/>
              <a:t>Колонтитули,</a:t>
            </a:r>
            <a:r>
              <a:rPr lang="ru-RU" b="1" i="1" dirty="0" smtClean="0"/>
              <a:t> </a:t>
            </a:r>
            <a:r>
              <a:rPr lang="uk-UA" b="1" i="1" dirty="0" smtClean="0"/>
              <a:t>Верхній (Нижній) колонтитул,</a:t>
            </a:r>
            <a:r>
              <a:rPr lang="ru-RU" b="1" i="1" dirty="0" smtClean="0"/>
              <a:t> </a:t>
            </a:r>
            <a:r>
              <a:rPr lang="uk-UA" b="1" i="1" dirty="0" smtClean="0"/>
              <a:t>Змінити верхній (нижній) колонтитул.</a:t>
            </a:r>
            <a:r>
              <a:rPr lang="uk-UA" b="1" dirty="0" smtClean="0"/>
              <a:t> Потім увести новий текст колонтитула в поле Заголовок. За необхідності текст можна редагувати і форматувати звичайними способами.</a:t>
            </a:r>
          </a:p>
          <a:p>
            <a:pPr marL="0" indent="266700">
              <a:buNone/>
            </a:pPr>
            <a:endParaRPr lang="uk-UA" b="1" dirty="0" smtClean="0"/>
          </a:p>
          <a:p>
            <a:pPr marL="0" indent="266700">
              <a:buNone/>
            </a:pPr>
            <a:endParaRPr lang="uk-UA" b="1" dirty="0" smtClean="0"/>
          </a:p>
          <a:p>
            <a:pPr marL="0" indent="266700">
              <a:buNone/>
            </a:pPr>
            <a:endParaRPr lang="uk-UA" b="1" dirty="0" smtClean="0"/>
          </a:p>
          <a:p>
            <a:pPr marL="0" indent="266700">
              <a:buNone/>
            </a:pPr>
            <a:endParaRPr lang="uk-UA" b="1" dirty="0" smtClean="0"/>
          </a:p>
          <a:p>
            <a:pPr marL="0" indent="266700">
              <a:buNone/>
            </a:pPr>
            <a:endParaRPr lang="uk-UA" b="1" dirty="0" smtClean="0"/>
          </a:p>
          <a:p>
            <a:pPr marL="0" indent="266700">
              <a:buNone/>
            </a:pPr>
            <a:endParaRPr lang="uk-UA" b="1" dirty="0" smtClean="0"/>
          </a:p>
          <a:p>
            <a:pPr marL="0" indent="266700">
              <a:buNone/>
            </a:pPr>
            <a:r>
              <a:rPr lang="uk-UA" b="1" dirty="0" smtClean="0"/>
              <a:t>Під час роботи з колонтитулами на Стрічці з'являється тимчасова вкладка Конструктор</a:t>
            </a:r>
            <a:r>
              <a:rPr lang="ru-RU" b="1" dirty="0" smtClean="0"/>
              <a:t>. </a:t>
            </a:r>
            <a:r>
              <a:rPr lang="uk-UA" b="1" dirty="0" smtClean="0"/>
              <a:t>Використовуючи відповідні кнопки груп Колонтитули та Вставити, у колонтитул можна вставити номер сторінки </a:t>
            </a:r>
            <a:r>
              <a:rPr lang="ru-RU" b="1" dirty="0" smtClean="0"/>
              <a:t>— </a:t>
            </a:r>
            <a:r>
              <a:rPr lang="uk-UA" b="1" dirty="0" smtClean="0"/>
              <a:t>кнопка Номер сторінки</a:t>
            </a:r>
            <a:r>
              <a:rPr lang="ru-RU" b="1" dirty="0" smtClean="0"/>
              <a:t>, </a:t>
            </a:r>
            <a:r>
              <a:rPr lang="uk-UA" b="1" dirty="0" smtClean="0"/>
              <a:t>поточну дату і час, рисунок та ін. Розміщення вмісту колонтитула відносно верхнього чи нижнього краю сторінки регулюється відповідними лічильниками в групі Розташування.</a:t>
            </a:r>
            <a:endParaRPr lang="ru-RU" dirty="0" smtClean="0"/>
          </a:p>
          <a:p>
            <a:pPr marL="0" indent="266700">
              <a:buNone/>
            </a:pPr>
            <a:r>
              <a:rPr lang="uk-UA" b="1" dirty="0" smtClean="0"/>
              <a:t>Для переходу з поля верхнього колонтитула до поля нижнього колонтитула і назад використовується кнопка Перейти до верхнього (нижнього) колонтитула в групі Навігація вкладки Конструктор.</a:t>
            </a:r>
            <a:endParaRPr lang="ru-RU" dirty="0" smtClean="0"/>
          </a:p>
          <a:p>
            <a:pPr marL="0" indent="266700">
              <a:buNone/>
            </a:pPr>
            <a:r>
              <a:rPr lang="uk-UA" b="1" dirty="0" smtClean="0"/>
              <a:t>Створений колонтитул можна застосувати до всього документа, до парних чи непарних сторінок або до першої сторінки. Вибрати область застосування створеного колонтитула можна в групі Параметри. Встановлення значень деяких властивостей колонтитулів також можна здійснити і на вкладці Макет діалогового вікна Параметри сторінки.</a:t>
            </a:r>
            <a:endParaRPr lang="ru-RU" dirty="0" smtClean="0"/>
          </a:p>
          <a:p>
            <a:pPr marL="361950" indent="-361950">
              <a:buNone/>
            </a:pPr>
            <a:endParaRPr lang="ru-RU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7715304" cy="10001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uk-UA" dirty="0" smtClean="0"/>
              <a:t>Видалення колонтитула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8858312" cy="5197493"/>
          </a:xfrm>
        </p:spPr>
        <p:txBody>
          <a:bodyPr>
            <a:normAutofit/>
          </a:bodyPr>
          <a:lstStyle/>
          <a:p>
            <a:pPr marL="0" indent="447675">
              <a:buNone/>
            </a:pPr>
            <a:r>
              <a:rPr lang="uk-UA" sz="2600" i="1" dirty="0" smtClean="0"/>
              <a:t>Для видалення колонтитула слід виконати</a:t>
            </a:r>
            <a:r>
              <a:rPr lang="uk-UA" sz="2600" dirty="0" smtClean="0"/>
              <a:t> Вставлення Колонтитули,</a:t>
            </a:r>
            <a:r>
              <a:rPr lang="ru-RU" sz="2600" dirty="0" smtClean="0"/>
              <a:t> </a:t>
            </a:r>
            <a:r>
              <a:rPr lang="uk-UA" sz="2600" dirty="0" smtClean="0"/>
              <a:t>Верхній (Нижній) колонтитул,</a:t>
            </a:r>
            <a:r>
              <a:rPr lang="ru-RU" sz="2600" dirty="0" smtClean="0"/>
              <a:t> </a:t>
            </a:r>
            <a:r>
              <a:rPr lang="uk-UA" sz="2600" dirty="0" smtClean="0"/>
              <a:t>Видалити верхній (нижній) колонтитул.</a:t>
            </a:r>
          </a:p>
          <a:p>
            <a:pPr marL="0" indent="447675">
              <a:buNone/>
            </a:pPr>
            <a:endParaRPr lang="uk-UA" sz="2600" dirty="0" smtClean="0"/>
          </a:p>
          <a:p>
            <a:pPr marL="0" indent="447675">
              <a:buNone/>
            </a:pPr>
            <a:r>
              <a:rPr lang="uk-UA" sz="2600" dirty="0" smtClean="0"/>
              <a:t>Якщо колонтитули для різних частин документа повинні бути різними, то перед їхнім створенням документ треба поділити на</a:t>
            </a:r>
            <a:r>
              <a:rPr lang="uk-UA" sz="2600" i="1" dirty="0" smtClean="0"/>
              <a:t> розділи.</a:t>
            </a:r>
            <a:r>
              <a:rPr lang="uk-UA" sz="2600" dirty="0" smtClean="0"/>
              <a:t> Використовують розділи, коли потрібно для різних частин документа встановити різні властивості сторінок, різну нумерацію, використати різні колонтитули, розмістити текст у різній кількості колонок тощо.</a:t>
            </a:r>
          </a:p>
          <a:p>
            <a:pPr marL="0" indent="447675">
              <a:buNone/>
            </a:pPr>
            <a:endParaRPr lang="uk-UA" dirty="0" smtClean="0"/>
          </a:p>
          <a:p>
            <a:pPr marL="0" indent="447675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E3EC-4C46-4AF3-A3BF-11DD308025B3}" type="datetime1">
              <a:rPr lang="uk-UA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928802"/>
            <a:ext cx="3542134" cy="7143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5143512"/>
            <a:ext cx="5715040" cy="8572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Розрив розділу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281518" cy="4525963"/>
          </a:xfrm>
        </p:spPr>
        <p:txBody>
          <a:bodyPr>
            <a:normAutofit fontScale="70000" lnSpcReduction="20000"/>
          </a:bodyPr>
          <a:lstStyle/>
          <a:p>
            <a:pPr marL="0" indent="447675">
              <a:buNone/>
            </a:pPr>
            <a:r>
              <a:rPr lang="uk-UA" dirty="0" smtClean="0"/>
              <a:t>У тому місці документа, де повинен розпочатися новий розділ, треба вставити</a:t>
            </a:r>
            <a:r>
              <a:rPr lang="uk-UA" i="1" dirty="0" smtClean="0"/>
              <a:t> розрив розділу.</a:t>
            </a:r>
            <a:r>
              <a:rPr lang="uk-UA" dirty="0" smtClean="0"/>
              <a:t> Для цього треба виконати</a:t>
            </a:r>
            <a:r>
              <a:rPr lang="uk-UA" i="1" dirty="0" smtClean="0"/>
              <a:t> </a:t>
            </a:r>
          </a:p>
          <a:p>
            <a:pPr marL="0" indent="447675">
              <a:buNone/>
            </a:pPr>
            <a:r>
              <a:rPr lang="uk-UA" i="1" dirty="0" smtClean="0"/>
              <a:t>Розмітка сторінки, Параметри сторінки, Розриви</a:t>
            </a:r>
            <a:r>
              <a:rPr lang="uk-UA" dirty="0" smtClean="0"/>
              <a:t> і вибрати в списку Розриви розділів потрібний варіант. На місці розриву буде вставлено прихований символ, наприклад такий:</a:t>
            </a:r>
            <a:endParaRPr lang="ru-RU" dirty="0" smtClean="0"/>
          </a:p>
          <a:p>
            <a:pPr marL="0" indent="447675">
              <a:buNone/>
            </a:pPr>
            <a:r>
              <a:rPr lang="uk-UA" dirty="0" smtClean="0"/>
              <a:t>Розрив розділу </a:t>
            </a:r>
            <a:r>
              <a:rPr lang="ru-RU" dirty="0" smtClean="0"/>
              <a:t>(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uk-UA" dirty="0" smtClean="0"/>
              <a:t>наступної сторінки)</a:t>
            </a:r>
            <a:endParaRPr lang="ru-RU" dirty="0" smtClean="0"/>
          </a:p>
          <a:p>
            <a:pPr marL="0" indent="447675">
              <a:buNone/>
            </a:pPr>
            <a:r>
              <a:rPr lang="uk-UA" dirty="0" smtClean="0"/>
              <a:t>Коли документ поділено на розділи, можна змінити для кожного розділу параметри сторінок, у тому числі і вставити різні колонтитули.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25AD9-E0D4-4CDD-9753-64710F0E1487}" type="datetime1">
              <a:rPr lang="uk-UA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14422"/>
            <a:ext cx="4067151" cy="121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500306"/>
            <a:ext cx="2867032" cy="370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Нумерація сторінок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214422"/>
            <a:ext cx="4572032" cy="4911741"/>
          </a:xfrm>
        </p:spPr>
        <p:txBody>
          <a:bodyPr>
            <a:normAutofit fontScale="77500" lnSpcReduction="20000"/>
          </a:bodyPr>
          <a:lstStyle/>
          <a:p>
            <a:pPr marL="0" indent="447675" algn="just">
              <a:buNone/>
            </a:pPr>
            <a:r>
              <a:rPr lang="uk-UA" b="1" dirty="0" smtClean="0"/>
              <a:t>Зручним способом нумерації сторінок документа є використання команди </a:t>
            </a:r>
          </a:p>
          <a:p>
            <a:pPr marL="0" indent="447675" algn="just">
              <a:buNone/>
            </a:pPr>
            <a:r>
              <a:rPr lang="uk-UA" b="1" dirty="0" smtClean="0"/>
              <a:t>Номер сторінки групи Колонтитули вкладки Вставлення, яка відкриває список можливих варіантів розміщення номерів (</a:t>
            </a:r>
            <a:r>
              <a:rPr lang="uk-UA" b="1" i="1" dirty="0" smtClean="0"/>
              <a:t>внизу</a:t>
            </a:r>
            <a:r>
              <a:rPr lang="uk-UA" b="1" dirty="0" smtClean="0"/>
              <a:t> чи</a:t>
            </a:r>
            <a:r>
              <a:rPr lang="uk-UA" b="1" i="1" dirty="0" smtClean="0"/>
              <a:t> вгорі </a:t>
            </a:r>
            <a:r>
              <a:rPr lang="uk-UA" b="1" dirty="0" smtClean="0"/>
              <a:t>сторінки) та способів їх вирівнювання (</a:t>
            </a:r>
            <a:r>
              <a:rPr lang="uk-UA" b="1" i="1" dirty="0" smtClean="0"/>
              <a:t>справа, зліва, по центру</a:t>
            </a:r>
            <a:r>
              <a:rPr lang="uk-UA" b="1" dirty="0" smtClean="0"/>
              <a:t> тощо). За потреби можна налаштувати формат номера, вказавши вид нумерації, початковий номер та інше в діалоговому вікні Формат номера сторінки</a:t>
            </a:r>
            <a:r>
              <a:rPr lang="ru-RU" b="1" dirty="0" smtClean="0"/>
              <a:t>, </a:t>
            </a:r>
            <a:r>
              <a:rPr lang="uk-UA" b="1" dirty="0" smtClean="0"/>
              <a:t>яке відкривається вибором однойменної команди.</a:t>
            </a:r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78AC-A9AC-4B92-B056-C68C73A36CFA}" type="datetime1">
              <a:rPr lang="uk-UA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77147" y="3500438"/>
            <a:ext cx="2866853" cy="283635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428736"/>
            <a:ext cx="1071570" cy="10875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285860"/>
            <a:ext cx="2571768" cy="17393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7B9899"/>
                </a:solidFill>
              </a:rPr>
              <a:t>Вставка номера сторінки</a:t>
            </a:r>
            <a:endParaRPr lang="ru-RU" dirty="0" smtClean="0">
              <a:solidFill>
                <a:srgbClr val="7B9899"/>
              </a:solidFill>
            </a:endParaRPr>
          </a:p>
        </p:txBody>
      </p:sp>
      <p:pic>
        <p:nvPicPr>
          <p:cNvPr id="3072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3301108" cy="15001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00504"/>
            <a:ext cx="841372" cy="75723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072074"/>
            <a:ext cx="1214446" cy="6040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5893060"/>
            <a:ext cx="1785950" cy="6553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4000504"/>
            <a:ext cx="1419225" cy="581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4643446"/>
            <a:ext cx="676275" cy="523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298" y="5500702"/>
            <a:ext cx="457200" cy="352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52825" y="928670"/>
            <a:ext cx="559117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0FDE-274B-4BAF-AEA1-EC741F48A99E}" type="datetime1">
              <a:rPr lang="uk-UA" smtClean="0"/>
              <a:t>12.01.2013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Попередній перегляд  документа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0" y="1214423"/>
            <a:ext cx="5286380" cy="3714775"/>
          </a:xfrm>
        </p:spPr>
        <p:txBody>
          <a:bodyPr>
            <a:noAutofit/>
          </a:bodyPr>
          <a:lstStyle/>
          <a:p>
            <a:pPr marL="0" indent="447675">
              <a:buNone/>
            </a:pPr>
            <a:r>
              <a:rPr lang="uk-UA" sz="1200" b="1" dirty="0" smtClean="0"/>
              <a:t>Щоб з'ясувати, як виглядатиме створений документ на папері, слід переглянути його в режимі Попередній перегляд, виконавши</a:t>
            </a:r>
            <a:r>
              <a:rPr lang="uk-UA" sz="1200" b="1" i="1" dirty="0" smtClean="0"/>
              <a:t> </a:t>
            </a:r>
            <a:r>
              <a:rPr lang="en-US" sz="1200" b="1" i="1" dirty="0" smtClean="0">
                <a:solidFill>
                  <a:srgbClr val="C00000"/>
                </a:solidFill>
              </a:rPr>
              <a:t>Office </a:t>
            </a:r>
            <a:r>
              <a:rPr lang="ru-RU" sz="1200" b="1" i="1" dirty="0" smtClean="0">
                <a:solidFill>
                  <a:srgbClr val="C00000"/>
                </a:solidFill>
              </a:rPr>
              <a:t>=&gt; </a:t>
            </a:r>
            <a:r>
              <a:rPr lang="uk-UA" sz="1200" b="1" i="1" dirty="0" smtClean="0">
                <a:solidFill>
                  <a:srgbClr val="C00000"/>
                </a:solidFill>
              </a:rPr>
              <a:t>Друк </a:t>
            </a:r>
            <a:r>
              <a:rPr lang="ru-RU" sz="1200" b="1" i="1" dirty="0" smtClean="0">
                <a:solidFill>
                  <a:srgbClr val="C00000"/>
                </a:solidFill>
              </a:rPr>
              <a:t>=&gt; </a:t>
            </a:r>
            <a:r>
              <a:rPr lang="uk-UA" sz="1200" b="1" i="1" dirty="0" smtClean="0">
                <a:solidFill>
                  <a:srgbClr val="C00000"/>
                </a:solidFill>
              </a:rPr>
              <a:t>Попередній перегляд.</a:t>
            </a:r>
            <a:r>
              <a:rPr lang="uk-UA" sz="1200" b="1" dirty="0" smtClean="0">
                <a:solidFill>
                  <a:srgbClr val="C00000"/>
                </a:solidFill>
              </a:rPr>
              <a:t> </a:t>
            </a:r>
          </a:p>
          <a:p>
            <a:pPr marL="0" indent="447675">
              <a:buNone/>
            </a:pPr>
            <a:r>
              <a:rPr lang="uk-UA" sz="1200" b="1" dirty="0" smtClean="0"/>
              <a:t>Після цього відкривається відповідна вкладка, використовуючи інструменти керування якої можна:</a:t>
            </a:r>
            <a:endParaRPr lang="ru-RU" sz="1200" dirty="0" smtClean="0"/>
          </a:p>
          <a:p>
            <a:pPr marL="266700" indent="180975"/>
            <a:r>
              <a:rPr lang="uk-UA" sz="1200" b="1" dirty="0" smtClean="0"/>
              <a:t>установити різний масштаб перегляду документа (група Масштаб);</a:t>
            </a:r>
            <a:endParaRPr lang="ru-RU" sz="1200" dirty="0" smtClean="0"/>
          </a:p>
          <a:p>
            <a:pPr marL="266700" indent="180975"/>
            <a:r>
              <a:rPr lang="uk-UA" sz="1200" b="1" dirty="0" smtClean="0"/>
              <a:t>змінити значення властивостей сторінки (група Параметри сторінки);</a:t>
            </a:r>
            <a:endParaRPr lang="ru-RU" sz="1200" dirty="0" smtClean="0"/>
          </a:p>
          <a:p>
            <a:pPr marL="266700" indent="180975"/>
            <a:r>
              <a:rPr lang="uk-UA" sz="1200" b="1" dirty="0" smtClean="0"/>
              <a:t>здійснити навігацію документом (кнопки Наступна сторінка та Попередня сторінка в групі Попередній перегляд);</a:t>
            </a:r>
            <a:endParaRPr lang="ru-RU" sz="1200" dirty="0" smtClean="0"/>
          </a:p>
          <a:p>
            <a:pPr marL="266700" indent="180975"/>
            <a:r>
              <a:rPr lang="uk-UA" sz="1200" b="1" dirty="0" smtClean="0"/>
              <a:t>налаштувати параметри друку документа і надрукувати його (кнопки групи Друк)</a:t>
            </a:r>
          </a:p>
          <a:p>
            <a:pPr marL="0" indent="361950">
              <a:buNone/>
            </a:pPr>
            <a:r>
              <a:rPr lang="uk-UA" sz="1200" b="1" dirty="0" smtClean="0"/>
              <a:t>Зручною можливістю режиму попереднього перегляду документа є команда Скоротити на сторінку. За вибору цієї команди </a:t>
            </a:r>
            <a:r>
              <a:rPr lang="ru-RU" sz="1200" b="1" dirty="0" smtClean="0"/>
              <a:t> </a:t>
            </a:r>
            <a:r>
              <a:rPr lang="uk-UA" sz="1200" b="1" dirty="0" smtClean="0"/>
              <a:t>програма автоматично зменшує розмір кожного символу документа і міжрядкових інтервалів для зменшення кількості сторінок текстового документа на одну сторінку. Цю команду доцільно застосовувати до документів, що мають незначну кількість рядків тексту на останній сторінці.</a:t>
            </a:r>
            <a:endParaRPr lang="ru-RU" sz="12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F09A-0107-4739-B8F1-CC687CA74722}" type="datetime1">
              <a:rPr lang="uk-UA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285860"/>
            <a:ext cx="3429024" cy="31575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636"/>
            <a:ext cx="8344717" cy="12144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3116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Узагальнююче повторення.</a:t>
            </a:r>
            <a:br>
              <a:rPr lang="uk-UA" dirty="0" smtClean="0"/>
            </a:br>
            <a:r>
              <a:rPr lang="uk-UA" dirty="0" smtClean="0"/>
              <a:t>Текстовий процесор </a:t>
            </a:r>
            <a:r>
              <a:rPr lang="en-US" dirty="0" smtClean="0"/>
              <a:t>Word</a:t>
            </a:r>
            <a:r>
              <a:rPr lang="uk-UA" dirty="0" smtClean="0"/>
              <a:t> 2007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6FEE-E3BC-4F3B-BCC2-075F9E571D31}" type="datetime1">
              <a:rPr lang="uk-UA" smtClean="0"/>
              <a:t>12.01.2013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4000528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Друк документів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000108"/>
            <a:ext cx="4352956" cy="5126055"/>
          </a:xfrm>
        </p:spPr>
        <p:txBody>
          <a:bodyPr>
            <a:normAutofit fontScale="62500" lnSpcReduction="20000"/>
          </a:bodyPr>
          <a:lstStyle/>
          <a:p>
            <a:pPr marL="0" indent="266700">
              <a:buNone/>
            </a:pPr>
            <a:r>
              <a:rPr lang="uk-UA" b="1" dirty="0" smtClean="0"/>
              <a:t>Після того як зовнішній вигляд документа переглянули і всі необхідні зміни внесли, документ можна друкувати.</a:t>
            </a:r>
            <a:endParaRPr lang="ru-RU" dirty="0" smtClean="0"/>
          </a:p>
          <a:p>
            <a:pPr marL="0" indent="266700">
              <a:buNone/>
            </a:pPr>
            <a:r>
              <a:rPr lang="uk-UA" b="1" dirty="0" smtClean="0"/>
              <a:t>Для друку однієї копії всього документа із значеннями властивостей друку, які встановлені за замовчуванням, достатньо виконати команду</a:t>
            </a:r>
            <a:endParaRPr lang="ru-RU" dirty="0" smtClean="0"/>
          </a:p>
          <a:p>
            <a:pPr marL="0" indent="266700">
              <a:buNone/>
            </a:pPr>
            <a:r>
              <a:rPr lang="en-US" b="1" i="1" dirty="0" smtClean="0"/>
              <a:t>Office</a:t>
            </a:r>
            <a:r>
              <a:rPr lang="uk-UA" b="1" i="1" dirty="0" smtClean="0"/>
              <a:t>, Друк, Швидкий друк</a:t>
            </a:r>
          </a:p>
          <a:p>
            <a:pPr marL="0" indent="266700">
              <a:buNone/>
            </a:pPr>
            <a:r>
              <a:rPr lang="uk-UA" b="1" dirty="0" smtClean="0"/>
              <a:t> </a:t>
            </a:r>
          </a:p>
          <a:p>
            <a:pPr marL="0" indent="266700">
              <a:buNone/>
            </a:pPr>
            <a:r>
              <a:rPr lang="uk-UA" b="1" dirty="0" smtClean="0"/>
              <a:t>Якщо друк документа потрібно виконати за інших налаштувань, то</a:t>
            </a:r>
            <a:endParaRPr lang="ru-RU" dirty="0" smtClean="0"/>
          </a:p>
          <a:p>
            <a:pPr marL="0" indent="266700">
              <a:buNone/>
            </a:pPr>
            <a:r>
              <a:rPr lang="uk-UA" b="1" dirty="0" smtClean="0"/>
              <a:t>необхідно скористатися кнопкою Друк вкладки Попередній перегляд  або виконати</a:t>
            </a:r>
            <a:r>
              <a:rPr lang="uk-UA" b="1" i="1" dirty="0" smtClean="0"/>
              <a:t> </a:t>
            </a:r>
            <a:r>
              <a:rPr lang="en-US" b="1" i="1" dirty="0" smtClean="0"/>
              <a:t>Office</a:t>
            </a:r>
            <a:r>
              <a:rPr lang="uk-UA" b="1" i="1" dirty="0" smtClean="0"/>
              <a:t>, Друк, </a:t>
            </a:r>
            <a:r>
              <a:rPr lang="uk-UA" b="1" i="1" dirty="0" err="1" smtClean="0"/>
              <a:t>Друк</a:t>
            </a:r>
            <a:r>
              <a:rPr lang="uk-UA" b="1" i="1" dirty="0" smtClean="0"/>
              <a:t>.</a:t>
            </a:r>
            <a:r>
              <a:rPr lang="uk-UA" b="1" dirty="0" smtClean="0"/>
              <a:t> </a:t>
            </a:r>
          </a:p>
          <a:p>
            <a:pPr marL="0" indent="266700">
              <a:buNone/>
            </a:pPr>
            <a:r>
              <a:rPr lang="uk-UA" b="1" dirty="0" smtClean="0"/>
              <a:t>При цьому відкривається діалогове вікно Друк</a:t>
            </a:r>
            <a:r>
              <a:rPr lang="ru-RU" b="1" dirty="0" smtClean="0"/>
              <a:t>, </a:t>
            </a:r>
            <a:r>
              <a:rPr lang="uk-UA" b="1" dirty="0" smtClean="0"/>
              <a:t>у якому встановлюються потрібні значення параметрів друку</a:t>
            </a:r>
            <a:endParaRPr lang="ru-RU" dirty="0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B63-AFF6-4CED-92C6-D498C051F98D}" type="datetime1">
              <a:rPr lang="uk-UA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857496"/>
            <a:ext cx="285752" cy="2400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52"/>
            <a:ext cx="4418605" cy="27860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071810"/>
            <a:ext cx="2786082" cy="29223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/>
          <a:lstStyle/>
          <a:p>
            <a:r>
              <a:rPr lang="uk-UA" dirty="0" smtClean="0"/>
              <a:t>Значення параметрів друку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42844" y="785794"/>
            <a:ext cx="8858312" cy="5429288"/>
          </a:xfrm>
        </p:spPr>
        <p:txBody>
          <a:bodyPr>
            <a:normAutofit fontScale="32500" lnSpcReduction="20000"/>
          </a:bodyPr>
          <a:lstStyle/>
          <a:p>
            <a:pPr marL="0" indent="180975">
              <a:buAutoNum type="arabicPeriod"/>
            </a:pPr>
            <a:r>
              <a:rPr lang="uk-UA" sz="3700" b="1" dirty="0" smtClean="0">
                <a:solidFill>
                  <a:srgbClr val="C00000"/>
                </a:solidFill>
              </a:rPr>
              <a:t>Група Принтер </a:t>
            </a:r>
            <a:r>
              <a:rPr lang="ru-RU" sz="3700" b="1" dirty="0" smtClean="0"/>
              <a:t>- </a:t>
            </a:r>
            <a:r>
              <a:rPr lang="uk-UA" sz="3700" b="1" dirty="0" smtClean="0"/>
              <a:t>для вибору принтера і встановлення значень його властивостей</a:t>
            </a:r>
            <a:r>
              <a:rPr lang="ru-RU" sz="3700" b="1" dirty="0" smtClean="0"/>
              <a:t>:</a:t>
            </a:r>
            <a:endParaRPr lang="ru-RU" sz="3700" dirty="0" smtClean="0"/>
          </a:p>
          <a:p>
            <a:pPr marL="447675" indent="0"/>
            <a:r>
              <a:rPr lang="ru-RU" sz="3700" b="1" dirty="0" smtClean="0"/>
              <a:t>  </a:t>
            </a:r>
            <a:r>
              <a:rPr lang="uk-UA" sz="3700" b="1" dirty="0" smtClean="0"/>
              <a:t>список</a:t>
            </a:r>
            <a:r>
              <a:rPr lang="uk-UA" sz="3700" b="1" i="1" u="sng" dirty="0" smtClean="0"/>
              <a:t> Ім'я</a:t>
            </a:r>
            <a:r>
              <a:rPr lang="uk-UA" sz="3700" b="1" dirty="0" smtClean="0"/>
              <a:t> </a:t>
            </a:r>
            <a:r>
              <a:rPr lang="ru-RU" sz="3700" b="1" dirty="0" smtClean="0"/>
              <a:t>- </a:t>
            </a:r>
            <a:r>
              <a:rPr lang="uk-UA" sz="3700" b="1" dirty="0" smtClean="0"/>
              <a:t>для вибору принтера з числа встановлених на даному комп'ютері</a:t>
            </a:r>
          </a:p>
          <a:p>
            <a:pPr marL="447675" indent="0"/>
            <a:r>
              <a:rPr lang="ru-RU" sz="3700" b="1" dirty="0" smtClean="0"/>
              <a:t>  кнопка</a:t>
            </a:r>
            <a:r>
              <a:rPr lang="ru-RU" sz="3700" b="1" i="1" dirty="0" smtClean="0"/>
              <a:t> </a:t>
            </a:r>
            <a:r>
              <a:rPr lang="uk-UA" sz="3700" b="1" i="1" dirty="0" smtClean="0"/>
              <a:t>Властивості</a:t>
            </a:r>
            <a:r>
              <a:rPr lang="uk-UA" sz="3700" b="1" dirty="0" smtClean="0"/>
              <a:t> </a:t>
            </a:r>
            <a:r>
              <a:rPr lang="ru-RU" sz="3700" b="1" dirty="0" smtClean="0"/>
              <a:t>- </a:t>
            </a:r>
            <a:r>
              <a:rPr lang="uk-UA" sz="3700" b="1" dirty="0" smtClean="0"/>
              <a:t>відкриває діалогове вікно Властивості з кількома вкладками, де можна встановити значення властивостей принтера і процесу друку документа. Перелік цих властивостей залежить від типу принтера і його моделі.</a:t>
            </a:r>
            <a:endParaRPr lang="ru-RU" sz="3700" b="1" dirty="0" smtClean="0"/>
          </a:p>
          <a:p>
            <a:pPr marL="962025" indent="-962025">
              <a:buNone/>
            </a:pPr>
            <a:endParaRPr lang="ru-RU" sz="3700" b="1" dirty="0" smtClean="0"/>
          </a:p>
          <a:p>
            <a:pPr marL="962025" indent="-962025">
              <a:buNone/>
            </a:pPr>
            <a:r>
              <a:rPr lang="ru-RU" sz="3700" b="1" dirty="0" smtClean="0"/>
              <a:t>2.  </a:t>
            </a:r>
            <a:r>
              <a:rPr lang="uk-UA" sz="3700" b="1" dirty="0" smtClean="0">
                <a:solidFill>
                  <a:srgbClr val="C00000"/>
                </a:solidFill>
              </a:rPr>
              <a:t>Група Сторінки </a:t>
            </a:r>
            <a:r>
              <a:rPr lang="ru-RU" sz="3700" b="1" dirty="0" smtClean="0"/>
              <a:t>- </a:t>
            </a:r>
            <a:r>
              <a:rPr lang="uk-UA" sz="3700" b="1" dirty="0" smtClean="0"/>
              <a:t>для встановлення діапазону сторінок, що друкуватимуться:</a:t>
            </a:r>
            <a:endParaRPr lang="ru-RU" sz="3700" dirty="0" smtClean="0"/>
          </a:p>
          <a:p>
            <a:pPr marL="447675" indent="95250"/>
            <a:r>
              <a:rPr lang="uk-UA" sz="3700" b="1" i="1" dirty="0" smtClean="0"/>
              <a:t>усі</a:t>
            </a:r>
            <a:r>
              <a:rPr lang="uk-UA" sz="3700" b="1" dirty="0" smtClean="0"/>
              <a:t> </a:t>
            </a:r>
            <a:r>
              <a:rPr lang="ru-RU" sz="3700" b="1" dirty="0" smtClean="0"/>
              <a:t>- </a:t>
            </a:r>
            <a:r>
              <a:rPr lang="uk-UA" sz="3700" b="1" dirty="0" smtClean="0"/>
              <a:t>друкуватимуться усі сторінки документа;</a:t>
            </a:r>
            <a:endParaRPr lang="ru-RU" sz="3700" dirty="0" smtClean="0"/>
          </a:p>
          <a:p>
            <a:pPr marL="447675" indent="95250"/>
            <a:r>
              <a:rPr lang="uk-UA" sz="3700" b="1" i="1" dirty="0" smtClean="0"/>
              <a:t>поточна </a:t>
            </a:r>
            <a:r>
              <a:rPr lang="ru-RU" sz="3700" b="1" i="1" dirty="0" smtClean="0"/>
              <a:t>-</a:t>
            </a:r>
            <a:r>
              <a:rPr lang="ru-RU" sz="3700" b="1" dirty="0" smtClean="0"/>
              <a:t> </a:t>
            </a:r>
            <a:r>
              <a:rPr lang="uk-UA" sz="3700" b="1" dirty="0" smtClean="0"/>
              <a:t>друкуватиметься сторінка, в якій знаходиться курсор;</a:t>
            </a:r>
            <a:endParaRPr lang="ru-RU" sz="3700" dirty="0" smtClean="0"/>
          </a:p>
          <a:p>
            <a:pPr marL="447675" indent="95250"/>
            <a:r>
              <a:rPr lang="uk-UA" sz="3700" b="1" i="1" dirty="0" smtClean="0"/>
              <a:t>виділений фрагмент </a:t>
            </a:r>
            <a:r>
              <a:rPr lang="ru-RU" sz="3700" b="1" i="1" dirty="0" smtClean="0"/>
              <a:t>-</a:t>
            </a:r>
            <a:r>
              <a:rPr lang="ru-RU" sz="3700" b="1" dirty="0" smtClean="0"/>
              <a:t> </a:t>
            </a:r>
            <a:r>
              <a:rPr lang="uk-UA" sz="3700" b="1" dirty="0" smtClean="0"/>
              <a:t>друкуватиметься тільки виділений фраг­мент документа;</a:t>
            </a:r>
            <a:endParaRPr lang="ru-RU" sz="3700" dirty="0" smtClean="0"/>
          </a:p>
          <a:p>
            <a:pPr marL="447675" indent="95250"/>
            <a:r>
              <a:rPr lang="uk-UA" sz="3700" b="1" i="1" dirty="0" smtClean="0"/>
              <a:t>номери </a:t>
            </a:r>
            <a:r>
              <a:rPr lang="ru-RU" sz="3700" b="1" i="1" dirty="0" smtClean="0"/>
              <a:t>-</a:t>
            </a:r>
            <a:r>
              <a:rPr lang="ru-RU" sz="3700" b="1" dirty="0" smtClean="0"/>
              <a:t> </a:t>
            </a:r>
            <a:r>
              <a:rPr lang="uk-UA" sz="3700" b="1" dirty="0" smtClean="0"/>
              <a:t>друкуватиметься вказаний набір сторінок. Наприклад, щоб надрукувати сторінки </a:t>
            </a:r>
            <a:r>
              <a:rPr lang="ru-RU" sz="3700" b="1" dirty="0" smtClean="0"/>
              <a:t>1, 5, 11, 12, 13, </a:t>
            </a:r>
            <a:r>
              <a:rPr lang="uk-UA" sz="3700" b="1" dirty="0" smtClean="0"/>
              <a:t>можна ввести в поле: </a:t>
            </a:r>
            <a:r>
              <a:rPr lang="ru-RU" sz="3700" b="1" dirty="0" smtClean="0"/>
              <a:t>1, 5,11-13.</a:t>
            </a:r>
            <a:endParaRPr lang="ru-RU" sz="3700" dirty="0" smtClean="0"/>
          </a:p>
          <a:p>
            <a:pPr marL="0" lvl="0" indent="0">
              <a:buNone/>
            </a:pPr>
            <a:endParaRPr lang="uk-UA" sz="3700" b="1" dirty="0" smtClean="0"/>
          </a:p>
          <a:p>
            <a:pPr marL="0" lvl="0" indent="0">
              <a:buNone/>
            </a:pPr>
            <a:r>
              <a:rPr lang="uk-UA" sz="3700" b="1" dirty="0" smtClean="0"/>
              <a:t>3. </a:t>
            </a:r>
            <a:r>
              <a:rPr lang="uk-UA" sz="3700" b="1" dirty="0" smtClean="0">
                <a:solidFill>
                  <a:srgbClr val="C00000"/>
                </a:solidFill>
              </a:rPr>
              <a:t>Група Копії </a:t>
            </a:r>
            <a:r>
              <a:rPr lang="ru-RU" sz="3700" b="1" dirty="0" smtClean="0"/>
              <a:t>- </a:t>
            </a:r>
            <a:r>
              <a:rPr lang="uk-UA" sz="3700" b="1" dirty="0" smtClean="0"/>
              <a:t>для встановлення кількості копій, які потрібно надрукувати, та послідовності друку сторінок документа. Щоб надрукувати спочатку першу копію всього документа, потім другу і т. д., слід уста­новити позначку прапорця</a:t>
            </a:r>
            <a:r>
              <a:rPr lang="uk-UA" sz="3700" b="1" i="1" dirty="0" smtClean="0"/>
              <a:t> розібрати за копіями</a:t>
            </a:r>
            <a:r>
              <a:rPr lang="uk-UA" sz="3700" b="1" dirty="0" smtClean="0"/>
              <a:t>, в іншому випадку буде надрукована вказана кількість копій спочатку першої сторінки, потім другої і т. д.</a:t>
            </a:r>
            <a:endParaRPr lang="ru-RU" sz="3700" dirty="0" smtClean="0"/>
          </a:p>
          <a:p>
            <a:pPr marL="0" lvl="0" indent="0">
              <a:buNone/>
            </a:pPr>
            <a:endParaRPr lang="uk-UA" sz="3700" b="1" dirty="0" smtClean="0"/>
          </a:p>
          <a:p>
            <a:pPr marL="0" lvl="0" indent="0">
              <a:buNone/>
            </a:pPr>
            <a:r>
              <a:rPr lang="uk-UA" sz="3700" b="1" dirty="0" smtClean="0"/>
              <a:t>4. </a:t>
            </a:r>
            <a:r>
              <a:rPr lang="uk-UA" sz="3700" b="1" dirty="0" smtClean="0">
                <a:solidFill>
                  <a:srgbClr val="C00000"/>
                </a:solidFill>
              </a:rPr>
              <a:t>Група Масштаб </a:t>
            </a:r>
            <a:r>
              <a:rPr lang="uk-UA" sz="3700" b="1" dirty="0" smtClean="0"/>
              <a:t>-</a:t>
            </a:r>
            <a:r>
              <a:rPr lang="ru-RU" sz="3700" b="1" dirty="0" smtClean="0"/>
              <a:t> </a:t>
            </a:r>
            <a:r>
              <a:rPr lang="uk-UA" sz="3700" b="1" dirty="0" smtClean="0"/>
              <a:t>для вибору:</a:t>
            </a:r>
            <a:endParaRPr lang="ru-RU" sz="3700" dirty="0" smtClean="0"/>
          </a:p>
          <a:p>
            <a:pPr marL="447675" indent="95250"/>
            <a:r>
              <a:rPr lang="uk-UA" sz="3700" b="1" i="1" dirty="0" smtClean="0"/>
              <a:t>кількості сторінок</a:t>
            </a:r>
            <a:r>
              <a:rPr lang="uk-UA" sz="3700" b="1" dirty="0" smtClean="0"/>
              <a:t> документа, які друкуватимуться на одному аркуші. Вибір двох і більше сторінок автоматично приводить до пропорційної зміни розмірів усіх об'єктів документа під час виведення їх на друк;</a:t>
            </a:r>
            <a:endParaRPr lang="ru-RU" sz="3700" dirty="0" smtClean="0"/>
          </a:p>
          <a:p>
            <a:pPr marL="447675" indent="95250"/>
            <a:r>
              <a:rPr lang="uk-UA" sz="3700" b="1" i="1" dirty="0" smtClean="0"/>
              <a:t>розміру сторінки</a:t>
            </a:r>
            <a:r>
              <a:rPr lang="uk-UA" sz="3700" b="1" dirty="0" smtClean="0"/>
              <a:t> аркуша паперу (формат А4, А5, В5 тощо), на якому друкуватиметься документ, що теж зумовлює масштабування об'єктів документа під час друку.</a:t>
            </a:r>
            <a:endParaRPr lang="ru-RU" sz="3700" b="1" dirty="0" smtClean="0"/>
          </a:p>
          <a:p>
            <a:pPr marL="447675" indent="-447675">
              <a:buNone/>
            </a:pPr>
            <a:endParaRPr lang="ru-RU" sz="3700" b="1" dirty="0" smtClean="0"/>
          </a:p>
          <a:p>
            <a:pPr marL="447675" indent="-447675">
              <a:buNone/>
            </a:pPr>
            <a:r>
              <a:rPr lang="ru-RU" sz="3700" b="1" dirty="0" smtClean="0"/>
              <a:t>5. </a:t>
            </a:r>
            <a:r>
              <a:rPr lang="uk-UA" sz="3700" b="1" dirty="0" smtClean="0">
                <a:solidFill>
                  <a:srgbClr val="C00000"/>
                </a:solidFill>
              </a:rPr>
              <a:t>Поле зі списком Друк </a:t>
            </a:r>
            <a:r>
              <a:rPr lang="ru-RU" sz="3700" b="1" dirty="0" smtClean="0"/>
              <a:t>- </a:t>
            </a:r>
            <a:r>
              <a:rPr lang="uk-UA" sz="3700" b="1" dirty="0" smtClean="0"/>
              <a:t>для визначення, які саме сторінки встановленого в групі Сторінки діапазону потрібно друкувати:</a:t>
            </a:r>
            <a:endParaRPr lang="ru-RU" sz="3700" dirty="0" smtClean="0"/>
          </a:p>
          <a:p>
            <a:pPr marL="447675" indent="95250"/>
            <a:r>
              <a:rPr lang="uk-UA" sz="3700" b="1" i="1" dirty="0" smtClean="0"/>
              <a:t>Усі сторінки діапазону</a:t>
            </a:r>
            <a:r>
              <a:rPr lang="uk-UA" sz="3700" b="1" dirty="0" smtClean="0"/>
              <a:t> </a:t>
            </a:r>
            <a:r>
              <a:rPr lang="ru-RU" sz="3700" b="1" dirty="0" smtClean="0"/>
              <a:t>- </a:t>
            </a:r>
            <a:r>
              <a:rPr lang="uk-UA" sz="3700" b="1" dirty="0" smtClean="0"/>
              <a:t>надрукувати всі сторінки указаного діапазону сторінок;</a:t>
            </a:r>
            <a:endParaRPr lang="ru-RU" sz="3700" dirty="0" smtClean="0"/>
          </a:p>
          <a:p>
            <a:pPr marL="447675" indent="95250"/>
            <a:r>
              <a:rPr lang="uk-UA" sz="3700" b="1" i="1" dirty="0" smtClean="0"/>
              <a:t>Непарні сторінки</a:t>
            </a:r>
            <a:r>
              <a:rPr lang="uk-UA" sz="3700" b="1" dirty="0" smtClean="0"/>
              <a:t> </a:t>
            </a:r>
            <a:r>
              <a:rPr lang="ru-RU" sz="3700" b="1" dirty="0" smtClean="0"/>
              <a:t>- </a:t>
            </a:r>
            <a:r>
              <a:rPr lang="uk-UA" sz="3700" b="1" dirty="0" smtClean="0"/>
              <a:t>надрукувати тільки сторінки з непарними номерами з указаного діапазону сторінок;</a:t>
            </a:r>
            <a:endParaRPr lang="ru-RU" sz="3700" dirty="0" smtClean="0"/>
          </a:p>
          <a:p>
            <a:pPr marL="447675" indent="95250"/>
            <a:r>
              <a:rPr lang="uk-UA" sz="3700" b="1" i="1" dirty="0" smtClean="0"/>
              <a:t>Парні сторінки </a:t>
            </a:r>
            <a:r>
              <a:rPr lang="ru-RU" sz="3700" b="1" i="1" dirty="0" smtClean="0"/>
              <a:t>-</a:t>
            </a:r>
            <a:r>
              <a:rPr lang="ru-RU" sz="3700" b="1" dirty="0" smtClean="0"/>
              <a:t> </a:t>
            </a:r>
            <a:r>
              <a:rPr lang="uk-UA" sz="3700" b="1" dirty="0" smtClean="0"/>
              <a:t>надрукувати тільки сторінки з парними номерами з указаного діапазону сторінок.</a:t>
            </a:r>
            <a:endParaRPr lang="ru-RU" sz="3700" dirty="0" smtClean="0"/>
          </a:p>
          <a:p>
            <a:pPr marL="0" indent="447675">
              <a:buNone/>
            </a:pPr>
            <a:r>
              <a:rPr lang="uk-UA" sz="3700" b="1" dirty="0" smtClean="0"/>
              <a:t>Останні два режими зручно використовувати для друку багатосторінкового документа з обох сторін аркуша.</a:t>
            </a:r>
            <a:endParaRPr lang="ru-RU" sz="3700" dirty="0" smtClean="0"/>
          </a:p>
          <a:p>
            <a:pPr marL="0" indent="447675">
              <a:buNone/>
            </a:pPr>
            <a:r>
              <a:rPr lang="uk-UA" sz="3700" b="1" dirty="0" smtClean="0">
                <a:solidFill>
                  <a:srgbClr val="C00000"/>
                </a:solidFill>
              </a:rPr>
              <a:t>Установивши значення властивостей друку, потрібно вибрати кнопку ОК. Після цього в Рядку стану вікна </a:t>
            </a:r>
            <a:r>
              <a:rPr lang="en-US" sz="3700" b="1" dirty="0" smtClean="0">
                <a:solidFill>
                  <a:srgbClr val="C00000"/>
                </a:solidFill>
              </a:rPr>
              <a:t>Word </a:t>
            </a:r>
            <a:r>
              <a:rPr lang="ru-RU" sz="3700" b="1" dirty="0" smtClean="0">
                <a:solidFill>
                  <a:srgbClr val="C00000"/>
                </a:solidFill>
              </a:rPr>
              <a:t>2007 </a:t>
            </a:r>
            <a:r>
              <a:rPr lang="uk-UA" sz="3700" b="1" dirty="0" smtClean="0">
                <a:solidFill>
                  <a:srgbClr val="C00000"/>
                </a:solidFill>
              </a:rPr>
              <a:t>відображається значок принтера і кількість підготовлених до друку сторінок. Після завершення друку документа цей значок зникає.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086F-E84A-419A-B4AA-F5F282E1A2C8}" type="datetime1">
              <a:rPr lang="uk-UA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Налаштування середовища текстового процесора </a:t>
            </a:r>
            <a:r>
              <a:rPr lang="en-US" dirty="0" smtClean="0"/>
              <a:t>Word </a:t>
            </a:r>
            <a:r>
              <a:rPr lang="ru-RU" dirty="0" smtClean="0"/>
              <a:t>2007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uk-UA" b="1" dirty="0" smtClean="0"/>
              <a:t>Зовнішній вигляд вікна програми </a:t>
            </a:r>
            <a:r>
              <a:rPr lang="en-US" b="1" dirty="0" smtClean="0"/>
              <a:t>Word</a:t>
            </a:r>
            <a:r>
              <a:rPr lang="uk-UA" b="1" dirty="0" smtClean="0"/>
              <a:t> 2007 можна змінювати. </a:t>
            </a:r>
            <a:r>
              <a:rPr lang="uk-UA" b="1" i="1" dirty="0" smtClean="0"/>
              <a:t>Увага! З</a:t>
            </a:r>
            <a:r>
              <a:rPr lang="uk-UA" b="1" dirty="0" smtClean="0"/>
              <a:t>мінити вигляд Стрічки неможливо.</a:t>
            </a:r>
            <a:endParaRPr lang="ru-RU" dirty="0" smtClean="0"/>
          </a:p>
          <a:p>
            <a:pPr marL="0" indent="361950">
              <a:buNone/>
            </a:pPr>
            <a:r>
              <a:rPr lang="uk-UA" b="1" dirty="0" smtClean="0"/>
              <a:t>Можна:</a:t>
            </a:r>
          </a:p>
          <a:p>
            <a:pPr marL="0" indent="361950"/>
            <a:r>
              <a:rPr lang="uk-UA" b="1" dirty="0" smtClean="0">
                <a:solidFill>
                  <a:srgbClr val="C00000"/>
                </a:solidFill>
              </a:rPr>
              <a:t>згорнути чи розгорнути Стрічку </a:t>
            </a:r>
            <a:r>
              <a:rPr lang="uk-UA" b="1" dirty="0" smtClean="0"/>
              <a:t>подвійним клацанням на ярлику відкритої вкладки, </a:t>
            </a:r>
          </a:p>
          <a:p>
            <a:pPr marL="0" indent="361950"/>
            <a:r>
              <a:rPr lang="uk-UA" b="1" dirty="0" smtClean="0">
                <a:solidFill>
                  <a:srgbClr val="C00000"/>
                </a:solidFill>
              </a:rPr>
              <a:t>відключити чи повернути режим показу лінійки </a:t>
            </a:r>
            <a:r>
              <a:rPr lang="uk-UA" b="1" dirty="0" smtClean="0"/>
              <a:t>вибором кнопки Лінійка над вертикальною смугою прокручування. </a:t>
            </a:r>
          </a:p>
          <a:p>
            <a:pPr marL="0" indent="361950"/>
            <a:r>
              <a:rPr lang="uk-UA" b="1" dirty="0" smtClean="0">
                <a:solidFill>
                  <a:srgbClr val="C00000"/>
                </a:solidFill>
              </a:rPr>
              <a:t>вибрати зручний режим перегляду документа </a:t>
            </a:r>
            <a:r>
              <a:rPr lang="uk-UA" b="1" dirty="0" smtClean="0"/>
              <a:t>залежно від виду робіт, які він виконує, вибором відповідних кнопок у Рядку стану. </a:t>
            </a:r>
            <a:endParaRPr lang="ru-RU" dirty="0" smtClean="0"/>
          </a:p>
          <a:p>
            <a:pPr marL="0" indent="36195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0536-5543-4DAD-8CEF-342505CF7CF5}" type="datetime1">
              <a:rPr lang="uk-UA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Режими перегляду документа 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357158" y="1535112"/>
            <a:ext cx="4140230" cy="1036632"/>
          </a:xfrm>
        </p:spPr>
        <p:txBody>
          <a:bodyPr>
            <a:normAutofit fontScale="925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Вкладка Вигляд</a:t>
            </a:r>
            <a:r>
              <a:rPr lang="uk-UA" dirty="0" smtClean="0"/>
              <a:t>, група вказівок Режими перегляду документа 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785785" y="2714619"/>
            <a:ext cx="3429025" cy="149512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65193"/>
          </a:xfrm>
        </p:spPr>
        <p:txBody>
          <a:bodyPr>
            <a:normAutofit fontScale="925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Рядок стану</a:t>
            </a:r>
            <a:r>
              <a:rPr lang="uk-UA" dirty="0" smtClean="0"/>
              <a:t>, група вказівок Режими перегляду документа </a:t>
            </a:r>
            <a:endParaRPr lang="ru-RU" dirty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929190" y="3071810"/>
            <a:ext cx="2701652" cy="5715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19A8-7734-45DC-9313-D7DA96F31448}" type="datetime1">
              <a:rPr lang="uk-UA" smtClean="0"/>
              <a:t>12.01.2013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Режими перегляду документа 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718"/>
                <a:gridCol w="1928826"/>
                <a:gridCol w="4972056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Кнопка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Режим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Рекомендації щодо використання режиму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/>
                        <a:t>Розмітка сторінки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створення, реагування і форматування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/>
                        <a:t>Режим читання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читання документа з екрана</a:t>
                      </a:r>
                    </a:p>
                    <a:p>
                      <a:pPr algn="l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dirty="0" err="1" smtClean="0"/>
                        <a:t>Веб-документ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перегляду документа у вигляді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сторінки</a:t>
                      </a:r>
                    </a:p>
                    <a:p>
                      <a:pPr algn="l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роботи над схемою документа</a:t>
                      </a:r>
                    </a:p>
                    <a:p>
                      <a:pPr algn="l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/>
                        <a:t>Чернетка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введення даних і редагування документа</a:t>
                      </a:r>
                    </a:p>
                    <a:p>
                      <a:pPr algn="l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E513-A27A-494D-BA89-D7722BBAC3B6}" type="datetime1">
              <a:rPr lang="uk-UA" smtClean="0"/>
              <a:t>12.01.2013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00240"/>
            <a:ext cx="571504" cy="608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643182"/>
            <a:ext cx="42862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429000"/>
            <a:ext cx="1277939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000504"/>
            <a:ext cx="100013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714884"/>
            <a:ext cx="1023111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071546"/>
          </a:xfrm>
        </p:spPr>
        <p:txBody>
          <a:bodyPr>
            <a:normAutofit/>
          </a:bodyPr>
          <a:lstStyle/>
          <a:p>
            <a:r>
              <a:rPr lang="uk-UA" sz="3800" dirty="0" smtClean="0"/>
              <a:t>Масштаб відображення документа у вікні</a:t>
            </a:r>
            <a:endParaRPr lang="ru-RU" sz="3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071546"/>
            <a:ext cx="4352956" cy="5054617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uk-UA" sz="3100" dirty="0" smtClean="0"/>
              <a:t>Для зручності роботи з документом можна встановити необхідний </a:t>
            </a:r>
            <a:r>
              <a:rPr lang="uk-UA" sz="3100" b="1" i="1" dirty="0" smtClean="0">
                <a:solidFill>
                  <a:srgbClr val="C00000"/>
                </a:solidFill>
              </a:rPr>
              <a:t>масштаб</a:t>
            </a:r>
            <a:r>
              <a:rPr lang="uk-UA" sz="3100" dirty="0" smtClean="0"/>
              <a:t> його відображення у вікні. </a:t>
            </a:r>
          </a:p>
          <a:p>
            <a:pPr marL="0" indent="361950">
              <a:buNone/>
            </a:pPr>
            <a:r>
              <a:rPr lang="uk-UA" sz="3100" dirty="0" smtClean="0"/>
              <a:t>Для цього потрібно в </a:t>
            </a:r>
            <a:r>
              <a:rPr lang="uk-UA" sz="3100" dirty="0" smtClean="0">
                <a:solidFill>
                  <a:srgbClr val="C00000"/>
                </a:solidFill>
              </a:rPr>
              <a:t>Рядку стану</a:t>
            </a:r>
            <a:r>
              <a:rPr lang="uk-UA" sz="3100" dirty="0" smtClean="0"/>
              <a:t> перемістити повзунок встановлення масштабу в потрібне місце або збільшити  (зменшити) масштаб, вибравши відповідну кнопку.</a:t>
            </a:r>
            <a:endParaRPr lang="ru-RU" sz="3100" dirty="0" smtClean="0"/>
          </a:p>
          <a:p>
            <a:pPr marL="0" indent="361950">
              <a:buNone/>
            </a:pPr>
            <a:r>
              <a:rPr lang="uk-UA" sz="3100" dirty="0" smtClean="0"/>
              <a:t>Установлення режиму перегляду документа і масштабу його відображення можна здійснити, використовуючи елементи керування відповідних груп вкладки </a:t>
            </a:r>
            <a:r>
              <a:rPr lang="uk-UA" sz="3100" dirty="0" smtClean="0">
                <a:solidFill>
                  <a:srgbClr val="C00000"/>
                </a:solidFill>
              </a:rPr>
              <a:t>Вигляд</a:t>
            </a:r>
            <a:r>
              <a:rPr lang="uk-UA" sz="3100" dirty="0" smtClean="0"/>
              <a:t>. </a:t>
            </a:r>
            <a:endParaRPr lang="ru-RU" sz="3100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D8244-19D8-4124-81B7-4F2B0B68FE6E}" type="datetime1">
              <a:rPr lang="uk-UA" smtClean="0"/>
              <a:t>12.01.2013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35</a:t>
            </a:fld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214554"/>
            <a:ext cx="4371879" cy="54034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3714751"/>
            <a:ext cx="3786215" cy="170990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24479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71678"/>
            <a:ext cx="3671887" cy="302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6" name="Рисунок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143512"/>
            <a:ext cx="374491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571472" y="188913"/>
            <a:ext cx="84296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3600" dirty="0" smtClean="0"/>
              <a:t>Налаштування панелі швидкого доступу </a:t>
            </a:r>
            <a:endParaRPr lang="uk-UA" sz="3600" dirty="0"/>
          </a:p>
        </p:txBody>
      </p:sp>
      <p:sp>
        <p:nvSpPr>
          <p:cNvPr id="15372" name="Rectangle 15"/>
          <p:cNvSpPr>
            <a:spLocks noChangeArrowheads="1"/>
          </p:cNvSpPr>
          <p:nvPr/>
        </p:nvSpPr>
        <p:spPr bwMode="auto">
          <a:xfrm>
            <a:off x="3643306" y="1357298"/>
            <a:ext cx="28850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dirty="0"/>
              <a:t>Панель швидкого </a:t>
            </a:r>
            <a:r>
              <a:rPr lang="uk-UA" dirty="0" smtClean="0"/>
              <a:t>доступу </a:t>
            </a:r>
            <a:endParaRPr lang="uk-UA" dirty="0"/>
          </a:p>
        </p:txBody>
      </p:sp>
      <p:sp>
        <p:nvSpPr>
          <p:cNvPr id="15373" name="Rectangle 16"/>
          <p:cNvSpPr>
            <a:spLocks noChangeArrowheads="1"/>
          </p:cNvSpPr>
          <p:nvPr/>
        </p:nvSpPr>
        <p:spPr bwMode="auto">
          <a:xfrm>
            <a:off x="4630738" y="2708275"/>
            <a:ext cx="42796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dirty="0"/>
              <a:t>Налаштування панелі швидкого </a:t>
            </a:r>
            <a:r>
              <a:rPr lang="uk-UA" dirty="0" smtClean="0"/>
              <a:t>доступу </a:t>
            </a:r>
            <a:endParaRPr lang="uk-UA" dirty="0"/>
          </a:p>
        </p:txBody>
      </p:sp>
      <p:sp>
        <p:nvSpPr>
          <p:cNvPr id="15374" name="Rectangle 17"/>
          <p:cNvSpPr>
            <a:spLocks noChangeArrowheads="1"/>
          </p:cNvSpPr>
          <p:nvPr/>
        </p:nvSpPr>
        <p:spPr bwMode="auto">
          <a:xfrm>
            <a:off x="4429124" y="4643446"/>
            <a:ext cx="2943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dirty="0"/>
              <a:t>Результат</a:t>
            </a:r>
            <a:r>
              <a:rPr lang="ru-RU" dirty="0"/>
              <a:t>  </a:t>
            </a:r>
            <a:r>
              <a:rPr lang="ru-RU" dirty="0" err="1"/>
              <a:t>налаштування</a:t>
            </a:r>
            <a:endParaRPr lang="ru-RU" dirty="0"/>
          </a:p>
        </p:txBody>
      </p:sp>
      <p:sp>
        <p:nvSpPr>
          <p:cNvPr id="15377" name="Line 20"/>
          <p:cNvSpPr>
            <a:spLocks noChangeShapeType="1"/>
          </p:cNvSpPr>
          <p:nvPr/>
        </p:nvSpPr>
        <p:spPr bwMode="auto">
          <a:xfrm>
            <a:off x="3000364" y="164305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Line 21"/>
          <p:cNvSpPr>
            <a:spLocks noChangeShapeType="1"/>
          </p:cNvSpPr>
          <p:nvPr/>
        </p:nvSpPr>
        <p:spPr bwMode="auto">
          <a:xfrm flipH="1">
            <a:off x="3995738" y="29241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EA46-ADE9-48FA-A95E-A5870CDFA272}" type="datetime1">
              <a:rPr lang="uk-UA" smtClean="0"/>
              <a:t>12.01.2013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4757742" cy="1143000"/>
          </a:xfrm>
        </p:spPr>
        <p:txBody>
          <a:bodyPr/>
          <a:lstStyle/>
          <a:p>
            <a:r>
              <a:rPr lang="uk-UA" b="1" dirty="0" smtClean="0"/>
              <a:t>Параметри </a:t>
            </a:r>
            <a:r>
              <a:rPr lang="en-US" b="1" dirty="0" smtClean="0"/>
              <a:t>Word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43050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uk-UA" b="1" dirty="0" smtClean="0"/>
              <a:t>Крім зміни зовнішнього вигляду вікна текстового процесора </a:t>
            </a:r>
            <a:r>
              <a:rPr lang="en-US" b="1" dirty="0" smtClean="0"/>
              <a:t>Word </a:t>
            </a:r>
            <a:r>
              <a:rPr lang="ru-RU" b="1" dirty="0" smtClean="0"/>
              <a:t>2007, </a:t>
            </a:r>
            <a:r>
              <a:rPr lang="uk-UA" b="1" dirty="0" smtClean="0"/>
              <a:t>користувач може налаштувати роботу самої програми. </a:t>
            </a:r>
          </a:p>
          <a:p>
            <a:pPr marL="0" indent="361950">
              <a:buNone/>
            </a:pPr>
            <a:r>
              <a:rPr lang="uk-UA" b="1" dirty="0" smtClean="0"/>
              <a:t>Для цього потрібно виконати</a:t>
            </a:r>
            <a:r>
              <a:rPr lang="uk-UA" b="1" i="1" dirty="0" smtClean="0"/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Office</a:t>
            </a:r>
            <a:r>
              <a:rPr lang="uk-UA" b="1" i="1" dirty="0" smtClean="0">
                <a:solidFill>
                  <a:srgbClr val="C00000"/>
                </a:solidFill>
              </a:rPr>
              <a:t>, Параметри </a:t>
            </a:r>
            <a:r>
              <a:rPr lang="en-US" b="1" i="1" dirty="0" smtClean="0">
                <a:solidFill>
                  <a:srgbClr val="C00000"/>
                </a:solidFill>
              </a:rPr>
              <a:t>Word</a:t>
            </a:r>
            <a:r>
              <a:rPr lang="ru-RU" b="1" i="1" dirty="0" smtClean="0"/>
              <a:t>.</a:t>
            </a:r>
            <a:r>
              <a:rPr lang="ru-RU" b="1" dirty="0" smtClean="0"/>
              <a:t> </a:t>
            </a:r>
          </a:p>
          <a:p>
            <a:pPr marL="0" indent="361950">
              <a:buNone/>
            </a:pPr>
            <a:r>
              <a:rPr lang="uk-UA" b="1" dirty="0" smtClean="0"/>
              <a:t>Вікно Параметри </a:t>
            </a:r>
            <a:r>
              <a:rPr lang="en-US" b="1" dirty="0" smtClean="0"/>
              <a:t>Word</a:t>
            </a:r>
            <a:r>
              <a:rPr lang="ru-RU" b="1" dirty="0" smtClean="0"/>
              <a:t> </a:t>
            </a:r>
            <a:r>
              <a:rPr lang="uk-UA" b="1" dirty="0" smtClean="0"/>
              <a:t>розділено вертикально на дві частини: у лівій наведені імена вкладок для налаштування програми, у правій – набір елементів керування вибраної вкладки.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8381-B810-40A1-9490-E9D7AD542E13}" type="datetime1">
              <a:rPr lang="uk-UA" smtClean="0"/>
              <a:t>12.01.2013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71876"/>
            <a:ext cx="4357718" cy="253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"/>
            <a:ext cx="3929090" cy="3500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uk-UA" dirty="0" smtClean="0"/>
              <a:t>Виконайте завдання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858312" cy="5268931"/>
          </a:xfrm>
        </p:spPr>
        <p:txBody>
          <a:bodyPr>
            <a:noAutofit/>
          </a:bodyPr>
          <a:lstStyle/>
          <a:p>
            <a:pPr marL="180975" indent="-180975">
              <a:buNone/>
            </a:pPr>
            <a:r>
              <a:rPr lang="ru-RU" sz="1200" b="1" dirty="0" smtClean="0"/>
              <a:t>1.   </a:t>
            </a:r>
            <a:r>
              <a:rPr lang="ru-RU" sz="1200" b="1" dirty="0" err="1" smtClean="0"/>
              <a:t>Створіть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новий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текстовий</a:t>
            </a:r>
            <a:r>
              <a:rPr lang="ru-RU" sz="1200" b="1" dirty="0" smtClean="0"/>
              <a:t> документ. </a:t>
            </a:r>
            <a:r>
              <a:rPr lang="uk-UA" sz="1200" b="1" dirty="0" smtClean="0"/>
              <a:t>Установіть такий формат сторінки: розмір сторінки </a:t>
            </a:r>
            <a:r>
              <a:rPr lang="ru-RU" sz="1200" b="1" dirty="0" smtClean="0"/>
              <a:t>-</a:t>
            </a:r>
            <a:r>
              <a:rPr lang="ru-RU" sz="1200" b="1" i="1" dirty="0" smtClean="0"/>
              <a:t> </a:t>
            </a:r>
            <a:r>
              <a:rPr lang="uk-UA" sz="1200" b="1" i="1" dirty="0" smtClean="0"/>
              <a:t>А5, </a:t>
            </a:r>
            <a:r>
              <a:rPr lang="uk-UA" sz="1200" b="1" dirty="0" smtClean="0"/>
              <a:t>орієнтація </a:t>
            </a:r>
            <a:r>
              <a:rPr lang="ru-RU" sz="1200" b="1" dirty="0" smtClean="0"/>
              <a:t>-</a:t>
            </a:r>
            <a:r>
              <a:rPr lang="ru-RU" sz="1200" b="1" i="1" dirty="0" smtClean="0"/>
              <a:t> </a:t>
            </a:r>
            <a:r>
              <a:rPr lang="uk-UA" sz="1200" b="1" i="1" dirty="0" smtClean="0"/>
              <a:t>альбомна.</a:t>
            </a:r>
            <a:r>
              <a:rPr lang="uk-UA" sz="1200" b="1" dirty="0" smtClean="0"/>
              <a:t> Установіть на лінійках розмір усіх полів сторінки по</a:t>
            </a:r>
            <a:r>
              <a:rPr lang="uk-UA" sz="1200" b="1" i="1" dirty="0" smtClean="0"/>
              <a:t> </a:t>
            </a:r>
            <a:r>
              <a:rPr lang="ru-RU" sz="1200" b="1" i="1" dirty="0" smtClean="0"/>
              <a:t>2 </a:t>
            </a:r>
            <a:r>
              <a:rPr lang="uk-UA" sz="1200" b="1" i="1" dirty="0" smtClean="0"/>
              <a:t>см.</a:t>
            </a:r>
            <a:r>
              <a:rPr lang="uk-UA" sz="1200" b="1" dirty="0" smtClean="0"/>
              <a:t> Пронумеруйте сторінки відкритого документа за такими значеннями властивостей: розташування </a:t>
            </a:r>
            <a:r>
              <a:rPr lang="ru-RU" sz="1200" b="1" dirty="0" smtClean="0"/>
              <a:t>—</a:t>
            </a:r>
            <a:r>
              <a:rPr lang="ru-RU" sz="1200" b="1" i="1" dirty="0" smtClean="0"/>
              <a:t> </a:t>
            </a:r>
            <a:r>
              <a:rPr lang="uk-UA" sz="1200" b="1" i="1" dirty="0" smtClean="0"/>
              <a:t>зверху сторінки,</a:t>
            </a:r>
            <a:r>
              <a:rPr lang="uk-UA" sz="1200" b="1" dirty="0" smtClean="0"/>
              <a:t> вирівнювання </a:t>
            </a:r>
            <a:r>
              <a:rPr lang="ru-RU" sz="1200" b="1" dirty="0" smtClean="0"/>
              <a:t>-</a:t>
            </a:r>
            <a:r>
              <a:rPr lang="ru-RU" sz="1200" b="1" i="1" dirty="0" smtClean="0"/>
              <a:t> </a:t>
            </a:r>
            <a:r>
              <a:rPr lang="uk-UA" sz="1200" b="1" i="1" dirty="0" smtClean="0"/>
              <a:t>зліва,</a:t>
            </a:r>
            <a:r>
              <a:rPr lang="uk-UA" sz="1200" b="1" dirty="0" smtClean="0"/>
              <a:t> починати нумерацію з номера</a:t>
            </a:r>
            <a:r>
              <a:rPr lang="uk-UA" sz="1200" b="1" i="1" dirty="0" smtClean="0"/>
              <a:t> </a:t>
            </a:r>
            <a:r>
              <a:rPr lang="ru-RU" sz="1200" b="1" i="1" dirty="0" smtClean="0"/>
              <a:t>3.</a:t>
            </a:r>
            <a:r>
              <a:rPr lang="ru-RU" sz="1200" b="1" dirty="0" smtClean="0"/>
              <a:t> </a:t>
            </a:r>
            <a:endParaRPr lang="ru-RU" sz="1200" dirty="0" smtClean="0"/>
          </a:p>
          <a:p>
            <a:pPr marL="180975" indent="-180975">
              <a:buNone/>
            </a:pPr>
            <a:r>
              <a:rPr lang="ru-RU" sz="1200" b="1" dirty="0" smtClean="0"/>
              <a:t>2. </a:t>
            </a:r>
            <a:r>
              <a:rPr lang="uk-UA" sz="1200" b="1" dirty="0" smtClean="0"/>
              <a:t>Створіть колонтитули: у верхньому запишіть</a:t>
            </a:r>
            <a:r>
              <a:rPr lang="uk-UA" sz="1200" b="1" i="1" dirty="0" smtClean="0"/>
              <a:t> поточну дату</a:t>
            </a:r>
            <a:r>
              <a:rPr lang="uk-UA" sz="1200" b="1" dirty="0" smtClean="0"/>
              <a:t> з вирівнюванням</a:t>
            </a:r>
            <a:r>
              <a:rPr lang="uk-UA" sz="1200" b="1" i="1" dirty="0" smtClean="0"/>
              <a:t> по центру,</a:t>
            </a:r>
            <a:r>
              <a:rPr lang="uk-UA" sz="1200" b="1" dirty="0" smtClean="0"/>
              <a:t> у нижньому </a:t>
            </a:r>
            <a:r>
              <a:rPr lang="ru-RU" sz="1200" b="1" dirty="0" smtClean="0"/>
              <a:t>-</a:t>
            </a:r>
            <a:r>
              <a:rPr lang="ru-RU" sz="1200" b="1" i="1" dirty="0" smtClean="0"/>
              <a:t> </a:t>
            </a:r>
            <a:r>
              <a:rPr lang="uk-UA" sz="1200" b="1" i="1" dirty="0" smtClean="0"/>
              <a:t>ваше прізвище</a:t>
            </a:r>
            <a:r>
              <a:rPr lang="uk-UA" sz="1200" b="1" dirty="0" smtClean="0"/>
              <a:t> з вирівнюванням</a:t>
            </a:r>
            <a:r>
              <a:rPr lang="uk-UA" sz="1200" b="1" i="1" dirty="0" smtClean="0"/>
              <a:t> зліва.</a:t>
            </a:r>
            <a:r>
              <a:rPr lang="uk-UA" sz="1200" b="1" dirty="0" smtClean="0"/>
              <a:t> Збережіть документ у власній папці з іменем вправа</a:t>
            </a:r>
            <a:r>
              <a:rPr lang="ru-RU" sz="1200" b="1" dirty="0" smtClean="0"/>
              <a:t>1.1.2.</a:t>
            </a:r>
            <a:r>
              <a:rPr lang="en-US" sz="1200" b="1" dirty="0" err="1" smtClean="0"/>
              <a:t>docx</a:t>
            </a:r>
            <a:r>
              <a:rPr lang="ru-RU" sz="1200" b="1" dirty="0" smtClean="0"/>
              <a:t>.</a:t>
            </a:r>
            <a:endParaRPr lang="ru-RU" sz="1200" dirty="0" smtClean="0"/>
          </a:p>
          <a:p>
            <a:pPr marL="180975" indent="-180975">
              <a:buNone/>
            </a:pPr>
            <a:r>
              <a:rPr lang="ru-RU" sz="1200" b="1" dirty="0" smtClean="0"/>
              <a:t>3. </a:t>
            </a:r>
            <a:r>
              <a:rPr lang="uk-UA" sz="1200" b="1" dirty="0" smtClean="0"/>
              <a:t>Відкрийте файл Тема 1\3авдання 1.1\ </a:t>
            </a:r>
            <a:r>
              <a:rPr lang="ru-RU" sz="1200" b="1" dirty="0" err="1" smtClean="0"/>
              <a:t>Підготовка</a:t>
            </a:r>
            <a:r>
              <a:rPr lang="ru-RU" sz="1200" b="1" dirty="0" smtClean="0"/>
              <a:t> текстового документа до </a:t>
            </a:r>
            <a:r>
              <a:rPr lang="ru-RU" sz="1200" b="1" dirty="0" err="1" smtClean="0"/>
              <a:t>друку</a:t>
            </a:r>
            <a:r>
              <a:rPr lang="ru-RU" sz="1200" b="1" dirty="0" smtClean="0"/>
              <a:t>.</a:t>
            </a:r>
            <a:r>
              <a:rPr lang="en-US" sz="1200" b="1" dirty="0" err="1" smtClean="0"/>
              <a:t>docx</a:t>
            </a:r>
            <a:r>
              <a:rPr lang="uk-UA" sz="1200" b="1" dirty="0" smtClean="0"/>
              <a:t>. </a:t>
            </a:r>
            <a:r>
              <a:rPr lang="uk-UA" sz="1200" b="1" dirty="0" err="1" smtClean="0"/>
              <a:t>Відформатуйте</a:t>
            </a:r>
            <a:r>
              <a:rPr lang="uk-UA" sz="1200" b="1" dirty="0" smtClean="0"/>
              <a:t> документ: розмір сторінки -</a:t>
            </a:r>
            <a:r>
              <a:rPr lang="uk-UA" sz="1200" b="1" i="1" dirty="0" smtClean="0"/>
              <a:t> </a:t>
            </a:r>
            <a:r>
              <a:rPr lang="en-US" sz="1200" b="1" i="1" dirty="0" smtClean="0"/>
              <a:t>Letter</a:t>
            </a:r>
            <a:r>
              <a:rPr lang="uk-UA" sz="1200" b="1" i="1" dirty="0" smtClean="0"/>
              <a:t>,</a:t>
            </a:r>
            <a:r>
              <a:rPr lang="uk-UA" sz="1200" b="1" dirty="0" smtClean="0"/>
              <a:t> орієнтація -</a:t>
            </a:r>
            <a:r>
              <a:rPr lang="uk-UA" sz="1200" b="1" i="1" dirty="0" smtClean="0"/>
              <a:t> книжкова</a:t>
            </a:r>
            <a:r>
              <a:rPr lang="uk-UA" sz="1200" b="1" dirty="0" smtClean="0"/>
              <a:t>; поля: верхнє</a:t>
            </a:r>
            <a:r>
              <a:rPr lang="uk-UA" sz="1200" b="1" i="1" dirty="0" smtClean="0"/>
              <a:t> - 1,5 см,</a:t>
            </a:r>
            <a:r>
              <a:rPr lang="uk-UA" sz="1200" b="1" dirty="0" smtClean="0"/>
              <a:t> нижнє -</a:t>
            </a:r>
            <a:r>
              <a:rPr lang="uk-UA" sz="1200" b="1" i="1" dirty="0" smtClean="0"/>
              <a:t> 1 см,</a:t>
            </a:r>
            <a:r>
              <a:rPr lang="uk-UA" sz="1200" b="1" dirty="0" smtClean="0"/>
              <a:t> ліве -</a:t>
            </a:r>
            <a:r>
              <a:rPr lang="uk-UA" sz="1200" b="1" i="1" dirty="0" smtClean="0"/>
              <a:t> 2 см,</a:t>
            </a:r>
            <a:r>
              <a:rPr lang="uk-UA" sz="1200" b="1" dirty="0" smtClean="0"/>
              <a:t> праве -</a:t>
            </a:r>
            <a:r>
              <a:rPr lang="uk-UA" sz="1200" b="1" i="1" dirty="0" smtClean="0"/>
              <a:t> 3 см;</a:t>
            </a:r>
            <a:r>
              <a:rPr lang="uk-UA" sz="1200" b="1" dirty="0" smtClean="0"/>
              <a:t> нумерація сторінок -</a:t>
            </a:r>
            <a:r>
              <a:rPr lang="uk-UA" sz="1200" b="1" i="1" dirty="0" smtClean="0"/>
              <a:t> внизу сторінки, по центру,</a:t>
            </a:r>
            <a:r>
              <a:rPr lang="uk-UA" sz="1200" b="1" dirty="0" smtClean="0"/>
              <a:t> починаючи з номера</a:t>
            </a:r>
            <a:r>
              <a:rPr lang="uk-UA" sz="1200" b="1" i="1" dirty="0" smtClean="0"/>
              <a:t> 1;</a:t>
            </a:r>
            <a:r>
              <a:rPr lang="uk-UA" sz="1200" b="1" dirty="0" smtClean="0"/>
              <a:t> верхній колонтитул -</a:t>
            </a:r>
            <a:r>
              <a:rPr lang="uk-UA" sz="1200" b="1" i="1" dirty="0" smtClean="0"/>
              <a:t> назва текстового документа.</a:t>
            </a:r>
            <a:r>
              <a:rPr lang="uk-UA" sz="1200" b="1" dirty="0" smtClean="0"/>
              <a:t> Збережіть документ у власній папці з іменем вправа </a:t>
            </a:r>
            <a:r>
              <a:rPr lang="ru-RU" sz="1200" b="1" dirty="0" smtClean="0"/>
              <a:t>1.1.3.</a:t>
            </a:r>
            <a:r>
              <a:rPr lang="en-US" sz="1200" b="1" dirty="0" err="1" smtClean="0"/>
              <a:t>docx</a:t>
            </a:r>
            <a:r>
              <a:rPr lang="ru-RU" sz="1200" b="1" dirty="0" smtClean="0"/>
              <a:t>.</a:t>
            </a:r>
            <a:endParaRPr lang="ru-RU" sz="1200" dirty="0" smtClean="0"/>
          </a:p>
          <a:p>
            <a:pPr marL="180975" indent="-180975">
              <a:buNone/>
            </a:pPr>
            <a:r>
              <a:rPr lang="ru-RU" sz="1200" b="1" dirty="0" smtClean="0"/>
              <a:t>4. </a:t>
            </a:r>
            <a:r>
              <a:rPr lang="uk-UA" sz="1200" b="1" dirty="0" smtClean="0"/>
              <a:t>Відкрийте файл Тема 1\3авдання 1.1\ </a:t>
            </a:r>
            <a:r>
              <a:rPr lang="ru-RU" sz="1200" b="1" dirty="0" err="1" smtClean="0"/>
              <a:t>Підготовка</a:t>
            </a:r>
            <a:r>
              <a:rPr lang="ru-RU" sz="1200" b="1" dirty="0" smtClean="0"/>
              <a:t> текстового документа до </a:t>
            </a:r>
            <a:r>
              <a:rPr lang="ru-RU" sz="1200" b="1" dirty="0" err="1" smtClean="0"/>
              <a:t>друку</a:t>
            </a:r>
            <a:r>
              <a:rPr lang="ru-RU" sz="1200" b="1" dirty="0" smtClean="0"/>
              <a:t>.</a:t>
            </a:r>
            <a:r>
              <a:rPr lang="en-US" sz="1200" b="1" dirty="0" err="1" smtClean="0"/>
              <a:t>docx</a:t>
            </a:r>
            <a:r>
              <a:rPr lang="ru-RU" sz="1200" b="1" dirty="0" smtClean="0"/>
              <a:t>. </a:t>
            </a:r>
            <a:r>
              <a:rPr lang="uk-UA" sz="1200" b="1" dirty="0" err="1" smtClean="0"/>
              <a:t>Відформатуйте</a:t>
            </a:r>
            <a:r>
              <a:rPr lang="uk-UA" sz="1200" b="1" dirty="0" smtClean="0"/>
              <a:t> документ: розмір сторінки </a:t>
            </a:r>
            <a:r>
              <a:rPr lang="ru-RU" sz="1200" b="1" dirty="0" smtClean="0"/>
              <a:t>-</a:t>
            </a:r>
            <a:r>
              <a:rPr lang="ru-RU" sz="1200" b="1" i="1" dirty="0" smtClean="0"/>
              <a:t> </a:t>
            </a:r>
            <a:r>
              <a:rPr lang="uk-UA" sz="1200" b="1" i="1" dirty="0" smtClean="0"/>
              <a:t>А4;</a:t>
            </a:r>
            <a:r>
              <a:rPr lang="uk-UA" sz="1200" b="1" dirty="0" smtClean="0"/>
              <a:t> орієнтація </a:t>
            </a:r>
            <a:r>
              <a:rPr lang="ru-RU" sz="1200" b="1" dirty="0" smtClean="0"/>
              <a:t>-</a:t>
            </a:r>
            <a:r>
              <a:rPr lang="ru-RU" sz="1200" b="1" i="1" dirty="0" smtClean="0"/>
              <a:t> </a:t>
            </a:r>
            <a:r>
              <a:rPr lang="uk-UA" sz="1200" b="1" i="1" dirty="0" smtClean="0"/>
              <a:t>книжкова</a:t>
            </a:r>
            <a:r>
              <a:rPr lang="ru-RU" sz="1200" b="1" i="1" dirty="0" smtClean="0"/>
              <a:t>;</a:t>
            </a:r>
            <a:r>
              <a:rPr lang="ru-RU" sz="1200" b="1" dirty="0" smtClean="0"/>
              <a:t> </a:t>
            </a:r>
            <a:r>
              <a:rPr lang="uk-UA" sz="1200" b="1" dirty="0" smtClean="0"/>
              <a:t>поля: верхнє </a:t>
            </a:r>
            <a:r>
              <a:rPr lang="ru-RU" sz="1200" b="1" dirty="0" smtClean="0"/>
              <a:t>-</a:t>
            </a:r>
            <a:r>
              <a:rPr lang="ru-RU" sz="1200" b="1" i="1" dirty="0" smtClean="0"/>
              <a:t> 1,5 </a:t>
            </a:r>
            <a:r>
              <a:rPr lang="uk-UA" sz="1200" b="1" i="1" dirty="0" smtClean="0"/>
              <a:t>см,</a:t>
            </a:r>
            <a:r>
              <a:rPr lang="uk-UA" sz="1200" b="1" dirty="0" smtClean="0"/>
              <a:t> нижнє </a:t>
            </a:r>
            <a:r>
              <a:rPr lang="ru-RU" sz="1200" b="1" dirty="0" smtClean="0"/>
              <a:t>-</a:t>
            </a:r>
            <a:r>
              <a:rPr lang="ru-RU" sz="1200" b="1" i="1" dirty="0" smtClean="0"/>
              <a:t> 1 </a:t>
            </a:r>
            <a:r>
              <a:rPr lang="uk-UA" sz="1200" b="1" i="1" dirty="0" smtClean="0"/>
              <a:t>см,</a:t>
            </a:r>
            <a:r>
              <a:rPr lang="uk-UA" sz="1200" b="1" dirty="0" smtClean="0"/>
              <a:t> зовнішнє </a:t>
            </a:r>
            <a:r>
              <a:rPr lang="ru-RU" sz="1200" b="1" dirty="0" smtClean="0"/>
              <a:t>-</a:t>
            </a:r>
            <a:r>
              <a:rPr lang="ru-RU" sz="1200" b="1" i="1" dirty="0" smtClean="0"/>
              <a:t> 2 </a:t>
            </a:r>
            <a:r>
              <a:rPr lang="uk-UA" sz="1200" b="1" i="1" dirty="0" smtClean="0"/>
              <a:t>см, </a:t>
            </a:r>
            <a:r>
              <a:rPr lang="uk-UA" sz="1200" b="1" dirty="0" smtClean="0"/>
              <a:t>внутрішнє </a:t>
            </a:r>
            <a:r>
              <a:rPr lang="ru-RU" sz="1200" b="1" dirty="0" smtClean="0"/>
              <a:t>-</a:t>
            </a:r>
            <a:r>
              <a:rPr lang="ru-RU" sz="1200" b="1" i="1" dirty="0" smtClean="0"/>
              <a:t> 3 </a:t>
            </a:r>
            <a:r>
              <a:rPr lang="uk-UA" sz="1200" b="1" i="1" dirty="0" smtClean="0"/>
              <a:t>см;</a:t>
            </a:r>
            <a:r>
              <a:rPr lang="uk-UA" sz="1200" b="1" dirty="0" smtClean="0"/>
              <a:t> нумерація сторінок </a:t>
            </a:r>
            <a:r>
              <a:rPr lang="ru-RU" sz="1200" b="1" dirty="0" smtClean="0"/>
              <a:t>-</a:t>
            </a:r>
            <a:r>
              <a:rPr lang="ru-RU" sz="1200" b="1" i="1" dirty="0" smtClean="0"/>
              <a:t> </a:t>
            </a:r>
            <a:r>
              <a:rPr lang="uk-UA" sz="1200" b="1" i="1" dirty="0" smtClean="0"/>
              <a:t>внизу сторінки, на зовнішній стороні,</a:t>
            </a:r>
            <a:r>
              <a:rPr lang="uk-UA" sz="1200" b="1" dirty="0" smtClean="0"/>
              <a:t> починаючи з номера 1</a:t>
            </a:r>
            <a:r>
              <a:rPr lang="ru-RU" sz="1200" b="1" dirty="0" smtClean="0"/>
              <a:t>; </a:t>
            </a:r>
            <a:r>
              <a:rPr lang="uk-UA" sz="1200" b="1" dirty="0" smtClean="0"/>
              <a:t>колонтитули: верхній на непарних сторінках </a:t>
            </a:r>
            <a:r>
              <a:rPr lang="ru-RU" sz="1200" b="1" dirty="0" smtClean="0"/>
              <a:t>-</a:t>
            </a:r>
            <a:r>
              <a:rPr lang="ru-RU" sz="1200" b="1" i="1" dirty="0" smtClean="0"/>
              <a:t> </a:t>
            </a:r>
            <a:r>
              <a:rPr lang="uk-UA" sz="1200" b="1" i="1" dirty="0" smtClean="0"/>
              <a:t>назва текстового документа,</a:t>
            </a:r>
            <a:r>
              <a:rPr lang="uk-UA" sz="1200" b="1" dirty="0" smtClean="0"/>
              <a:t> нижній на парних сторінках </a:t>
            </a:r>
            <a:r>
              <a:rPr lang="ru-RU" sz="1200" b="1" dirty="0" smtClean="0"/>
              <a:t>- </a:t>
            </a:r>
            <a:r>
              <a:rPr lang="uk-UA" sz="1200" b="1" i="1" dirty="0" smtClean="0"/>
              <a:t>поточна дата та час.</a:t>
            </a:r>
            <a:r>
              <a:rPr lang="uk-UA" sz="1200" b="1" dirty="0" smtClean="0"/>
              <a:t> Збережіть документ у власній папці з </a:t>
            </a:r>
            <a:r>
              <a:rPr lang="uk-UA" sz="1200" b="1" dirty="0" err="1" smtClean="0"/>
              <a:t>іме</a:t>
            </a:r>
            <a:r>
              <a:rPr lang="ru-RU" sz="1200" b="1" dirty="0" smtClean="0"/>
              <a:t>нем </a:t>
            </a:r>
            <a:r>
              <a:rPr lang="uk-UA" sz="1200" b="1" dirty="0" smtClean="0"/>
              <a:t>вправа </a:t>
            </a:r>
            <a:r>
              <a:rPr lang="ru-RU" sz="1200" b="1" dirty="0" smtClean="0"/>
              <a:t>1.1.4.</a:t>
            </a:r>
            <a:r>
              <a:rPr lang="en-US" sz="1200" b="1" dirty="0" err="1" smtClean="0"/>
              <a:t>docx</a:t>
            </a:r>
            <a:r>
              <a:rPr lang="ru-RU" sz="1200" b="1" dirty="0" smtClean="0"/>
              <a:t>.</a:t>
            </a:r>
            <a:endParaRPr lang="ru-RU" sz="1200" dirty="0" smtClean="0"/>
          </a:p>
          <a:p>
            <a:pPr marL="180975" indent="-180975">
              <a:buNone/>
            </a:pPr>
            <a:r>
              <a:rPr lang="ru-RU" sz="1200" b="1" dirty="0" smtClean="0"/>
              <a:t>5. </a:t>
            </a:r>
            <a:r>
              <a:rPr lang="uk-UA" sz="1200" b="1" dirty="0" smtClean="0"/>
              <a:t>Відкрийте файл Тема 1\3авдання 1.1\ </a:t>
            </a:r>
            <a:r>
              <a:rPr lang="ru-RU" sz="1200" b="1" dirty="0" err="1" smtClean="0"/>
              <a:t>Підготовка</a:t>
            </a:r>
            <a:r>
              <a:rPr lang="ru-RU" sz="1200" b="1" dirty="0" smtClean="0"/>
              <a:t> текстового документа до </a:t>
            </a:r>
            <a:r>
              <a:rPr lang="ru-RU" sz="1200" b="1" dirty="0" err="1" smtClean="0"/>
              <a:t>друку</a:t>
            </a:r>
            <a:r>
              <a:rPr lang="ru-RU" sz="1200" b="1" dirty="0" smtClean="0"/>
              <a:t>.</a:t>
            </a:r>
            <a:r>
              <a:rPr lang="en-US" sz="1200" b="1" dirty="0" err="1" smtClean="0"/>
              <a:t>docx</a:t>
            </a:r>
            <a:r>
              <a:rPr lang="ru-RU" sz="1200" b="1" dirty="0" smtClean="0"/>
              <a:t>. </a:t>
            </a:r>
            <a:r>
              <a:rPr lang="uk-UA" sz="1200" b="1" dirty="0" smtClean="0"/>
              <a:t>Перегляньте документ у режимі попереднього перегляду. Видаліть назву документа. Змініть орієнтацію аркуша. Зробіть припасовування сторінок. Збережіть документ у власній папці з іменем вправа </a:t>
            </a:r>
            <a:r>
              <a:rPr lang="ru-RU" sz="1200" b="1" dirty="0" smtClean="0"/>
              <a:t>1.1.5.</a:t>
            </a:r>
            <a:r>
              <a:rPr lang="en-US" sz="1200" b="1" dirty="0" err="1" smtClean="0"/>
              <a:t>docx</a:t>
            </a:r>
            <a:r>
              <a:rPr lang="ru-RU" sz="1200" b="1" dirty="0" smtClean="0"/>
              <a:t>.</a:t>
            </a:r>
            <a:endParaRPr lang="ru-RU" sz="1200" dirty="0" smtClean="0"/>
          </a:p>
          <a:p>
            <a:pPr marL="180975" indent="-180975">
              <a:buNone/>
            </a:pPr>
            <a:r>
              <a:rPr lang="uk-UA" sz="1200" b="1" dirty="0" smtClean="0"/>
              <a:t>6. Відкрийте файл Тема 1\3авдання 1.1\ </a:t>
            </a:r>
            <a:r>
              <a:rPr lang="ru-RU" sz="1200" b="1" dirty="0" err="1" smtClean="0"/>
              <a:t>Підготовка</a:t>
            </a:r>
            <a:r>
              <a:rPr lang="ru-RU" sz="1200" b="1" dirty="0" smtClean="0"/>
              <a:t> текстового документа до </a:t>
            </a:r>
            <a:r>
              <a:rPr lang="ru-RU" sz="1200" b="1" dirty="0" err="1" smtClean="0"/>
              <a:t>друку</a:t>
            </a:r>
            <a:r>
              <a:rPr lang="ru-RU" sz="1200" b="1" dirty="0" smtClean="0"/>
              <a:t>.</a:t>
            </a:r>
            <a:r>
              <a:rPr lang="en-US" sz="1200" b="1" dirty="0" err="1" smtClean="0"/>
              <a:t>docx</a:t>
            </a:r>
            <a:r>
              <a:rPr lang="ru-RU" sz="1200" b="1" dirty="0" smtClean="0"/>
              <a:t>. </a:t>
            </a:r>
            <a:r>
              <a:rPr lang="ru-RU" sz="1200" b="1" dirty="0" err="1" smtClean="0"/>
              <a:t>Створіть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титульну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сторінку</a:t>
            </a:r>
            <a:r>
              <a:rPr lang="ru-RU" sz="1200" b="1" dirty="0" smtClean="0"/>
              <a:t>. </a:t>
            </a:r>
            <a:r>
              <a:rPr lang="uk-UA" sz="1200" b="1" dirty="0" smtClean="0"/>
              <a:t>Надрукуйте перші п'ять рядків документа. Надрукуйте першу і третю сторінки документа. Надрукуйте документ, розмістивши на одному аркуші дві сторінки документа. </a:t>
            </a:r>
          </a:p>
          <a:p>
            <a:pPr marL="180975" indent="-180975">
              <a:buNone/>
            </a:pPr>
            <a:r>
              <a:rPr lang="ru-RU" sz="1200" b="1" dirty="0" smtClean="0"/>
              <a:t>7. </a:t>
            </a:r>
            <a:r>
              <a:rPr lang="uk-UA" sz="1200" b="1" dirty="0" smtClean="0"/>
              <a:t>Відкрийте файл Тема 1\3авдання 1.1\ </a:t>
            </a:r>
            <a:r>
              <a:rPr lang="ru-RU" sz="1200" b="1" dirty="0" err="1" smtClean="0"/>
              <a:t>Підготовка</a:t>
            </a:r>
            <a:r>
              <a:rPr lang="ru-RU" sz="1200" b="1" dirty="0" smtClean="0"/>
              <a:t> текстового документа до </a:t>
            </a:r>
            <a:r>
              <a:rPr lang="ru-RU" sz="1200" b="1" dirty="0" err="1" smtClean="0"/>
              <a:t>друку</a:t>
            </a:r>
            <a:r>
              <a:rPr lang="ru-RU" sz="1200" b="1" dirty="0" smtClean="0"/>
              <a:t>.</a:t>
            </a:r>
            <a:r>
              <a:rPr lang="en-US" sz="1200" b="1" dirty="0" err="1" smtClean="0"/>
              <a:t>docx</a:t>
            </a:r>
            <a:r>
              <a:rPr lang="ru-RU" sz="1200" b="1" dirty="0" smtClean="0"/>
              <a:t>. </a:t>
            </a:r>
            <a:r>
              <a:rPr lang="uk-UA" sz="1200" b="1" dirty="0" smtClean="0"/>
              <a:t>Установіть по черзі різні режими перегляду документа: звичайний, </a:t>
            </a:r>
            <a:r>
              <a:rPr lang="uk-UA" sz="1200" b="1" dirty="0" err="1" smtClean="0"/>
              <a:t>веб-документ</a:t>
            </a:r>
            <a:r>
              <a:rPr lang="uk-UA" sz="1200" b="1" dirty="0" smtClean="0"/>
              <a:t>, структура, режим читання, розмітка сторінки. Установіть по черзі такі масштаби перегляду документа: </a:t>
            </a:r>
            <a:r>
              <a:rPr lang="ru-RU" sz="1200" b="1" dirty="0" smtClean="0"/>
              <a:t>100 %, </a:t>
            </a:r>
            <a:r>
              <a:rPr lang="uk-UA" sz="1200" b="1" dirty="0" smtClean="0"/>
              <a:t>сторінка повністю, </a:t>
            </a:r>
            <a:r>
              <a:rPr lang="ru-RU" sz="1200" b="1" dirty="0" smtClean="0"/>
              <a:t>75 %, </a:t>
            </a:r>
            <a:r>
              <a:rPr lang="uk-UA" sz="1200" b="1" dirty="0" smtClean="0"/>
              <a:t>за шириною сторінки.</a:t>
            </a:r>
          </a:p>
          <a:p>
            <a:pPr marL="180975" indent="-180975">
              <a:buNone/>
            </a:pPr>
            <a:r>
              <a:rPr lang="ru-RU" sz="1200" b="1" dirty="0" smtClean="0"/>
              <a:t>8. </a:t>
            </a:r>
            <a:r>
              <a:rPr lang="uk-UA" sz="1200" b="1" dirty="0" smtClean="0"/>
              <a:t>Запустіть програму </a:t>
            </a:r>
            <a:r>
              <a:rPr lang="en-US" sz="1200" b="1" dirty="0" smtClean="0"/>
              <a:t>Word </a:t>
            </a:r>
            <a:r>
              <a:rPr lang="ru-RU" sz="1200" b="1" dirty="0" smtClean="0"/>
              <a:t>2007. </a:t>
            </a:r>
            <a:r>
              <a:rPr lang="uk-UA" sz="1200" b="1" dirty="0" smtClean="0"/>
              <a:t>Відмініть відображення горизонтальної лінійки. Згорніть Стрічку. Додайте на Панель швидкого доступу кнопки Друк і Відкрити. Розмістіть цю Панель під Стрічкою. Поверніть попередні налаштування інтерфейсу вікна та Панелі швидкого доступу.</a:t>
            </a:r>
            <a:endParaRPr lang="ru-RU" sz="120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6935-5E39-4183-A100-2CBC324D8313}" type="datetime1">
              <a:rPr lang="uk-UA" smtClean="0"/>
              <a:t>12.01.2013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Інформатика</a:t>
            </a:r>
            <a:r>
              <a:rPr lang="ru-RU" dirty="0" smtClean="0"/>
              <a:t> 10 </a:t>
            </a:r>
            <a:r>
              <a:rPr lang="ru-RU" dirty="0" err="1" smtClean="0"/>
              <a:t>клас</a:t>
            </a:r>
            <a:r>
              <a:rPr lang="ru-RU" dirty="0" smtClean="0"/>
              <a:t>. </a:t>
            </a:r>
            <a:r>
              <a:rPr lang="ru-RU" dirty="0" err="1" smtClean="0"/>
              <a:t>Навчальна</a:t>
            </a:r>
            <a:r>
              <a:rPr lang="ru-RU" dirty="0" smtClean="0"/>
              <a:t> </a:t>
            </a:r>
            <a:r>
              <a:rPr lang="ru-RU" dirty="0" err="1" smtClean="0"/>
              <a:t>презентація</a:t>
            </a:r>
            <a:r>
              <a:rPr lang="ru-RU" dirty="0" smtClean="0"/>
              <a:t> </a:t>
            </a:r>
            <a:r>
              <a:rPr lang="ru-RU" dirty="0" err="1" smtClean="0"/>
              <a:t>вчителя</a:t>
            </a:r>
            <a:r>
              <a:rPr lang="ru-RU" dirty="0" smtClean="0"/>
              <a:t> </a:t>
            </a:r>
            <a:r>
              <a:rPr lang="ru-RU" dirty="0" err="1" smtClean="0"/>
              <a:t>Бережанської</a:t>
            </a:r>
            <a:r>
              <a:rPr lang="ru-RU" dirty="0" smtClean="0"/>
              <a:t> </a:t>
            </a:r>
            <a:r>
              <a:rPr lang="ru-RU" dirty="0" err="1" smtClean="0"/>
              <a:t>гімназії</a:t>
            </a:r>
            <a:r>
              <a:rPr lang="ru-RU" dirty="0" smtClean="0"/>
              <a:t>- </a:t>
            </a:r>
            <a:r>
              <a:rPr lang="ru-RU" dirty="0" err="1" smtClean="0"/>
              <a:t>Цідило</a:t>
            </a:r>
            <a:r>
              <a:rPr lang="ru-RU" dirty="0" smtClean="0"/>
              <a:t> Я.Й.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Відкриття документа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Закриття документа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42844" y="2285992"/>
            <a:ext cx="4429156" cy="400379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1. У вікні програми клацнути кнопку “</a:t>
            </a:r>
            <a:r>
              <a:rPr lang="en-US" dirty="0" smtClean="0"/>
              <a:t>Office</a:t>
            </a:r>
            <a:r>
              <a:rPr lang="uk-UA" dirty="0" smtClean="0"/>
              <a:t>”, у полі справа вибрати потрібний документ, якщо такий є серед останніх документів, що опрацьовувались.</a:t>
            </a:r>
          </a:p>
          <a:p>
            <a:pPr>
              <a:buNone/>
            </a:pPr>
            <a:r>
              <a:rPr lang="uk-UA" dirty="0" smtClean="0"/>
              <a:t>2. Клацнути команду       Відкрити на панелі швидкого доступу, у вікні Відкривання документа вказати диск, папку, ім'я файлу, Відкрити.</a:t>
            </a:r>
          </a:p>
          <a:p>
            <a:pPr>
              <a:buNone/>
            </a:pPr>
            <a:r>
              <a:rPr lang="uk-UA" dirty="0" smtClean="0"/>
              <a:t>3. Перейти на диск, папку, де міститься файл, двічі клацнути на значку потрібного </a:t>
            </a:r>
            <a:r>
              <a:rPr lang="uk-UA" dirty="0" err="1" smtClean="0"/>
              <a:t>файла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>
            <a:off x="4572000" y="2285992"/>
            <a:ext cx="4429156" cy="40075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1. Двічі клацнути на кнопці  </a:t>
            </a:r>
          </a:p>
          <a:p>
            <a:pPr>
              <a:buNone/>
            </a:pPr>
            <a:r>
              <a:rPr lang="uk-UA" dirty="0" smtClean="0"/>
              <a:t>               “</a:t>
            </a:r>
            <a:r>
              <a:rPr lang="en-US" dirty="0" smtClean="0"/>
              <a:t>Office</a:t>
            </a:r>
            <a:r>
              <a:rPr lang="uk-UA" dirty="0" smtClean="0"/>
              <a:t>”.</a:t>
            </a:r>
          </a:p>
          <a:p>
            <a:pPr>
              <a:buNone/>
            </a:pPr>
            <a:r>
              <a:rPr lang="uk-UA" dirty="0" smtClean="0"/>
              <a:t>2. Клацнути кнопку “</a:t>
            </a:r>
            <a:r>
              <a:rPr lang="en-US" dirty="0" smtClean="0"/>
              <a:t>Office</a:t>
            </a:r>
            <a:r>
              <a:rPr lang="uk-UA" dirty="0" smtClean="0"/>
              <a:t>”, Закрити. </a:t>
            </a:r>
          </a:p>
          <a:p>
            <a:pPr>
              <a:buNone/>
            </a:pPr>
            <a:r>
              <a:rPr lang="uk-UA" dirty="0" smtClean="0"/>
              <a:t>3. Клацнути кнопку Закрити вікно </a:t>
            </a:r>
          </a:p>
          <a:p>
            <a:pPr>
              <a:buNone/>
            </a:pPr>
            <a:r>
              <a:rPr lang="uk-UA" dirty="0" smtClean="0"/>
              <a:t>4. На панелі завдань в контекстному меню значка файлу виконати команду Закрити.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Робота з документом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000504"/>
            <a:ext cx="312286" cy="242889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714620"/>
            <a:ext cx="400050" cy="38100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286256"/>
            <a:ext cx="304802" cy="256675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5572140"/>
            <a:ext cx="1468442" cy="1071566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FC204-FF63-4AD2-AE0E-440DDCEE76C6}" type="datetime1">
              <a:rPr lang="uk-UA" smtClean="0"/>
              <a:t>12.01.2013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14380"/>
          </a:xfrm>
        </p:spPr>
        <p:txBody>
          <a:bodyPr>
            <a:normAutofit/>
          </a:bodyPr>
          <a:lstStyle/>
          <a:p>
            <a:r>
              <a:rPr lang="uk-UA" sz="3000" dirty="0" smtClean="0"/>
              <a:t>Вікно</a:t>
            </a:r>
            <a:r>
              <a:rPr lang="en-US" sz="3000" dirty="0" smtClean="0"/>
              <a:t> </a:t>
            </a:r>
            <a:r>
              <a:rPr lang="uk-UA" sz="3000" dirty="0" smtClean="0"/>
              <a:t>програми </a:t>
            </a:r>
            <a:r>
              <a:rPr lang="en-US" sz="3000" dirty="0" smtClean="0"/>
              <a:t>Microsoft Word 2007</a:t>
            </a:r>
            <a:endParaRPr lang="ru-RU" sz="3000" dirty="0"/>
          </a:p>
        </p:txBody>
      </p:sp>
      <p:pic>
        <p:nvPicPr>
          <p:cNvPr id="6" name="Содержимое 5" descr="3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57527"/>
            <a:ext cx="8229600" cy="4211309"/>
          </a:xfrm>
        </p:spPr>
      </p:pic>
      <p:sp>
        <p:nvSpPr>
          <p:cNvPr id="7" name="TextBox 6"/>
          <p:cNvSpPr txBox="1"/>
          <p:nvPr/>
        </p:nvSpPr>
        <p:spPr>
          <a:xfrm>
            <a:off x="1643042" y="1214422"/>
            <a:ext cx="1571636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Рядок заголовка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1214422"/>
            <a:ext cx="857256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Лінійки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571868" y="1214422"/>
            <a:ext cx="1285884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Рядок меню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72066" y="1214422"/>
            <a:ext cx="178595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Панелі інструментів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000892" y="1214422"/>
            <a:ext cx="171451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Кнопки керування вікном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286512" y="6143644"/>
            <a:ext cx="2071702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Смуги прокручування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214810" y="6143644"/>
            <a:ext cx="1214446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Рядок стану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857356" y="6143644"/>
            <a:ext cx="1571636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Робоча область</a:t>
            </a:r>
            <a:endParaRPr lang="ru-RU" sz="1400" dirty="0"/>
          </a:p>
        </p:txBody>
      </p:sp>
      <p:cxnSp>
        <p:nvCxnSpPr>
          <p:cNvPr id="18" name="Прямая соединительная линия 17"/>
          <p:cNvCxnSpPr>
            <a:stCxn id="9" idx="2"/>
          </p:cNvCxnSpPr>
          <p:nvPr/>
        </p:nvCxnSpPr>
        <p:spPr>
          <a:xfrm rot="5400000">
            <a:off x="-453367" y="2547038"/>
            <a:ext cx="2335431" cy="28575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9" idx="2"/>
          </p:cNvCxnSpPr>
          <p:nvPr/>
        </p:nvCxnSpPr>
        <p:spPr>
          <a:xfrm rot="16200000" flipH="1">
            <a:off x="1332584" y="1046839"/>
            <a:ext cx="1621049" cy="25717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7" idx="2"/>
          </p:cNvCxnSpPr>
          <p:nvPr/>
        </p:nvCxnSpPr>
        <p:spPr>
          <a:xfrm rot="16200000" flipH="1">
            <a:off x="2725625" y="1225434"/>
            <a:ext cx="335164" cy="92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0" idx="2"/>
          </p:cNvCxnSpPr>
          <p:nvPr/>
        </p:nvCxnSpPr>
        <p:spPr>
          <a:xfrm rot="5400000">
            <a:off x="3903559" y="1761220"/>
            <a:ext cx="550273" cy="7223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1" idx="2"/>
          </p:cNvCxnSpPr>
          <p:nvPr/>
        </p:nvCxnSpPr>
        <p:spPr>
          <a:xfrm rot="5400000">
            <a:off x="4851471" y="1315296"/>
            <a:ext cx="691225" cy="15359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1" idx="2"/>
          </p:cNvCxnSpPr>
          <p:nvPr/>
        </p:nvCxnSpPr>
        <p:spPr>
          <a:xfrm rot="16200000" flipH="1">
            <a:off x="5601570" y="2101113"/>
            <a:ext cx="834101" cy="10715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2" idx="2"/>
          </p:cNvCxnSpPr>
          <p:nvPr/>
        </p:nvCxnSpPr>
        <p:spPr>
          <a:xfrm rot="16200000" flipH="1">
            <a:off x="8012601" y="1583189"/>
            <a:ext cx="191160" cy="50006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15" idx="0"/>
          </p:cNvCxnSpPr>
          <p:nvPr/>
        </p:nvCxnSpPr>
        <p:spPr>
          <a:xfrm rot="5400000" flipH="1" flipV="1">
            <a:off x="2465379" y="5607865"/>
            <a:ext cx="713574" cy="35798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14" idx="0"/>
          </p:cNvCxnSpPr>
          <p:nvPr/>
        </p:nvCxnSpPr>
        <p:spPr>
          <a:xfrm rot="16200000" flipV="1">
            <a:off x="4661299" y="5982910"/>
            <a:ext cx="285750" cy="357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13" idx="0"/>
          </p:cNvCxnSpPr>
          <p:nvPr/>
        </p:nvCxnSpPr>
        <p:spPr>
          <a:xfrm rot="5400000" flipH="1" flipV="1">
            <a:off x="6733000" y="4304117"/>
            <a:ext cx="2428891" cy="12501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Дата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0C15-F805-4B86-82D2-617FFB98B7EE}" type="datetime1">
              <a:rPr lang="uk-UA" smtClean="0"/>
              <a:t>12.01.2013</a:t>
            </a:fld>
            <a:endParaRPr lang="ru-RU"/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6" name="Нижний колонтитул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52513"/>
            <a:ext cx="3711575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00213"/>
            <a:ext cx="122396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205038"/>
            <a:ext cx="24479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2708275"/>
            <a:ext cx="3671887" cy="302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6" name="Рисунок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7538" y="3644900"/>
            <a:ext cx="374491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3" y="4941888"/>
            <a:ext cx="2398712" cy="191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8" name="Рисунок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0200" y="4149725"/>
            <a:ext cx="747713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1547813" y="188913"/>
            <a:ext cx="6696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600" b="1"/>
              <a:t>Рядок заголовку</a:t>
            </a:r>
            <a:endParaRPr lang="ru-RU" sz="3600" b="1"/>
          </a:p>
        </p:txBody>
      </p:sp>
      <p:sp>
        <p:nvSpPr>
          <p:cNvPr id="15370" name="Text Box 13"/>
          <p:cNvSpPr txBox="1">
            <a:spLocks noChangeArrowheads="1"/>
          </p:cNvSpPr>
          <p:nvPr/>
        </p:nvSpPr>
        <p:spPr bwMode="auto">
          <a:xfrm>
            <a:off x="4427538" y="1125538"/>
            <a:ext cx="3671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Назва програми і документа </a:t>
            </a:r>
            <a:endParaRPr lang="ru-RU"/>
          </a:p>
        </p:txBody>
      </p:sp>
      <p:sp>
        <p:nvSpPr>
          <p:cNvPr id="15371" name="Rectangle 14"/>
          <p:cNvSpPr>
            <a:spLocks noChangeArrowheads="1"/>
          </p:cNvSpPr>
          <p:nvPr/>
        </p:nvSpPr>
        <p:spPr bwMode="auto">
          <a:xfrm>
            <a:off x="2124075" y="1773238"/>
            <a:ext cx="3956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/>
              <a:t>Кнопки керування вікном програми </a:t>
            </a:r>
          </a:p>
        </p:txBody>
      </p:sp>
      <p:sp>
        <p:nvSpPr>
          <p:cNvPr id="15372" name="Rectangle 15"/>
          <p:cNvSpPr>
            <a:spLocks noChangeArrowheads="1"/>
          </p:cNvSpPr>
          <p:nvPr/>
        </p:nvSpPr>
        <p:spPr bwMode="auto">
          <a:xfrm>
            <a:off x="3348038" y="2205038"/>
            <a:ext cx="2976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/>
              <a:t>Панель швидкого запуску </a:t>
            </a:r>
          </a:p>
        </p:txBody>
      </p:sp>
      <p:sp>
        <p:nvSpPr>
          <p:cNvPr id="15373" name="Rectangle 16"/>
          <p:cNvSpPr>
            <a:spLocks noChangeArrowheads="1"/>
          </p:cNvSpPr>
          <p:nvPr/>
        </p:nvSpPr>
        <p:spPr bwMode="auto">
          <a:xfrm>
            <a:off x="4630738" y="2708275"/>
            <a:ext cx="4513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/>
              <a:t>Налаштування панелі швидкого запуску </a:t>
            </a:r>
          </a:p>
        </p:txBody>
      </p:sp>
      <p:sp>
        <p:nvSpPr>
          <p:cNvPr id="15374" name="Rectangle 17"/>
          <p:cNvSpPr>
            <a:spLocks noChangeArrowheads="1"/>
          </p:cNvSpPr>
          <p:nvPr/>
        </p:nvSpPr>
        <p:spPr bwMode="auto">
          <a:xfrm>
            <a:off x="4356100" y="3213100"/>
            <a:ext cx="2943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/>
              <a:t>Результат</a:t>
            </a:r>
            <a:r>
              <a:rPr lang="ru-RU"/>
              <a:t>  налаштування</a:t>
            </a:r>
          </a:p>
        </p:txBody>
      </p:sp>
      <p:sp>
        <p:nvSpPr>
          <p:cNvPr id="15375" name="Line 18"/>
          <p:cNvSpPr>
            <a:spLocks noChangeShapeType="1"/>
          </p:cNvSpPr>
          <p:nvPr/>
        </p:nvSpPr>
        <p:spPr bwMode="auto">
          <a:xfrm>
            <a:off x="3924300" y="126841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6" name="Line 19"/>
          <p:cNvSpPr>
            <a:spLocks noChangeShapeType="1"/>
          </p:cNvSpPr>
          <p:nvPr/>
        </p:nvSpPr>
        <p:spPr bwMode="auto">
          <a:xfrm>
            <a:off x="1763713" y="19891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7" name="Line 20"/>
          <p:cNvSpPr>
            <a:spLocks noChangeShapeType="1"/>
          </p:cNvSpPr>
          <p:nvPr/>
        </p:nvSpPr>
        <p:spPr bwMode="auto">
          <a:xfrm>
            <a:off x="2987675" y="242093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Line 21"/>
          <p:cNvSpPr>
            <a:spLocks noChangeShapeType="1"/>
          </p:cNvSpPr>
          <p:nvPr/>
        </p:nvSpPr>
        <p:spPr bwMode="auto">
          <a:xfrm flipH="1">
            <a:off x="3995738" y="29241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9" name="Line 22"/>
          <p:cNvSpPr>
            <a:spLocks noChangeShapeType="1"/>
          </p:cNvSpPr>
          <p:nvPr/>
        </p:nvSpPr>
        <p:spPr bwMode="auto">
          <a:xfrm>
            <a:off x="7740650" y="33575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Rectangle 23"/>
          <p:cNvSpPr>
            <a:spLocks noChangeArrowheads="1"/>
          </p:cNvSpPr>
          <p:nvPr/>
        </p:nvSpPr>
        <p:spPr bwMode="auto">
          <a:xfrm>
            <a:off x="5076825" y="4149725"/>
            <a:ext cx="40671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/>
            <a:r>
              <a:rPr lang="uk-UA" sz="1400"/>
              <a:t>Кнопка </a:t>
            </a:r>
            <a:r>
              <a:rPr lang="en-US" sz="1400"/>
              <a:t>Microsoft Office</a:t>
            </a:r>
            <a:r>
              <a:rPr lang="uk-UA" sz="1400"/>
              <a:t>, яка відкриває вказівки</a:t>
            </a:r>
          </a:p>
          <a:p>
            <a:pPr marL="342900" indent="-342900"/>
            <a:r>
              <a:rPr lang="uk-UA" sz="1400"/>
              <a:t>роботи з документами</a:t>
            </a:r>
            <a:r>
              <a:rPr lang="ru-RU" sz="1400"/>
              <a:t> </a:t>
            </a:r>
            <a:r>
              <a:rPr lang="uk-UA" sz="1400"/>
              <a:t>та списком </a:t>
            </a:r>
          </a:p>
          <a:p>
            <a:pPr marL="342900" indent="-342900"/>
            <a:r>
              <a:rPr lang="uk-UA" sz="1400"/>
              <a:t>останніх документів</a:t>
            </a:r>
            <a:r>
              <a:rPr lang="en-US" sz="1400"/>
              <a:t> </a:t>
            </a:r>
          </a:p>
        </p:txBody>
      </p:sp>
      <p:sp>
        <p:nvSpPr>
          <p:cNvPr id="15381" name="Line 24"/>
          <p:cNvSpPr>
            <a:spLocks noChangeShapeType="1"/>
          </p:cNvSpPr>
          <p:nvPr/>
        </p:nvSpPr>
        <p:spPr bwMode="auto">
          <a:xfrm>
            <a:off x="4932363" y="44370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Line 25"/>
          <p:cNvSpPr>
            <a:spLocks noChangeShapeType="1"/>
          </p:cNvSpPr>
          <p:nvPr/>
        </p:nvSpPr>
        <p:spPr bwMode="auto">
          <a:xfrm>
            <a:off x="7092950" y="47244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" name="Дата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74A5-66E4-4438-919C-B237F125712A}" type="datetime1">
              <a:rPr lang="uk-UA" smtClean="0"/>
              <a:t>12.01.2013</a:t>
            </a:fld>
            <a:endParaRPr lang="ru-RU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Виведення списку можливих дій з документом</a:t>
            </a:r>
            <a:endParaRPr lang="ru-RU" dirty="0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500188"/>
            <a:ext cx="3952875" cy="2476500"/>
          </a:xfrm>
          <a:noFill/>
          <a:ln>
            <a:solidFill>
              <a:schemeClr val="tx1"/>
            </a:solidFill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1500188"/>
            <a:ext cx="4448175" cy="492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 rot="13405940">
            <a:off x="271833" y="2037730"/>
            <a:ext cx="1000125" cy="150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738D-E5C4-4FDF-B7B7-B6550827A6A8}" type="datetime1">
              <a:rPr lang="uk-UA" smtClean="0"/>
              <a:t>12.01.2013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Об'єкти сторінки та їхні властивості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Властивості сторінки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447675">
              <a:buNone/>
            </a:pPr>
            <a:r>
              <a:rPr lang="uk-UA" dirty="0" smtClean="0"/>
              <a:t>Під час створення текстового документа у </a:t>
            </a:r>
            <a:r>
              <a:rPr lang="en-US" dirty="0" smtClean="0"/>
              <a:t>Word </a:t>
            </a:r>
            <a:r>
              <a:rPr lang="ru-RU" dirty="0" smtClean="0"/>
              <a:t>2007 </a:t>
            </a:r>
            <a:r>
              <a:rPr lang="uk-UA" dirty="0" smtClean="0"/>
              <a:t>він автоматично розбивається на сторінки відповідно до тих значень властивостей, які встановлені в цьому документі.</a:t>
            </a:r>
            <a:endParaRPr lang="ru-RU" dirty="0" smtClean="0"/>
          </a:p>
          <a:p>
            <a:pPr marL="0" indent="447675">
              <a:buNone/>
            </a:pPr>
            <a:r>
              <a:rPr lang="uk-UA" b="1" dirty="0" smtClean="0"/>
              <a:t>Сторінка</a:t>
            </a:r>
            <a:r>
              <a:rPr lang="uk-UA" dirty="0" smtClean="0"/>
              <a:t> як об'єкт текстового документа має такі властивості:</a:t>
            </a:r>
            <a:r>
              <a:rPr lang="uk-UA" b="1" dirty="0" smtClean="0"/>
              <a:t> </a:t>
            </a:r>
          </a:p>
          <a:p>
            <a:pPr marL="180975" indent="266700"/>
            <a:r>
              <a:rPr lang="uk-UA" b="1" dirty="0" smtClean="0"/>
              <a:t>розмір сторінки, </a:t>
            </a:r>
          </a:p>
          <a:p>
            <a:pPr marL="180975" indent="266700"/>
            <a:r>
              <a:rPr lang="uk-UA" b="1" dirty="0" smtClean="0"/>
              <a:t>розміри полів, </a:t>
            </a:r>
          </a:p>
          <a:p>
            <a:pPr marL="180975" indent="266700"/>
            <a:r>
              <a:rPr lang="uk-UA" b="1" dirty="0" smtClean="0"/>
              <a:t>орієнтація сторінки,</a:t>
            </a:r>
            <a:r>
              <a:rPr lang="uk-UA" dirty="0" smtClean="0"/>
              <a:t> </a:t>
            </a:r>
          </a:p>
          <a:p>
            <a:pPr marL="180975" indent="266700"/>
            <a:r>
              <a:rPr lang="uk-UA" dirty="0" smtClean="0"/>
              <a:t>наявність</a:t>
            </a:r>
            <a:r>
              <a:rPr lang="uk-UA" b="1" dirty="0" smtClean="0"/>
              <a:t> колонтитулів, </a:t>
            </a:r>
          </a:p>
          <a:p>
            <a:pPr marL="180975" indent="266700"/>
            <a:r>
              <a:rPr lang="uk-UA" dirty="0" smtClean="0"/>
              <a:t>вид</a:t>
            </a:r>
            <a:r>
              <a:rPr lang="uk-UA" b="1" dirty="0" smtClean="0"/>
              <a:t> вертикального   </a:t>
            </a:r>
          </a:p>
          <a:p>
            <a:pPr marL="180975" indent="266700">
              <a:buNone/>
            </a:pPr>
            <a:r>
              <a:rPr lang="uk-UA" b="1" dirty="0" smtClean="0"/>
              <a:t>вирівнювання</a:t>
            </a:r>
            <a:r>
              <a:rPr lang="uk-UA" dirty="0" smtClean="0"/>
              <a:t> тексту на сторінці,</a:t>
            </a:r>
            <a:r>
              <a:rPr lang="uk-UA" b="1" dirty="0" smtClean="0"/>
              <a:t> </a:t>
            </a:r>
          </a:p>
          <a:p>
            <a:pPr marL="180975" indent="266700"/>
            <a:r>
              <a:rPr lang="uk-UA" b="1" dirty="0" smtClean="0"/>
              <a:t>колір тла</a:t>
            </a:r>
            <a:r>
              <a:rPr lang="uk-UA" dirty="0" smtClean="0"/>
              <a:t> сторінки, </a:t>
            </a:r>
          </a:p>
          <a:p>
            <a:pPr marL="180975" indent="266700"/>
            <a:r>
              <a:rPr lang="uk-UA" b="1" dirty="0" smtClean="0"/>
              <a:t>тип межі</a:t>
            </a:r>
            <a:r>
              <a:rPr lang="uk-UA" dirty="0" smtClean="0"/>
              <a:t> сторінки та ін. 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498975" cy="6397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uk-UA" dirty="0" smtClean="0"/>
              <a:t>Вкладка Розмітка сторінки. </a:t>
            </a:r>
          </a:p>
          <a:p>
            <a:pPr algn="ctr"/>
            <a:r>
              <a:rPr lang="uk-UA" dirty="0" smtClean="0"/>
              <a:t>Група вказівок Параметри сторінки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 bwMode="auto">
          <a:xfrm>
            <a:off x="4572000" y="2357430"/>
            <a:ext cx="4333907" cy="10001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A3D7A-CC3A-4B83-BA89-D31501FBE26B}" type="datetime1">
              <a:rPr lang="uk-UA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/>
              <a:t>Властивості сторінки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Розміри сторінки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285720" y="2174875"/>
            <a:ext cx="4211668" cy="3951288"/>
          </a:xfrm>
        </p:spPr>
        <p:txBody>
          <a:bodyPr>
            <a:normAutofit lnSpcReduction="10000"/>
          </a:bodyPr>
          <a:lstStyle/>
          <a:p>
            <a:pPr marL="0" indent="447675" algn="just">
              <a:buNone/>
            </a:pPr>
            <a:r>
              <a:rPr lang="uk-UA" b="1" dirty="0" smtClean="0">
                <a:solidFill>
                  <a:srgbClr val="00B050"/>
                </a:solidFill>
              </a:rPr>
              <a:t>Розміри</a:t>
            </a:r>
            <a:r>
              <a:rPr lang="uk-UA" dirty="0" smtClean="0">
                <a:solidFill>
                  <a:srgbClr val="00B050"/>
                </a:solidFill>
              </a:rPr>
              <a:t> сторінки </a:t>
            </a:r>
            <a:r>
              <a:rPr lang="ru-RU" dirty="0" smtClean="0">
                <a:solidFill>
                  <a:srgbClr val="00B050"/>
                </a:solidFill>
              </a:rPr>
              <a:t>- </a:t>
            </a:r>
            <a:r>
              <a:rPr lang="uk-UA" dirty="0" smtClean="0">
                <a:solidFill>
                  <a:srgbClr val="00B050"/>
                </a:solidFill>
              </a:rPr>
              <a:t>це</a:t>
            </a:r>
            <a:r>
              <a:rPr lang="uk-UA" i="1" dirty="0" smtClean="0">
                <a:solidFill>
                  <a:srgbClr val="00B050"/>
                </a:solidFill>
              </a:rPr>
              <a:t> висота</a:t>
            </a:r>
            <a:r>
              <a:rPr lang="uk-UA" dirty="0" smtClean="0">
                <a:solidFill>
                  <a:srgbClr val="00B050"/>
                </a:solidFill>
              </a:rPr>
              <a:t> і</a:t>
            </a:r>
            <a:r>
              <a:rPr lang="uk-UA" i="1" dirty="0" smtClean="0">
                <a:solidFill>
                  <a:srgbClr val="00B050"/>
                </a:solidFill>
              </a:rPr>
              <a:t> ширина</a:t>
            </a:r>
            <a:r>
              <a:rPr lang="uk-UA" dirty="0" smtClean="0">
                <a:solidFill>
                  <a:srgbClr val="00B050"/>
                </a:solidFill>
              </a:rPr>
              <a:t> сторінки документа. </a:t>
            </a:r>
          </a:p>
          <a:p>
            <a:pPr marL="0" indent="447675" algn="just">
              <a:buNone/>
            </a:pPr>
            <a:r>
              <a:rPr lang="uk-UA" dirty="0" smtClean="0"/>
              <a:t>Ці значення за замовчуванням задаються в сантиметрах. Розміри сторінки можна задати і форматом аркуша паперу (наприклад, А4, А5, </a:t>
            </a:r>
            <a:r>
              <a:rPr lang="en-US" dirty="0" smtClean="0"/>
              <a:t>Letter</a:t>
            </a:r>
            <a:r>
              <a:rPr lang="ru-RU" dirty="0" smtClean="0"/>
              <a:t>), </a:t>
            </a:r>
            <a:r>
              <a:rPr lang="uk-UA" dirty="0" smtClean="0"/>
              <a:t>якщо висота і ширина сторінки збігаються з одним із стандартних значень.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11BD-20A9-4467-9D22-19AAB64EEE3D}" type="datetime1">
              <a:rPr lang="uk-UA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928694" cy="131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57884" y="928670"/>
            <a:ext cx="2286016" cy="55221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3491</Words>
  <Application>Microsoft Office PowerPoint</Application>
  <PresentationFormat>Экран (4:3)</PresentationFormat>
  <Paragraphs>347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Вивчаємо інформатику</vt:lpstr>
      <vt:lpstr>Текстовий процесор Word 2007. Підготовка текстового документа до друку.  Друк текстового документа.</vt:lpstr>
      <vt:lpstr>Узагальнююче повторення. Текстовий процесор Word 2007</vt:lpstr>
      <vt:lpstr>Робота з документом</vt:lpstr>
      <vt:lpstr>Вікно програми Microsoft Word 2007</vt:lpstr>
      <vt:lpstr>Слайд 6</vt:lpstr>
      <vt:lpstr>Виведення списку можливих дій з документом</vt:lpstr>
      <vt:lpstr>Об'єкти сторінки та їхні властивості</vt:lpstr>
      <vt:lpstr>Властивості сторінки</vt:lpstr>
      <vt:lpstr>Властивості сторінки</vt:lpstr>
      <vt:lpstr>Налаштовування полів</vt:lpstr>
      <vt:lpstr>Властивості сторінки</vt:lpstr>
      <vt:lpstr>Схема розміщення об'єктів сторінки</vt:lpstr>
      <vt:lpstr>Стандартні властивості сторінки</vt:lpstr>
      <vt:lpstr>Форматування сторінки</vt:lpstr>
      <vt:lpstr>Група Параметри сторінки</vt:lpstr>
      <vt:lpstr>Вкладка Поля вікна Параметри сторінки</vt:lpstr>
      <vt:lpstr>Оформлення документа</vt:lpstr>
      <vt:lpstr>Фон сторінки. Колір сторінки</vt:lpstr>
      <vt:lpstr>Фон сторінки. Границя сторінки</vt:lpstr>
      <vt:lpstr>Фон сторінки. Водяний знак</vt:lpstr>
      <vt:lpstr>Вставлення колонтитулів</vt:lpstr>
      <vt:lpstr>Вставлення колонтитулів</vt:lpstr>
      <vt:lpstr>Змінення колонтитула</vt:lpstr>
      <vt:lpstr>Видалення колонтитула</vt:lpstr>
      <vt:lpstr>Розрив розділу</vt:lpstr>
      <vt:lpstr>Нумерація сторінок</vt:lpstr>
      <vt:lpstr>Вставка номера сторінки</vt:lpstr>
      <vt:lpstr>Попередній перегляд  документа</vt:lpstr>
      <vt:lpstr>Друк документів</vt:lpstr>
      <vt:lpstr>Значення параметрів друку</vt:lpstr>
      <vt:lpstr>Налаштування середовища текстового процесора Word 2007</vt:lpstr>
      <vt:lpstr>Режими перегляду документа </vt:lpstr>
      <vt:lpstr>Режими перегляду документа </vt:lpstr>
      <vt:lpstr>Масштаб відображення документа у вікні</vt:lpstr>
      <vt:lpstr>Слайд 36</vt:lpstr>
      <vt:lpstr>Параметри Word</vt:lpstr>
      <vt:lpstr>Виконайте завдання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Admin</cp:lastModifiedBy>
  <cp:revision>50</cp:revision>
  <dcterms:created xsi:type="dcterms:W3CDTF">2011-06-12T05:07:59Z</dcterms:created>
  <dcterms:modified xsi:type="dcterms:W3CDTF">2013-01-12T14:19:50Z</dcterms:modified>
</cp:coreProperties>
</file>