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60" r:id="rId7"/>
    <p:sldId id="266" r:id="rId8"/>
    <p:sldId id="261" r:id="rId9"/>
    <p:sldId id="267" r:id="rId10"/>
    <p:sldId id="262" r:id="rId11"/>
    <p:sldId id="263" r:id="rId12"/>
    <p:sldId id="264" r:id="rId13"/>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552"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7EAF463A-BC7C-46EE-9F1E-7F377CCA4891}" type="datetimeFigureOut">
              <a:rPr lang="en-US" smtClean="0"/>
              <a:pPr/>
              <a:t>1/12/2013</a:t>
            </a:fld>
            <a:endParaRPr lang="en-US"/>
          </a:p>
        </p:txBody>
      </p:sp>
      <p:sp>
        <p:nvSpPr>
          <p:cNvPr id="17" name="Нижний колонтитул 16"/>
          <p:cNvSpPr>
            <a:spLocks noGrp="1"/>
          </p:cNvSpPr>
          <p:nvPr>
            <p:ph type="ftr" sz="quarter" idx="11"/>
          </p:nvPr>
        </p:nvSpPr>
        <p:spPr/>
        <p:txBody>
          <a:bodyPr/>
          <a:lstStyle/>
          <a:p>
            <a:endParaRPr lang="en-US"/>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483448D-3A78-4528-A469-B745A65DA480}" type="slidenum">
              <a:rPr lang="en-US" smtClean="0"/>
              <a:pPr/>
              <a:t>‹#›</a:t>
            </a:fld>
            <a:endParaRPr lang="en-US"/>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1/12/2013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A483448D-3A78-4528-A469-B745A65DA480}" type="slidenum">
              <a:rPr lang="en-US" smtClean="0"/>
              <a:pPr/>
              <a:t>‹#›</a:t>
            </a:fld>
            <a:endParaRPr lang="en-US"/>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1/12/2013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1/12/2013</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a:xfrm>
            <a:off x="4361688" y="1026372"/>
            <a:ext cx="457200" cy="441325"/>
          </a:xfrm>
        </p:spPr>
        <p:txBody>
          <a:bodyPr/>
          <a:lstStyle/>
          <a:p>
            <a:fld id="{A483448D-3A78-4528-A469-B745A65DA480}" type="slidenum">
              <a:rPr lang="en-US" smtClean="0"/>
              <a:pPr/>
              <a:t>‹#›</a:t>
            </a:fld>
            <a:endParaRPr lang="en-US"/>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en-US"/>
          </a:p>
        </p:txBody>
      </p:sp>
      <p:sp>
        <p:nvSpPr>
          <p:cNvPr id="4" name="Дата 3"/>
          <p:cNvSpPr>
            <a:spLocks noGrp="1"/>
          </p:cNvSpPr>
          <p:nvPr>
            <p:ph type="dt" sz="half" idx="10"/>
          </p:nvPr>
        </p:nvSpPr>
        <p:spPr/>
        <p:txBody>
          <a:bodyPr/>
          <a:lstStyle/>
          <a:p>
            <a:fld id="{7EAF463A-BC7C-46EE-9F1E-7F377CCA4891}" type="datetimeFigureOut">
              <a:rPr lang="en-US" smtClean="0"/>
              <a:pPr/>
              <a:t>1/12/2013</a:t>
            </a:fld>
            <a:endParaRPr lang="en-US"/>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483448D-3A78-4528-A469-B745A65DA480}" type="slidenum">
              <a:rPr lang="en-US" smtClean="0"/>
              <a:pPr/>
              <a:t>‹#›</a:t>
            </a:fld>
            <a:endParaRPr lang="en-US"/>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7EAF463A-BC7C-46EE-9F1E-7F377CCA4891}" type="datetimeFigureOut">
              <a:rPr lang="en-US" smtClean="0"/>
              <a:pPr/>
              <a:t>1/12/2013</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7EAF463A-BC7C-46EE-9F1E-7F377CCA4891}" type="datetimeFigureOut">
              <a:rPr lang="en-US" smtClean="0"/>
              <a:pPr/>
              <a:t>1/12/2013</a:t>
            </a:fld>
            <a:endParaRPr lang="en-US"/>
          </a:p>
        </p:txBody>
      </p:sp>
      <p:sp>
        <p:nvSpPr>
          <p:cNvPr id="8" name="Нижний колонтитул 7"/>
          <p:cNvSpPr>
            <a:spLocks noGrp="1"/>
          </p:cNvSpPr>
          <p:nvPr>
            <p:ph type="ftr" sz="quarter" idx="11"/>
          </p:nvPr>
        </p:nvSpPr>
        <p:spPr>
          <a:xfrm>
            <a:off x="304800" y="6409944"/>
            <a:ext cx="3581400" cy="365760"/>
          </a:xfrm>
        </p:spPr>
        <p:txBody>
          <a:bodyPr/>
          <a:lstStyle/>
          <a:p>
            <a:endParaRPr lang="en-US"/>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A483448D-3A78-4528-A469-B745A65DA480}" type="slidenum">
              <a:rPr lang="en-US" smtClean="0"/>
              <a:pPr/>
              <a:t>‹#›</a:t>
            </a:fld>
            <a:endParaRPr lang="en-US"/>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1/12/2013</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a:xfrm>
            <a:off x="4343400" y="1036020"/>
            <a:ext cx="457200" cy="441325"/>
          </a:xfrm>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7EAF463A-BC7C-46EE-9F1E-7F377CCA4891}" type="datetimeFigureOut">
              <a:rPr lang="en-US" smtClean="0"/>
              <a:pPr/>
              <a:t>1/12/2013</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483448D-3A78-4528-A469-B745A65DA480}" type="slidenum">
              <a:rPr lang="en-US" smtClean="0"/>
              <a:pPr/>
              <a:t>‹#›</a:t>
            </a:fld>
            <a:endParaRPr lang="en-US"/>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1/12/2013</a:t>
            </a:fld>
            <a:endParaRPr lang="en-US"/>
          </a:p>
        </p:txBody>
      </p:sp>
      <p:sp>
        <p:nvSpPr>
          <p:cNvPr id="6" name="Нижний колонтитул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A483448D-3A78-4528-A469-B745A65DA480}" type="slidenum">
              <a:rPr lang="en-US" smtClean="0"/>
              <a:pPr/>
              <a:t>‹#›</a:t>
            </a:fld>
            <a:endParaRPr lang="en-US"/>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7EAF463A-BC7C-46EE-9F1E-7F377CCA4891}" type="datetimeFigureOut">
              <a:rPr lang="en-US" smtClean="0"/>
              <a:pPr/>
              <a:t>1/12/2013</a:t>
            </a:fld>
            <a:endParaRPr lang="en-US"/>
          </a:p>
        </p:txBody>
      </p:sp>
      <p:sp>
        <p:nvSpPr>
          <p:cNvPr id="6" name="Нижний колонтитул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7EAF463A-BC7C-46EE-9F1E-7F377CCA4891}" type="datetimeFigureOut">
              <a:rPr lang="en-US" smtClean="0"/>
              <a:pPr/>
              <a:t>1/12/2013</a:t>
            </a:fld>
            <a:endParaRPr lang="en-US"/>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483448D-3A78-4528-A469-B745A65DA480}" type="slidenum">
              <a:rPr lang="en-US" smtClean="0"/>
              <a:pPr/>
              <a:t>‹#›</a:t>
            </a:fld>
            <a:endParaRPr lang="en-US"/>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4.xml"/><Relationship Id="rId4" Type="http://schemas.openxmlformats.org/officeDocument/2006/relationships/image" Target="../media/image23.png"/></Relationships>
</file>

<file path=ppt/slides/_rels/slide1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6.png"/><Relationship Id="rId7" Type="http://schemas.openxmlformats.org/officeDocument/2006/relationships/image" Target="../media/image30.pn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4.xml"/><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4.xml"/><Relationship Id="rId4" Type="http://schemas.openxmlformats.org/officeDocument/2006/relationships/image" Target="../media/image2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33400" y="2819400"/>
            <a:ext cx="8077200" cy="1752600"/>
          </a:xfrm>
        </p:spPr>
        <p:txBody>
          <a:bodyPr>
            <a:normAutofit fontScale="70000" lnSpcReduction="20000"/>
          </a:bodyPr>
          <a:lstStyle/>
          <a:p>
            <a:r>
              <a:rPr lang="uk-UA" dirty="0" smtClean="0"/>
              <a:t>Розділ 9</a:t>
            </a:r>
          </a:p>
          <a:p>
            <a:r>
              <a:rPr lang="uk-UA" sz="6900"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Операції</a:t>
            </a:r>
            <a:r>
              <a:rPr lang="uk-UA" sz="6900"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uk-UA" sz="6900"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над</a:t>
            </a:r>
            <a:r>
              <a:rPr lang="uk-UA" sz="6900"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uk-UA" sz="6900"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об'єктами</a:t>
            </a:r>
            <a:r>
              <a:rPr lang="uk-UA" sz="6900"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uk-UA" sz="6900"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файлової</a:t>
            </a:r>
            <a:r>
              <a:rPr lang="uk-UA" sz="6900"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uk-UA" sz="6900"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системи</a:t>
            </a:r>
            <a:endParaRPr lang="ru-RU" sz="6900"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
        <p:nvSpPr>
          <p:cNvPr id="2" name="Заголовок 1"/>
          <p:cNvSpPr>
            <a:spLocks noGrp="1"/>
          </p:cNvSpPr>
          <p:nvPr>
            <p:ph type="ctrTitle"/>
          </p:nvPr>
        </p:nvSpPr>
        <p:spPr/>
        <p:txBody>
          <a:bodyPr/>
          <a:lstStyle/>
          <a:p>
            <a:r>
              <a:rPr lang="uk-UA" dirty="0" smtClean="0"/>
              <a:t>Інформатика</a:t>
            </a:r>
            <a:br>
              <a:rPr lang="uk-UA" dirty="0" smtClean="0"/>
            </a:br>
            <a:r>
              <a:rPr lang="uk-UA" dirty="0" smtClean="0"/>
              <a:t>9 клас</a:t>
            </a:r>
            <a:endParaRPr lang="ru-RU" dirty="0"/>
          </a:p>
        </p:txBody>
      </p:sp>
      <p:sp>
        <p:nvSpPr>
          <p:cNvPr id="5" name="Прямоугольник 4"/>
          <p:cNvSpPr/>
          <p:nvPr/>
        </p:nvSpPr>
        <p:spPr>
          <a:xfrm>
            <a:off x="1785918" y="4714884"/>
            <a:ext cx="6072198" cy="1477328"/>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defPPr>
              <a:defRPr lang="ru-RU"/>
            </a:defPPr>
            <a:lvl1pPr algn="l" rtl="0" fontAlgn="base">
              <a:spcBef>
                <a:spcPct val="0"/>
              </a:spcBef>
              <a:spcAft>
                <a:spcPct val="0"/>
              </a:spcAft>
              <a:defRPr kern="1200">
                <a:solidFill>
                  <a:schemeClr val="dk1"/>
                </a:solidFill>
                <a:latin typeface="+mn-lt"/>
                <a:ea typeface="+mn-ea"/>
                <a:cs typeface="+mn-cs"/>
              </a:defRPr>
            </a:lvl1pPr>
            <a:lvl2pPr marL="457200" algn="l" rtl="0" fontAlgn="base">
              <a:spcBef>
                <a:spcPct val="0"/>
              </a:spcBef>
              <a:spcAft>
                <a:spcPct val="0"/>
              </a:spcAft>
              <a:defRPr kern="1200">
                <a:solidFill>
                  <a:schemeClr val="dk1"/>
                </a:solidFill>
                <a:latin typeface="+mn-lt"/>
                <a:ea typeface="+mn-ea"/>
                <a:cs typeface="+mn-cs"/>
              </a:defRPr>
            </a:lvl2pPr>
            <a:lvl3pPr marL="914400" algn="l" rtl="0" fontAlgn="base">
              <a:spcBef>
                <a:spcPct val="0"/>
              </a:spcBef>
              <a:spcAft>
                <a:spcPct val="0"/>
              </a:spcAft>
              <a:defRPr kern="1200">
                <a:solidFill>
                  <a:schemeClr val="dk1"/>
                </a:solidFill>
                <a:latin typeface="+mn-lt"/>
                <a:ea typeface="+mn-ea"/>
                <a:cs typeface="+mn-cs"/>
              </a:defRPr>
            </a:lvl3pPr>
            <a:lvl4pPr marL="1371600" algn="l" rtl="0" fontAlgn="base">
              <a:spcBef>
                <a:spcPct val="0"/>
              </a:spcBef>
              <a:spcAft>
                <a:spcPct val="0"/>
              </a:spcAft>
              <a:defRPr kern="1200">
                <a:solidFill>
                  <a:schemeClr val="dk1"/>
                </a:solidFill>
                <a:latin typeface="+mn-lt"/>
                <a:ea typeface="+mn-ea"/>
                <a:cs typeface="+mn-cs"/>
              </a:defRPr>
            </a:lvl4pPr>
            <a:lvl5pPr marL="1828800" algn="l" rtl="0" fontAlgn="base">
              <a:spcBef>
                <a:spcPct val="0"/>
              </a:spcBef>
              <a:spcAft>
                <a:spcPct val="0"/>
              </a:spcAft>
              <a:defRPr kern="1200">
                <a:solidFill>
                  <a:schemeClr val="dk1"/>
                </a:solidFill>
                <a:latin typeface="+mn-lt"/>
                <a:ea typeface="+mn-ea"/>
                <a:cs typeface="+mn-cs"/>
              </a:defRPr>
            </a:lvl5pPr>
            <a:lvl6pPr marL="2286000" algn="l" defTabSz="914400" rtl="0" eaLnBrk="1" latinLnBrk="0" hangingPunct="1">
              <a:defRPr kern="1200">
                <a:solidFill>
                  <a:schemeClr val="dk1"/>
                </a:solidFill>
                <a:latin typeface="+mn-lt"/>
                <a:ea typeface="+mn-ea"/>
                <a:cs typeface="+mn-cs"/>
              </a:defRPr>
            </a:lvl6pPr>
            <a:lvl7pPr marL="2743200" algn="l" defTabSz="914400" rtl="0" eaLnBrk="1" latinLnBrk="0" hangingPunct="1">
              <a:defRPr kern="1200">
                <a:solidFill>
                  <a:schemeClr val="dk1"/>
                </a:solidFill>
                <a:latin typeface="+mn-lt"/>
                <a:ea typeface="+mn-ea"/>
                <a:cs typeface="+mn-cs"/>
              </a:defRPr>
            </a:lvl7pPr>
            <a:lvl8pPr marL="3200400" algn="l" defTabSz="914400" rtl="0" eaLnBrk="1" latinLnBrk="0" hangingPunct="1">
              <a:defRPr kern="1200">
                <a:solidFill>
                  <a:schemeClr val="dk1"/>
                </a:solidFill>
                <a:latin typeface="+mn-lt"/>
                <a:ea typeface="+mn-ea"/>
                <a:cs typeface="+mn-cs"/>
              </a:defRPr>
            </a:lvl8pPr>
            <a:lvl9pPr marL="3657600" algn="l" defTabSz="914400" rtl="0" eaLnBrk="1" latinLnBrk="0" hangingPunct="1">
              <a:defRPr kern="1200">
                <a:solidFill>
                  <a:schemeClr val="dk1"/>
                </a:solidFill>
                <a:latin typeface="+mn-lt"/>
                <a:ea typeface="+mn-ea"/>
                <a:cs typeface="+mn-cs"/>
              </a:defRPr>
            </a:lvl9pPr>
          </a:lstStyle>
          <a:p>
            <a:pPr algn="ctr" fontAlgn="auto">
              <a:spcBef>
                <a:spcPts val="0"/>
              </a:spcBef>
              <a:spcAft>
                <a:spcPts val="0"/>
              </a:spcAft>
              <a:defRPr/>
            </a:pPr>
            <a:r>
              <a:rPr lang="uk-UA" b="1" dirty="0">
                <a:effectLst>
                  <a:outerShdw blurRad="38100" dist="38100" dir="2700000" algn="tl">
                    <a:srgbClr val="000000">
                      <a:alpha val="43137"/>
                    </a:srgbClr>
                  </a:outerShdw>
                </a:effectLst>
              </a:rPr>
              <a:t>Навчальна презентація </a:t>
            </a:r>
            <a:endParaRPr lang="uk-UA" b="1" dirty="0" smtClean="0">
              <a:effectLst>
                <a:outerShdw blurRad="38100" dist="38100" dir="2700000" algn="tl">
                  <a:srgbClr val="000000">
                    <a:alpha val="43137"/>
                  </a:srgbClr>
                </a:outerShdw>
              </a:effectLst>
            </a:endParaRPr>
          </a:p>
          <a:p>
            <a:pPr algn="ctr" fontAlgn="auto">
              <a:spcBef>
                <a:spcPts val="0"/>
              </a:spcBef>
              <a:spcAft>
                <a:spcPts val="0"/>
              </a:spcAft>
              <a:defRPr/>
            </a:pPr>
            <a:r>
              <a:rPr lang="uk-UA" b="1" dirty="0" smtClean="0">
                <a:effectLst>
                  <a:outerShdw blurRad="38100" dist="38100" dir="2700000" algn="tl">
                    <a:srgbClr val="000000">
                      <a:alpha val="43137"/>
                    </a:srgbClr>
                  </a:outerShdw>
                </a:effectLst>
              </a:rPr>
              <a:t>з  </a:t>
            </a:r>
            <a:r>
              <a:rPr lang="uk-UA" b="1" dirty="0">
                <a:effectLst>
                  <a:outerShdw blurRad="38100" dist="38100" dir="2700000" algn="tl">
                    <a:srgbClr val="000000">
                      <a:alpha val="43137"/>
                    </a:srgbClr>
                  </a:outerShdw>
                </a:effectLst>
              </a:rPr>
              <a:t>інформатики для 9 </a:t>
            </a:r>
            <a:r>
              <a:rPr lang="uk-UA" b="1" dirty="0" smtClean="0">
                <a:effectLst>
                  <a:outerShdw blurRad="38100" dist="38100" dir="2700000" algn="tl">
                    <a:srgbClr val="000000">
                      <a:alpha val="43137"/>
                    </a:srgbClr>
                  </a:outerShdw>
                </a:effectLst>
              </a:rPr>
              <a:t>класу</a:t>
            </a:r>
            <a:endParaRPr lang="en-US" b="1" dirty="0" smtClean="0">
              <a:effectLst>
                <a:outerShdw blurRad="38100" dist="38100" dir="2700000" algn="tl">
                  <a:srgbClr val="000000">
                    <a:alpha val="43137"/>
                  </a:srgbClr>
                </a:outerShdw>
              </a:effectLst>
            </a:endParaRPr>
          </a:p>
          <a:p>
            <a:pPr algn="ctr" fontAlgn="auto">
              <a:spcBef>
                <a:spcPts val="0"/>
              </a:spcBef>
              <a:spcAft>
                <a:spcPts val="0"/>
              </a:spcAft>
              <a:defRPr/>
            </a:pPr>
            <a:r>
              <a:rPr lang="uk-UA" i="1" dirty="0" smtClean="0"/>
              <a:t>Підготовлена та </a:t>
            </a:r>
            <a:r>
              <a:rPr lang="uk-UA" i="1" dirty="0" err="1"/>
              <a:t>в</a:t>
            </a:r>
            <a:r>
              <a:rPr lang="uk-UA" i="1" dirty="0" err="1" smtClean="0"/>
              <a:t>ідкорегована</a:t>
            </a:r>
            <a:r>
              <a:rPr lang="uk-UA" i="1" dirty="0" smtClean="0"/>
              <a:t> вчителем </a:t>
            </a:r>
          </a:p>
          <a:p>
            <a:pPr algn="ctr" fontAlgn="auto">
              <a:spcBef>
                <a:spcPts val="0"/>
              </a:spcBef>
              <a:spcAft>
                <a:spcPts val="0"/>
              </a:spcAft>
              <a:defRPr/>
            </a:pPr>
            <a:r>
              <a:rPr lang="uk-UA" i="1" dirty="0" smtClean="0"/>
              <a:t>інформатики Бережанської гімназії  </a:t>
            </a:r>
            <a:r>
              <a:rPr lang="uk-UA" i="1" dirty="0" err="1" smtClean="0"/>
              <a:t>ім.Б.Лепкого</a:t>
            </a:r>
            <a:endParaRPr lang="uk-UA" i="1" dirty="0" smtClean="0"/>
          </a:p>
          <a:p>
            <a:pPr algn="ctr" fontAlgn="auto">
              <a:spcBef>
                <a:spcPts val="0"/>
              </a:spcBef>
              <a:spcAft>
                <a:spcPts val="0"/>
              </a:spcAft>
              <a:defRPr/>
            </a:pPr>
            <a:r>
              <a:rPr lang="uk-UA" i="1" dirty="0" smtClean="0"/>
              <a:t>Цідило Я.Й.</a:t>
            </a:r>
            <a:endParaRPr lang="uk-UA"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Видалення і відновлення видалених об'єктів </a:t>
            </a:r>
            <a:endParaRPr lang="ru-RU" dirty="0"/>
          </a:p>
        </p:txBody>
      </p:sp>
      <p:sp>
        <p:nvSpPr>
          <p:cNvPr id="3" name="Содержимое 2"/>
          <p:cNvSpPr>
            <a:spLocks noGrp="1"/>
          </p:cNvSpPr>
          <p:nvPr>
            <p:ph sz="half" idx="1"/>
          </p:nvPr>
        </p:nvSpPr>
        <p:spPr/>
        <p:txBody>
          <a:bodyPr>
            <a:normAutofit fontScale="77500" lnSpcReduction="20000"/>
          </a:bodyPr>
          <a:lstStyle/>
          <a:p>
            <a:pPr>
              <a:buNone/>
            </a:pPr>
            <a:r>
              <a:rPr lang="uk-UA" dirty="0" smtClean="0"/>
              <a:t>	Щоб видалити файл, папку або набір файлів чи папок, слід виконати такі дії:</a:t>
            </a:r>
          </a:p>
          <a:p>
            <a:pPr marL="457200" indent="-457200">
              <a:buAutoNum type="arabicPeriod"/>
            </a:pPr>
            <a:r>
              <a:rPr lang="uk-UA" dirty="0" smtClean="0"/>
              <a:t>Відкрити потрібну папку та виділити об'єкти, призначені для видалення.</a:t>
            </a:r>
          </a:p>
          <a:p>
            <a:pPr marL="457200" indent="-457200">
              <a:buAutoNum type="arabicPeriod"/>
            </a:pPr>
            <a:r>
              <a:rPr lang="uk-UA" dirty="0" smtClean="0"/>
              <a:t>Виконати одну з таких дій:</a:t>
            </a:r>
          </a:p>
          <a:p>
            <a:pPr marL="731520" lvl="1" indent="-457200"/>
            <a:r>
              <a:rPr lang="uk-UA" dirty="0" smtClean="0">
                <a:solidFill>
                  <a:schemeClr val="tx1"/>
                </a:solidFill>
              </a:rPr>
              <a:t>вибрати команду Видалити</a:t>
            </a:r>
          </a:p>
          <a:p>
            <a:pPr marL="731520" lvl="1" indent="-457200"/>
            <a:r>
              <a:rPr lang="uk-UA" dirty="0" smtClean="0">
                <a:solidFill>
                  <a:schemeClr val="tx1"/>
                </a:solidFill>
              </a:rPr>
              <a:t>натиснути клавішу </a:t>
            </a:r>
            <a:r>
              <a:rPr lang="en-US" dirty="0" smtClean="0">
                <a:solidFill>
                  <a:schemeClr val="tx1"/>
                </a:solidFill>
              </a:rPr>
              <a:t>Delete</a:t>
            </a:r>
            <a:r>
              <a:rPr lang="uk-UA" dirty="0" smtClean="0">
                <a:solidFill>
                  <a:schemeClr val="tx1"/>
                </a:solidFill>
              </a:rPr>
              <a:t>, </a:t>
            </a:r>
          </a:p>
          <a:p>
            <a:pPr marL="731520" lvl="1" indent="-457200"/>
            <a:r>
              <a:rPr lang="uk-UA" dirty="0" smtClean="0">
                <a:solidFill>
                  <a:schemeClr val="tx1"/>
                </a:solidFill>
              </a:rPr>
              <a:t>перетягнути виділені об'єкти на значок Кошик, розміщений на робочому столі.</a:t>
            </a:r>
          </a:p>
          <a:p>
            <a:pPr marL="457200" indent="-457200">
              <a:buAutoNum type="arabicPeriod"/>
            </a:pPr>
            <a:r>
              <a:rPr lang="uk-UA" dirty="0" smtClean="0"/>
              <a:t>Клацнути кнопку Так у діалоговому вікні підтвердження операції видалення</a:t>
            </a:r>
            <a:endParaRPr lang="ru-RU" dirty="0"/>
          </a:p>
        </p:txBody>
      </p:sp>
      <p:sp>
        <p:nvSpPr>
          <p:cNvPr id="4" name="Содержимое 3"/>
          <p:cNvSpPr>
            <a:spLocks noGrp="1"/>
          </p:cNvSpPr>
          <p:nvPr>
            <p:ph sz="half" idx="2"/>
          </p:nvPr>
        </p:nvSpPr>
        <p:spPr>
          <a:xfrm>
            <a:off x="4800600" y="1371600"/>
            <a:ext cx="4038600" cy="1524000"/>
          </a:xfrm>
        </p:spPr>
        <p:txBody>
          <a:bodyPr>
            <a:normAutofit fontScale="77500" lnSpcReduction="20000"/>
          </a:bodyPr>
          <a:lstStyle/>
          <a:p>
            <a:pPr>
              <a:buNone/>
            </a:pPr>
            <a:r>
              <a:rPr lang="uk-UA" dirty="0" smtClean="0"/>
              <a:t>	За умовчанням об'єкти, що видалені з жорстких дисків комп'ютера, система не видаляє назавжди, а поміщає до спеціальної папки Кошик., звідки її можна відновити. </a:t>
            </a:r>
            <a:endParaRPr lang="ru-RU" dirty="0"/>
          </a:p>
        </p:txBody>
      </p:sp>
      <p:pic>
        <p:nvPicPr>
          <p:cNvPr id="7170" name="Picture 2"/>
          <p:cNvPicPr>
            <a:picLocks noChangeAspect="1" noChangeArrowheads="1"/>
          </p:cNvPicPr>
          <p:nvPr/>
        </p:nvPicPr>
        <p:blipFill>
          <a:blip r:embed="rId2"/>
          <a:srcRect/>
          <a:stretch>
            <a:fillRect/>
          </a:stretch>
        </p:blipFill>
        <p:spPr bwMode="auto">
          <a:xfrm>
            <a:off x="4800600" y="3124200"/>
            <a:ext cx="809625" cy="657225"/>
          </a:xfrm>
          <a:prstGeom prst="rect">
            <a:avLst/>
          </a:prstGeom>
          <a:noFill/>
          <a:ln w="9525">
            <a:noFill/>
            <a:miter lim="800000"/>
            <a:headEnd/>
            <a:tailEnd/>
          </a:ln>
          <a:effectLst/>
        </p:spPr>
      </p:pic>
      <p:pic>
        <p:nvPicPr>
          <p:cNvPr id="7171" name="Picture 3"/>
          <p:cNvPicPr>
            <a:picLocks noChangeAspect="1" noChangeArrowheads="1"/>
          </p:cNvPicPr>
          <p:nvPr/>
        </p:nvPicPr>
        <p:blipFill>
          <a:blip r:embed="rId3"/>
          <a:srcRect/>
          <a:stretch>
            <a:fillRect/>
          </a:stretch>
        </p:blipFill>
        <p:spPr bwMode="auto">
          <a:xfrm>
            <a:off x="6705600" y="2895600"/>
            <a:ext cx="1839017" cy="1524000"/>
          </a:xfrm>
          <a:prstGeom prst="rect">
            <a:avLst/>
          </a:prstGeom>
          <a:noFill/>
          <a:ln w="9525">
            <a:noFill/>
            <a:miter lim="800000"/>
            <a:headEnd/>
            <a:tailEnd/>
          </a:ln>
          <a:effectLst/>
        </p:spPr>
      </p:pic>
      <p:pic>
        <p:nvPicPr>
          <p:cNvPr id="7173" name="Picture 5"/>
          <p:cNvPicPr>
            <a:picLocks noChangeAspect="1" noChangeArrowheads="1"/>
          </p:cNvPicPr>
          <p:nvPr/>
        </p:nvPicPr>
        <p:blipFill>
          <a:blip r:embed="rId4"/>
          <a:srcRect/>
          <a:stretch>
            <a:fillRect/>
          </a:stretch>
        </p:blipFill>
        <p:spPr bwMode="auto">
          <a:xfrm>
            <a:off x="4953000" y="4495800"/>
            <a:ext cx="3874558" cy="213360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Використання ярликів </a:t>
            </a:r>
            <a:endParaRPr lang="ru-RU" dirty="0"/>
          </a:p>
        </p:txBody>
      </p:sp>
      <p:sp>
        <p:nvSpPr>
          <p:cNvPr id="3" name="Содержимое 2"/>
          <p:cNvSpPr>
            <a:spLocks noGrp="1"/>
          </p:cNvSpPr>
          <p:nvPr>
            <p:ph sz="half" idx="1"/>
          </p:nvPr>
        </p:nvSpPr>
        <p:spPr>
          <a:xfrm>
            <a:off x="152400" y="1828800"/>
            <a:ext cx="4419600" cy="838200"/>
          </a:xfrm>
        </p:spPr>
        <p:txBody>
          <a:bodyPr>
            <a:normAutofit fontScale="70000" lnSpcReduction="20000"/>
          </a:bodyPr>
          <a:lstStyle/>
          <a:p>
            <a:pPr>
              <a:buNone/>
            </a:pPr>
            <a:r>
              <a:rPr lang="uk-UA" dirty="0" smtClean="0"/>
              <a:t>	Можливість доступу до одного об'єкта з різних папок реалізується за допомогою ярликів.</a:t>
            </a:r>
            <a:endParaRPr lang="ru-RU" dirty="0"/>
          </a:p>
        </p:txBody>
      </p:sp>
      <p:sp>
        <p:nvSpPr>
          <p:cNvPr id="5" name="TextBox 4"/>
          <p:cNvSpPr txBox="1"/>
          <p:nvPr/>
        </p:nvSpPr>
        <p:spPr>
          <a:xfrm>
            <a:off x="228600" y="3124200"/>
            <a:ext cx="4267200" cy="738664"/>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uk-UA" sz="1400" dirty="0" smtClean="0"/>
              <a:t>Ярлик – невеликий файл,призначений для доступу до об'єкта операційної системи без переходу до тієї папки, де цей об'єкт розміщено.</a:t>
            </a:r>
            <a:endParaRPr lang="ru-RU" sz="1400" dirty="0"/>
          </a:p>
        </p:txBody>
      </p:sp>
      <p:pic>
        <p:nvPicPr>
          <p:cNvPr id="8194" name="Picture 2"/>
          <p:cNvPicPr>
            <a:picLocks noChangeAspect="1" noChangeArrowheads="1"/>
          </p:cNvPicPr>
          <p:nvPr/>
        </p:nvPicPr>
        <p:blipFill>
          <a:blip r:embed="rId2"/>
          <a:srcRect/>
          <a:stretch>
            <a:fillRect/>
          </a:stretch>
        </p:blipFill>
        <p:spPr bwMode="auto">
          <a:xfrm>
            <a:off x="1143000" y="4191000"/>
            <a:ext cx="2600325" cy="1228725"/>
          </a:xfrm>
          <a:prstGeom prst="rect">
            <a:avLst/>
          </a:prstGeom>
          <a:noFill/>
          <a:ln w="9525">
            <a:noFill/>
            <a:miter lim="800000"/>
            <a:headEnd/>
            <a:tailEnd/>
          </a:ln>
          <a:effectLst/>
        </p:spPr>
      </p:pic>
      <p:sp>
        <p:nvSpPr>
          <p:cNvPr id="7" name="TextBox 6"/>
          <p:cNvSpPr txBox="1"/>
          <p:nvPr/>
        </p:nvSpPr>
        <p:spPr>
          <a:xfrm>
            <a:off x="4724400" y="1600200"/>
            <a:ext cx="41910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uk-UA" sz="1400" dirty="0" smtClean="0"/>
              <a:t>Вилучення ярлика не веде за собою вилучення об'єкта, для якого ярлик був створений</a:t>
            </a:r>
            <a:endParaRPr lang="ru-RU" sz="1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28600"/>
            <a:ext cx="8534400" cy="758825"/>
          </a:xfrm>
        </p:spPr>
        <p:txBody>
          <a:bodyPr/>
          <a:lstStyle/>
          <a:p>
            <a:r>
              <a:rPr lang="uk-UA" dirty="0" smtClean="0"/>
              <a:t>Створення ярлика</a:t>
            </a:r>
            <a:endParaRPr lang="ru-RU" dirty="0"/>
          </a:p>
        </p:txBody>
      </p:sp>
      <p:sp>
        <p:nvSpPr>
          <p:cNvPr id="5" name="TextBox 4"/>
          <p:cNvSpPr txBox="1"/>
          <p:nvPr/>
        </p:nvSpPr>
        <p:spPr>
          <a:xfrm>
            <a:off x="0" y="1143000"/>
            <a:ext cx="3048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dirty="0" smtClean="0"/>
              <a:t>1</a:t>
            </a:r>
            <a:endParaRPr lang="ru-RU" dirty="0"/>
          </a:p>
        </p:txBody>
      </p:sp>
      <p:pic>
        <p:nvPicPr>
          <p:cNvPr id="9218" name="Picture 2"/>
          <p:cNvPicPr>
            <a:picLocks noChangeAspect="1" noChangeArrowheads="1"/>
          </p:cNvPicPr>
          <p:nvPr/>
        </p:nvPicPr>
        <p:blipFill>
          <a:blip r:embed="rId2"/>
          <a:srcRect/>
          <a:stretch>
            <a:fillRect/>
          </a:stretch>
        </p:blipFill>
        <p:spPr bwMode="auto">
          <a:xfrm>
            <a:off x="381000" y="1143000"/>
            <a:ext cx="3658873" cy="3810000"/>
          </a:xfrm>
          <a:prstGeom prst="rect">
            <a:avLst/>
          </a:prstGeom>
          <a:noFill/>
          <a:ln w="9525">
            <a:noFill/>
            <a:miter lim="800000"/>
            <a:headEnd/>
            <a:tailEnd/>
          </a:ln>
          <a:effectLst/>
        </p:spPr>
      </p:pic>
      <p:pic>
        <p:nvPicPr>
          <p:cNvPr id="9219" name="Picture 3"/>
          <p:cNvPicPr>
            <a:picLocks noChangeAspect="1" noChangeArrowheads="1"/>
          </p:cNvPicPr>
          <p:nvPr/>
        </p:nvPicPr>
        <p:blipFill>
          <a:blip r:embed="rId3"/>
          <a:srcRect/>
          <a:stretch>
            <a:fillRect/>
          </a:stretch>
        </p:blipFill>
        <p:spPr bwMode="auto">
          <a:xfrm>
            <a:off x="4114800" y="1066800"/>
            <a:ext cx="2922281" cy="2190062"/>
          </a:xfrm>
          <a:prstGeom prst="rect">
            <a:avLst/>
          </a:prstGeom>
          <a:noFill/>
          <a:ln w="9525">
            <a:noFill/>
            <a:miter lim="800000"/>
            <a:headEnd/>
            <a:tailEnd/>
          </a:ln>
          <a:effectLst/>
        </p:spPr>
      </p:pic>
      <p:sp>
        <p:nvSpPr>
          <p:cNvPr id="8" name="TextBox 7"/>
          <p:cNvSpPr txBox="1"/>
          <p:nvPr/>
        </p:nvSpPr>
        <p:spPr>
          <a:xfrm>
            <a:off x="3505200" y="1219200"/>
            <a:ext cx="3048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dirty="0" smtClean="0"/>
              <a:t>2</a:t>
            </a:r>
            <a:endParaRPr lang="ru-RU" dirty="0"/>
          </a:p>
        </p:txBody>
      </p:sp>
      <p:pic>
        <p:nvPicPr>
          <p:cNvPr id="9220" name="Picture 4"/>
          <p:cNvPicPr>
            <a:picLocks noChangeAspect="1" noChangeArrowheads="1"/>
          </p:cNvPicPr>
          <p:nvPr/>
        </p:nvPicPr>
        <p:blipFill>
          <a:blip r:embed="rId4"/>
          <a:srcRect/>
          <a:stretch>
            <a:fillRect/>
          </a:stretch>
        </p:blipFill>
        <p:spPr bwMode="auto">
          <a:xfrm>
            <a:off x="5876925" y="2286000"/>
            <a:ext cx="3267075" cy="3091268"/>
          </a:xfrm>
          <a:prstGeom prst="rect">
            <a:avLst/>
          </a:prstGeom>
          <a:noFill/>
          <a:ln w="9525">
            <a:noFill/>
            <a:miter lim="800000"/>
            <a:headEnd/>
            <a:tailEnd/>
          </a:ln>
          <a:effectLst/>
        </p:spPr>
      </p:pic>
      <p:sp>
        <p:nvSpPr>
          <p:cNvPr id="10" name="TextBox 9"/>
          <p:cNvSpPr txBox="1"/>
          <p:nvPr/>
        </p:nvSpPr>
        <p:spPr>
          <a:xfrm>
            <a:off x="5486400" y="3276600"/>
            <a:ext cx="3048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dirty="0" smtClean="0"/>
              <a:t>3</a:t>
            </a:r>
            <a:endParaRPr lang="ru-RU" dirty="0"/>
          </a:p>
        </p:txBody>
      </p:sp>
      <p:pic>
        <p:nvPicPr>
          <p:cNvPr id="9221" name="Picture 5"/>
          <p:cNvPicPr>
            <a:picLocks noChangeAspect="1" noChangeArrowheads="1"/>
          </p:cNvPicPr>
          <p:nvPr/>
        </p:nvPicPr>
        <p:blipFill>
          <a:blip r:embed="rId5"/>
          <a:srcRect/>
          <a:stretch>
            <a:fillRect/>
          </a:stretch>
        </p:blipFill>
        <p:spPr bwMode="auto">
          <a:xfrm>
            <a:off x="457200" y="4591050"/>
            <a:ext cx="3093158" cy="2266950"/>
          </a:xfrm>
          <a:prstGeom prst="rect">
            <a:avLst/>
          </a:prstGeom>
          <a:noFill/>
          <a:ln w="9525">
            <a:noFill/>
            <a:miter lim="800000"/>
            <a:headEnd/>
            <a:tailEnd/>
          </a:ln>
          <a:effectLst/>
        </p:spPr>
      </p:pic>
      <p:sp>
        <p:nvSpPr>
          <p:cNvPr id="12" name="TextBox 11"/>
          <p:cNvSpPr txBox="1"/>
          <p:nvPr/>
        </p:nvSpPr>
        <p:spPr>
          <a:xfrm>
            <a:off x="0" y="4724400"/>
            <a:ext cx="3048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dirty="0" smtClean="0"/>
              <a:t>4</a:t>
            </a:r>
            <a:endParaRPr lang="ru-RU" dirty="0"/>
          </a:p>
        </p:txBody>
      </p:sp>
      <p:pic>
        <p:nvPicPr>
          <p:cNvPr id="9222" name="Picture 6"/>
          <p:cNvPicPr>
            <a:picLocks noChangeAspect="1" noChangeArrowheads="1"/>
          </p:cNvPicPr>
          <p:nvPr/>
        </p:nvPicPr>
        <p:blipFill>
          <a:blip r:embed="rId6"/>
          <a:srcRect/>
          <a:stretch>
            <a:fillRect/>
          </a:stretch>
        </p:blipFill>
        <p:spPr bwMode="auto">
          <a:xfrm>
            <a:off x="3810000" y="4572000"/>
            <a:ext cx="3151702" cy="2286000"/>
          </a:xfrm>
          <a:prstGeom prst="rect">
            <a:avLst/>
          </a:prstGeom>
          <a:noFill/>
          <a:ln w="9525">
            <a:noFill/>
            <a:miter lim="800000"/>
            <a:headEnd/>
            <a:tailEnd/>
          </a:ln>
          <a:effectLst/>
        </p:spPr>
      </p:pic>
      <p:pic>
        <p:nvPicPr>
          <p:cNvPr id="9223" name="Picture 7"/>
          <p:cNvPicPr>
            <a:picLocks noChangeAspect="1" noChangeArrowheads="1"/>
          </p:cNvPicPr>
          <p:nvPr/>
        </p:nvPicPr>
        <p:blipFill>
          <a:blip r:embed="rId7"/>
          <a:srcRect/>
          <a:stretch>
            <a:fillRect/>
          </a:stretch>
        </p:blipFill>
        <p:spPr bwMode="auto">
          <a:xfrm>
            <a:off x="7086600" y="5943600"/>
            <a:ext cx="1390650" cy="647700"/>
          </a:xfrm>
          <a:prstGeom prst="rect">
            <a:avLst/>
          </a:prstGeom>
          <a:noFill/>
          <a:ln w="9525">
            <a:noFill/>
            <a:miter lim="800000"/>
            <a:headEnd/>
            <a:tailEnd/>
          </a:ln>
          <a:effectLst/>
        </p:spPr>
      </p:pic>
      <p:sp>
        <p:nvSpPr>
          <p:cNvPr id="15" name="TextBox 14"/>
          <p:cNvSpPr txBox="1"/>
          <p:nvPr/>
        </p:nvSpPr>
        <p:spPr>
          <a:xfrm>
            <a:off x="3581400" y="4648200"/>
            <a:ext cx="3048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dirty="0" smtClean="0"/>
              <a:t>5</a:t>
            </a:r>
            <a:endParaRPr lang="ru-RU" dirty="0"/>
          </a:p>
        </p:txBody>
      </p:sp>
      <p:sp>
        <p:nvSpPr>
          <p:cNvPr id="16" name="TextBox 15"/>
          <p:cNvSpPr txBox="1"/>
          <p:nvPr/>
        </p:nvSpPr>
        <p:spPr>
          <a:xfrm>
            <a:off x="7086600" y="5562600"/>
            <a:ext cx="304800" cy="369332"/>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dirty="0" smtClean="0"/>
              <a:t>6</a:t>
            </a:r>
            <a:endParaRPr lang="ru-RU" dirty="0"/>
          </a:p>
        </p:txBody>
      </p:sp>
      <p:cxnSp>
        <p:nvCxnSpPr>
          <p:cNvPr id="22" name="Прямая со стрелкой 21"/>
          <p:cNvCxnSpPr/>
          <p:nvPr/>
        </p:nvCxnSpPr>
        <p:spPr>
          <a:xfrm rot="10800000" flipV="1">
            <a:off x="6858000" y="1600200"/>
            <a:ext cx="685800" cy="2286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Прямая со стрелкой 23"/>
          <p:cNvCxnSpPr/>
          <p:nvPr/>
        </p:nvCxnSpPr>
        <p:spPr>
          <a:xfrm rot="5400000">
            <a:off x="2552700" y="6515100"/>
            <a:ext cx="228600" cy="1588"/>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rot="10800000">
            <a:off x="5562600" y="5105400"/>
            <a:ext cx="533400" cy="152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Прямая со стрелкой 27"/>
          <p:cNvCxnSpPr/>
          <p:nvPr/>
        </p:nvCxnSpPr>
        <p:spPr>
          <a:xfrm rot="16200000" flipH="1">
            <a:off x="5791200" y="6477000"/>
            <a:ext cx="304800" cy="1524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flipV="1">
            <a:off x="3810000" y="2895600"/>
            <a:ext cx="1219200" cy="11430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flipV="1">
            <a:off x="7086600" y="6400800"/>
            <a:ext cx="533400" cy="457200"/>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Основні дії над об'єктами </a:t>
            </a:r>
            <a:endParaRPr lang="ru-RU" dirty="0"/>
          </a:p>
        </p:txBody>
      </p:sp>
      <p:sp>
        <p:nvSpPr>
          <p:cNvPr id="3" name="Содержимое 2"/>
          <p:cNvSpPr>
            <a:spLocks noGrp="1"/>
          </p:cNvSpPr>
          <p:nvPr>
            <p:ph sz="quarter" idx="1"/>
          </p:nvPr>
        </p:nvSpPr>
        <p:spPr>
          <a:xfrm>
            <a:off x="152400" y="1527048"/>
            <a:ext cx="8839200" cy="835152"/>
          </a:xfrm>
        </p:spPr>
        <p:txBody>
          <a:bodyPr>
            <a:normAutofit fontScale="92500" lnSpcReduction="10000"/>
          </a:bodyPr>
          <a:lstStyle/>
          <a:p>
            <a:pPr>
              <a:buNone/>
            </a:pPr>
            <a:r>
              <a:rPr lang="uk-UA" dirty="0" smtClean="0"/>
              <a:t>Над усіма об'єктами файлової системи можна виконувати майже однаковий набір дій.</a:t>
            </a:r>
          </a:p>
        </p:txBody>
      </p:sp>
      <p:graphicFrame>
        <p:nvGraphicFramePr>
          <p:cNvPr id="5" name="Таблица 4"/>
          <p:cNvGraphicFramePr>
            <a:graphicFrameLocks noGrp="1"/>
          </p:cNvGraphicFramePr>
          <p:nvPr/>
        </p:nvGraphicFramePr>
        <p:xfrm>
          <a:off x="228600" y="2438400"/>
          <a:ext cx="8458201" cy="4124960"/>
        </p:xfrm>
        <a:graphic>
          <a:graphicData uri="http://schemas.openxmlformats.org/drawingml/2006/table">
            <a:tbl>
              <a:tblPr firstRow="1" bandRow="1">
                <a:tableStyleId>{5C22544A-7EE6-4342-B048-85BDC9FD1C3A}</a:tableStyleId>
              </a:tblPr>
              <a:tblGrid>
                <a:gridCol w="1600200"/>
                <a:gridCol w="3200400"/>
                <a:gridCol w="3657601"/>
              </a:tblGrid>
              <a:tr h="37084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uk-UA" dirty="0" smtClean="0"/>
                        <a:t>Опис дій над об'єктами файлової системи</a:t>
                      </a:r>
                      <a:endParaRPr lang="ru-RU" dirty="0"/>
                    </a:p>
                  </a:txBody>
                  <a:tcPr/>
                </a:tc>
                <a:tc hMerge="1">
                  <a:txBody>
                    <a:bodyPr/>
                    <a:lstStyle/>
                    <a:p>
                      <a:endParaRPr lang="ru-RU" dirty="0"/>
                    </a:p>
                  </a:txBody>
                  <a:tcPr/>
                </a:tc>
                <a:tc hMerge="1">
                  <a:txBody>
                    <a:bodyPr/>
                    <a:lstStyle/>
                    <a:p>
                      <a:endParaRPr lang="ru-RU" dirty="0"/>
                    </a:p>
                  </a:txBody>
                  <a:tcPr/>
                </a:tc>
              </a:tr>
              <a:tr h="370840">
                <a:tc>
                  <a:txBody>
                    <a:bodyPr/>
                    <a:lstStyle/>
                    <a:p>
                      <a:pPr algn="ctr"/>
                      <a:r>
                        <a:rPr lang="uk-UA" dirty="0" smtClean="0"/>
                        <a:t>Дія</a:t>
                      </a:r>
                      <a:endParaRPr lang="ru-RU" dirty="0"/>
                    </a:p>
                  </a:txBody>
                  <a:tcPr/>
                </a:tc>
                <a:tc>
                  <a:txBody>
                    <a:bodyPr/>
                    <a:lstStyle/>
                    <a:p>
                      <a:pPr algn="ctr"/>
                      <a:r>
                        <a:rPr lang="uk-UA" dirty="0" smtClean="0"/>
                        <a:t>Як виконати</a:t>
                      </a:r>
                      <a:endParaRPr lang="ru-RU" dirty="0"/>
                    </a:p>
                  </a:txBody>
                  <a:tcPr/>
                </a:tc>
                <a:tc>
                  <a:txBody>
                    <a:bodyPr/>
                    <a:lstStyle/>
                    <a:p>
                      <a:pPr algn="ctr"/>
                      <a:r>
                        <a:rPr lang="uk-UA" dirty="0" smtClean="0"/>
                        <a:t>Результат</a:t>
                      </a:r>
                      <a:endParaRPr lang="ru-RU" dirty="0"/>
                    </a:p>
                  </a:txBody>
                  <a:tcPr/>
                </a:tc>
              </a:tr>
              <a:tr h="370840">
                <a:tc>
                  <a:txBody>
                    <a:bodyPr/>
                    <a:lstStyle/>
                    <a:p>
                      <a:r>
                        <a:rPr lang="uk-UA" sz="1200" dirty="0" smtClean="0"/>
                        <a:t>Відкрити</a:t>
                      </a:r>
                      <a:endParaRPr lang="ru-RU" sz="1200" dirty="0"/>
                    </a:p>
                  </a:txBody>
                  <a:tcPr/>
                </a:tc>
                <a:tc>
                  <a:txBody>
                    <a:bodyPr/>
                    <a:lstStyle/>
                    <a:p>
                      <a:r>
                        <a:rPr lang="uk-UA" sz="1200" dirty="0" smtClean="0"/>
                        <a:t>Двічі клацнути значок об'єкта лівою кнопкою миші</a:t>
                      </a:r>
                      <a:endParaRPr lang="ru-RU" sz="1200" dirty="0"/>
                    </a:p>
                  </a:txBody>
                  <a:tcPr/>
                </a:tc>
                <a:tc>
                  <a:txBody>
                    <a:bodyPr/>
                    <a:lstStyle/>
                    <a:p>
                      <a:r>
                        <a:rPr lang="uk-UA" sz="1200" dirty="0" smtClean="0"/>
                        <a:t>Вміст об'єкта відобразиться у вікні</a:t>
                      </a:r>
                      <a:endParaRPr lang="ru-RU" sz="1200" dirty="0"/>
                    </a:p>
                  </a:txBody>
                  <a:tcPr/>
                </a:tc>
              </a:tr>
              <a:tr h="370840">
                <a:tc>
                  <a:txBody>
                    <a:bodyPr/>
                    <a:lstStyle/>
                    <a:p>
                      <a:r>
                        <a:rPr lang="uk-UA" sz="1200" dirty="0" smtClean="0"/>
                        <a:t>Виділити (вибрати)</a:t>
                      </a:r>
                      <a:endParaRPr lang="ru-RU" sz="1200" dirty="0"/>
                    </a:p>
                  </a:txBody>
                  <a:tcPr/>
                </a:tc>
                <a:tc>
                  <a:txBody>
                    <a:bodyPr/>
                    <a:lstStyle/>
                    <a:p>
                      <a:r>
                        <a:rPr lang="uk-UA" sz="1200" dirty="0" smtClean="0"/>
                        <a:t>Клацнути значок об'єкта лівою кнопкою миші</a:t>
                      </a:r>
                      <a:endParaRPr lang="ru-RU" sz="1200" dirty="0"/>
                    </a:p>
                  </a:txBody>
                  <a:tcPr/>
                </a:tc>
                <a:tc>
                  <a:txBody>
                    <a:bodyPr/>
                    <a:lstStyle/>
                    <a:p>
                      <a:r>
                        <a:rPr lang="uk-UA" sz="1200" dirty="0" smtClean="0"/>
                        <a:t>Значок об'єкта</a:t>
                      </a:r>
                      <a:r>
                        <a:rPr lang="uk-UA" sz="1200" baseline="0" dirty="0" smtClean="0"/>
                        <a:t> буде виділено кольором, усі подальші дії виконуватимуться над цим об'єктом</a:t>
                      </a:r>
                      <a:endParaRPr lang="ru-RU" sz="1200" dirty="0"/>
                    </a:p>
                  </a:txBody>
                  <a:tcPr/>
                </a:tc>
              </a:tr>
              <a:tr h="370840">
                <a:tc>
                  <a:txBody>
                    <a:bodyPr/>
                    <a:lstStyle/>
                    <a:p>
                      <a:r>
                        <a:rPr lang="uk-UA" sz="1200" dirty="0" smtClean="0"/>
                        <a:t>Знати виділення</a:t>
                      </a:r>
                      <a:endParaRPr lang="ru-RU" sz="1200" dirty="0"/>
                    </a:p>
                  </a:txBody>
                  <a:tcPr/>
                </a:tc>
                <a:tc>
                  <a:txBody>
                    <a:bodyPr/>
                    <a:lstStyle/>
                    <a:p>
                      <a:r>
                        <a:rPr lang="uk-UA" sz="1200" dirty="0" smtClean="0"/>
                        <a:t>Клацнути лівою кнопкою миші вільне місце у вікні зі значком об'єкту </a:t>
                      </a:r>
                      <a:endParaRPr lang="ru-RU" sz="1200" dirty="0"/>
                    </a:p>
                  </a:txBody>
                  <a:tcPr/>
                </a:tc>
                <a:tc>
                  <a:txBody>
                    <a:bodyPr/>
                    <a:lstStyle/>
                    <a:p>
                      <a:r>
                        <a:rPr lang="uk-UA" sz="1200" dirty="0" smtClean="0"/>
                        <a:t>Об'єкт стане невиділеним </a:t>
                      </a:r>
                      <a:endParaRPr lang="ru-RU" sz="1200" dirty="0"/>
                    </a:p>
                  </a:txBody>
                  <a:tcPr/>
                </a:tc>
              </a:tr>
              <a:tr h="370840">
                <a:tc>
                  <a:txBody>
                    <a:bodyPr/>
                    <a:lstStyle/>
                    <a:p>
                      <a:r>
                        <a:rPr lang="uk-UA" sz="1200" dirty="0" smtClean="0"/>
                        <a:t>Скопіювати</a:t>
                      </a:r>
                      <a:endParaRPr lang="ru-RU" sz="1200" dirty="0"/>
                    </a:p>
                  </a:txBody>
                  <a:tcPr/>
                </a:tc>
                <a:tc>
                  <a:txBody>
                    <a:bodyPr/>
                    <a:lstStyle/>
                    <a:p>
                      <a:r>
                        <a:rPr lang="uk-UA" sz="1200" dirty="0" smtClean="0"/>
                        <a:t>Перетягти значок об'єкта, утримуючи ліву кнопку</a:t>
                      </a:r>
                      <a:r>
                        <a:rPr lang="uk-UA" sz="1200" baseline="0" dirty="0" smtClean="0"/>
                        <a:t> миші</a:t>
                      </a:r>
                      <a:endParaRPr lang="ru-RU" sz="1200" dirty="0"/>
                    </a:p>
                  </a:txBody>
                  <a:tcPr/>
                </a:tc>
                <a:tc>
                  <a:txBody>
                    <a:bodyPr/>
                    <a:lstStyle/>
                    <a:p>
                      <a:r>
                        <a:rPr lang="uk-UA" sz="1200" dirty="0" smtClean="0"/>
                        <a:t>Буде створено копію об'єкта  </a:t>
                      </a:r>
                      <a:endParaRPr lang="ru-RU" sz="1200" dirty="0"/>
                    </a:p>
                  </a:txBody>
                  <a:tcPr/>
                </a:tc>
              </a:tr>
              <a:tr h="370840">
                <a:tc>
                  <a:txBody>
                    <a:bodyPr/>
                    <a:lstStyle/>
                    <a:p>
                      <a:r>
                        <a:rPr lang="uk-UA" sz="1200" dirty="0" smtClean="0"/>
                        <a:t>Перемістити</a:t>
                      </a:r>
                      <a:endParaRPr lang="ru-RU" sz="1200" dirty="0"/>
                    </a:p>
                  </a:txBody>
                  <a:tcPr/>
                </a:tc>
                <a:tc>
                  <a:txBody>
                    <a:bodyPr/>
                    <a:lstStyle/>
                    <a:p>
                      <a:r>
                        <a:rPr lang="uk-UA" sz="1200" dirty="0" smtClean="0"/>
                        <a:t>Перетягти значок об'єкта, утримуючи ліву кнопку миші та клавішу </a:t>
                      </a:r>
                      <a:r>
                        <a:rPr lang="ru-RU" sz="1200" baseline="0" dirty="0" smtClean="0"/>
                        <a:t> </a:t>
                      </a:r>
                      <a:r>
                        <a:rPr lang="en-US" sz="1200" baseline="0" dirty="0" smtClean="0"/>
                        <a:t>Shift</a:t>
                      </a:r>
                      <a:endParaRPr lang="ru-RU" sz="1200" dirty="0"/>
                    </a:p>
                  </a:txBody>
                  <a:tcPr/>
                </a:tc>
                <a:tc>
                  <a:txBody>
                    <a:bodyPr/>
                    <a:lstStyle/>
                    <a:p>
                      <a:r>
                        <a:rPr lang="uk-UA" sz="1200" dirty="0" smtClean="0"/>
                        <a:t>Об'єкт буде перенесено в інше місце</a:t>
                      </a:r>
                      <a:endParaRPr lang="ru-RU" sz="1200" dirty="0"/>
                    </a:p>
                  </a:txBody>
                  <a:tcPr/>
                </a:tc>
              </a:tr>
              <a:tr h="370840">
                <a:tc>
                  <a:txBody>
                    <a:bodyPr/>
                    <a:lstStyle/>
                    <a:p>
                      <a:r>
                        <a:rPr lang="uk-UA" sz="1200" dirty="0" smtClean="0"/>
                        <a:t>Перейменувати</a:t>
                      </a:r>
                      <a:endParaRPr lang="ru-RU" sz="1200" dirty="0"/>
                    </a:p>
                  </a:txBody>
                  <a:tcPr/>
                </a:tc>
                <a:tc>
                  <a:txBody>
                    <a:bodyPr/>
                    <a:lstStyle/>
                    <a:p>
                      <a:r>
                        <a:rPr lang="uk-UA" sz="1200" dirty="0" smtClean="0"/>
                        <a:t>Вибрати з контекстного меню об'єкта команду Перейменувати</a:t>
                      </a:r>
                      <a:endParaRPr lang="ru-RU" sz="1200" dirty="0"/>
                    </a:p>
                  </a:txBody>
                  <a:tcPr/>
                </a:tc>
                <a:tc>
                  <a:txBody>
                    <a:bodyPr/>
                    <a:lstStyle/>
                    <a:p>
                      <a:r>
                        <a:rPr lang="uk-UA" sz="1200" dirty="0" smtClean="0"/>
                        <a:t>Об'єкт дістане нове ім'я</a:t>
                      </a:r>
                      <a:endParaRPr lang="ru-RU" sz="1200" dirty="0"/>
                    </a:p>
                  </a:txBody>
                  <a:tcPr/>
                </a:tc>
              </a:tr>
              <a:tr h="370840">
                <a:tc>
                  <a:txBody>
                    <a:bodyPr/>
                    <a:lstStyle/>
                    <a:p>
                      <a:r>
                        <a:rPr lang="uk-UA" sz="1200" dirty="0" smtClean="0"/>
                        <a:t>Видалити</a:t>
                      </a:r>
                      <a:endParaRPr lang="ru-RU" sz="1200" dirty="0"/>
                    </a:p>
                  </a:txBody>
                  <a:tcPr/>
                </a:tc>
                <a:tc>
                  <a:txBody>
                    <a:bodyPr/>
                    <a:lstStyle/>
                    <a:p>
                      <a:r>
                        <a:rPr lang="uk-UA" sz="1200" dirty="0" smtClean="0"/>
                        <a:t>Виділити об'єкт і натиснути клавішу </a:t>
                      </a:r>
                      <a:r>
                        <a:rPr lang="en-US" sz="1200" dirty="0" smtClean="0"/>
                        <a:t>Delete</a:t>
                      </a:r>
                      <a:endParaRPr lang="ru-RU" sz="1200" dirty="0"/>
                    </a:p>
                  </a:txBody>
                  <a:tcPr/>
                </a:tc>
                <a:tc>
                  <a:txBody>
                    <a:bodyPr/>
                    <a:lstStyle/>
                    <a:p>
                      <a:r>
                        <a:rPr lang="uk-UA" sz="1200" dirty="0" smtClean="0"/>
                        <a:t>Об'єкт буде переміщено до папки Кошик</a:t>
                      </a:r>
                      <a:endParaRPr lang="ru-RU" sz="1200"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uk-UA" dirty="0" smtClean="0"/>
              <a:t>Створення об'єктів </a:t>
            </a:r>
            <a:endParaRPr lang="ru-RU" dirty="0"/>
          </a:p>
        </p:txBody>
      </p:sp>
      <p:sp>
        <p:nvSpPr>
          <p:cNvPr id="5" name="Содержимое 4"/>
          <p:cNvSpPr>
            <a:spLocks noGrp="1"/>
          </p:cNvSpPr>
          <p:nvPr>
            <p:ph sz="half" idx="1"/>
          </p:nvPr>
        </p:nvSpPr>
        <p:spPr>
          <a:xfrm>
            <a:off x="0" y="1371600"/>
            <a:ext cx="4340352" cy="1600200"/>
          </a:xfrm>
        </p:spPr>
        <p:txBody>
          <a:bodyPr>
            <a:normAutofit fontScale="77500" lnSpcReduction="20000"/>
          </a:bodyPr>
          <a:lstStyle/>
          <a:p>
            <a:pPr algn="just">
              <a:buNone/>
            </a:pPr>
            <a:r>
              <a:rPr lang="uk-UA" dirty="0" smtClean="0"/>
              <a:t>	</a:t>
            </a:r>
            <a:r>
              <a:rPr lang="uk-UA" sz="2100" dirty="0" smtClean="0"/>
              <a:t>У вільному місці папки, де має бути розташований новий об'єкт, слід клацнути правою кнопкою миші й з контекстного меню вибрати команду Створити. Буде відкрито підменю, у якому слід вибрати тип створюваного об'єкта.</a:t>
            </a:r>
            <a:endParaRPr lang="ru-RU" sz="2100" dirty="0"/>
          </a:p>
        </p:txBody>
      </p:sp>
      <p:sp>
        <p:nvSpPr>
          <p:cNvPr id="6" name="Содержимое 5"/>
          <p:cNvSpPr>
            <a:spLocks noGrp="1"/>
          </p:cNvSpPr>
          <p:nvPr>
            <p:ph sz="half" idx="2"/>
          </p:nvPr>
        </p:nvSpPr>
        <p:spPr>
          <a:xfrm>
            <a:off x="4572000" y="1371600"/>
            <a:ext cx="4419600" cy="1219200"/>
          </a:xfrm>
        </p:spPr>
        <p:txBody>
          <a:bodyPr>
            <a:normAutofit fontScale="77500" lnSpcReduction="20000"/>
          </a:bodyPr>
          <a:lstStyle/>
          <a:p>
            <a:pPr>
              <a:buNone/>
            </a:pPr>
            <a:r>
              <a:rPr lang="en-US" sz="1600" dirty="0" smtClean="0"/>
              <a:t>	</a:t>
            </a:r>
            <a:r>
              <a:rPr lang="uk-UA" sz="2100" dirty="0" smtClean="0"/>
              <a:t>Створення папки: після вибору у контекстному меню відповідного типу у вікні з'явиться значок об'єкта Нова папка, якому слід надати ім'я, ввівши його з</a:t>
            </a:r>
            <a:r>
              <a:rPr lang="en-US" sz="2100" dirty="0" smtClean="0"/>
              <a:t> </a:t>
            </a:r>
            <a:r>
              <a:rPr lang="uk-UA" sz="2100" dirty="0" smtClean="0"/>
              <a:t>клавіатури та натиснувши </a:t>
            </a:r>
            <a:r>
              <a:rPr lang="en-US" sz="2100" dirty="0" smtClean="0"/>
              <a:t>Enter</a:t>
            </a:r>
            <a:r>
              <a:rPr lang="uk-UA" sz="2100" dirty="0" smtClean="0"/>
              <a:t>.</a:t>
            </a:r>
            <a:endParaRPr lang="ru-RU" sz="2100" dirty="0"/>
          </a:p>
        </p:txBody>
      </p:sp>
      <p:pic>
        <p:nvPicPr>
          <p:cNvPr id="1026" name="Picture 2"/>
          <p:cNvPicPr>
            <a:picLocks noChangeAspect="1" noChangeArrowheads="1"/>
          </p:cNvPicPr>
          <p:nvPr/>
        </p:nvPicPr>
        <p:blipFill>
          <a:blip r:embed="rId2"/>
          <a:srcRect/>
          <a:stretch>
            <a:fillRect/>
          </a:stretch>
        </p:blipFill>
        <p:spPr bwMode="auto">
          <a:xfrm>
            <a:off x="152400" y="2819400"/>
            <a:ext cx="4419600" cy="3124200"/>
          </a:xfrm>
          <a:prstGeom prst="rect">
            <a:avLst/>
          </a:prstGeom>
          <a:noFill/>
          <a:ln w="9525">
            <a:solidFill>
              <a:schemeClr val="tx1"/>
            </a:solidFill>
            <a:miter lim="800000"/>
            <a:headEnd/>
            <a:tailEnd/>
          </a:ln>
          <a:effectLst/>
        </p:spPr>
      </p:pic>
      <p:pic>
        <p:nvPicPr>
          <p:cNvPr id="1027" name="Picture 3"/>
          <p:cNvPicPr>
            <a:picLocks noChangeAspect="1" noChangeArrowheads="1"/>
          </p:cNvPicPr>
          <p:nvPr/>
        </p:nvPicPr>
        <p:blipFill>
          <a:blip r:embed="rId3"/>
          <a:srcRect/>
          <a:stretch>
            <a:fillRect/>
          </a:stretch>
        </p:blipFill>
        <p:spPr bwMode="auto">
          <a:xfrm>
            <a:off x="5105400" y="2514600"/>
            <a:ext cx="1466850" cy="552450"/>
          </a:xfrm>
          <a:prstGeom prst="rect">
            <a:avLst/>
          </a:prstGeom>
          <a:noFill/>
          <a:ln w="9525">
            <a:solidFill>
              <a:schemeClr val="tx1"/>
            </a:solidFill>
            <a:miter lim="800000"/>
            <a:headEnd/>
            <a:tailEnd/>
          </a:ln>
          <a:effectLst/>
        </p:spPr>
      </p:pic>
      <p:pic>
        <p:nvPicPr>
          <p:cNvPr id="1028" name="Picture 4"/>
          <p:cNvPicPr>
            <a:picLocks noChangeAspect="1" noChangeArrowheads="1"/>
          </p:cNvPicPr>
          <p:nvPr/>
        </p:nvPicPr>
        <p:blipFill>
          <a:blip r:embed="rId4"/>
          <a:srcRect/>
          <a:stretch>
            <a:fillRect/>
          </a:stretch>
        </p:blipFill>
        <p:spPr bwMode="auto">
          <a:xfrm>
            <a:off x="6858000" y="2514600"/>
            <a:ext cx="1219200" cy="485775"/>
          </a:xfrm>
          <a:prstGeom prst="rect">
            <a:avLst/>
          </a:prstGeom>
          <a:noFill/>
          <a:ln w="9525">
            <a:solidFill>
              <a:schemeClr val="tx1"/>
            </a:solidFill>
            <a:miter lim="800000"/>
            <a:headEnd/>
            <a:tailEnd/>
          </a:ln>
          <a:effectLst/>
        </p:spPr>
      </p:pic>
      <p:sp>
        <p:nvSpPr>
          <p:cNvPr id="10" name="TextBox 9"/>
          <p:cNvSpPr txBox="1"/>
          <p:nvPr/>
        </p:nvSpPr>
        <p:spPr>
          <a:xfrm>
            <a:off x="914400" y="6019800"/>
            <a:ext cx="2590800"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uk-UA" sz="1200" dirty="0" smtClean="0"/>
              <a:t>Меню створення об'єктів</a:t>
            </a:r>
            <a:endParaRPr lang="ru-RU" sz="1200" dirty="0"/>
          </a:p>
        </p:txBody>
      </p:sp>
      <p:sp>
        <p:nvSpPr>
          <p:cNvPr id="12" name="Содержимое 5"/>
          <p:cNvSpPr txBox="1">
            <a:spLocks/>
          </p:cNvSpPr>
          <p:nvPr/>
        </p:nvSpPr>
        <p:spPr>
          <a:xfrm>
            <a:off x="4724400" y="3352800"/>
            <a:ext cx="4419600" cy="1219200"/>
          </a:xfrm>
          <a:prstGeom prst="rect">
            <a:avLst/>
          </a:prstGeom>
        </p:spPr>
        <p:txBody>
          <a:bodyPr vert="horz">
            <a:normAutofit fontScale="62500" lnSpcReduction="2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en-US" sz="1600" b="0" i="0" u="none" strike="noStrike" kern="1200" cap="none" spc="0" normalizeH="0" baseline="0" noProof="0" dirty="0" smtClean="0">
                <a:ln>
                  <a:noFill/>
                </a:ln>
                <a:solidFill>
                  <a:schemeClr val="tx1"/>
                </a:solidFill>
                <a:effectLst/>
                <a:uLnTx/>
                <a:uFillTx/>
                <a:latin typeface="+mn-lt"/>
                <a:ea typeface="+mn-ea"/>
                <a:cs typeface="+mn-cs"/>
              </a:rPr>
              <a:t>	</a:t>
            </a:r>
            <a:r>
              <a:rPr kumimoji="0" lang="uk-UA" sz="2100" b="0" i="0" u="none" strike="noStrike" kern="1200" cap="none" spc="0" normalizeH="0" baseline="0" noProof="0" dirty="0" smtClean="0">
                <a:ln>
                  <a:noFill/>
                </a:ln>
                <a:solidFill>
                  <a:schemeClr val="tx1"/>
                </a:solidFill>
                <a:effectLst/>
                <a:uLnTx/>
                <a:uFillTx/>
                <a:latin typeface="+mn-lt"/>
                <a:ea typeface="+mn-ea"/>
                <a:cs typeface="+mn-cs"/>
              </a:rPr>
              <a:t>Створення файлу: після вибору у контекстному меню відповідного типу файлу для створення  (наприклад,</a:t>
            </a:r>
            <a:r>
              <a:rPr kumimoji="0" lang="uk-UA" sz="2100" b="0" i="0" u="none" strike="noStrike" kern="1200" cap="none" spc="0" normalizeH="0" noProof="0" dirty="0" smtClean="0">
                <a:ln>
                  <a:noFill/>
                </a:ln>
                <a:solidFill>
                  <a:schemeClr val="tx1"/>
                </a:solidFill>
                <a:effectLst/>
                <a:uLnTx/>
                <a:uFillTx/>
                <a:latin typeface="+mn-lt"/>
                <a:ea typeface="+mn-ea"/>
                <a:cs typeface="+mn-cs"/>
              </a:rPr>
              <a:t> графічний файл  програми </a:t>
            </a:r>
            <a:r>
              <a:rPr kumimoji="0" lang="en-US" sz="2100" b="0" i="0" u="none" strike="noStrike" kern="1200" cap="none" spc="0" normalizeH="0" noProof="0" dirty="0" smtClean="0">
                <a:ln>
                  <a:noFill/>
                </a:ln>
                <a:solidFill>
                  <a:schemeClr val="tx1"/>
                </a:solidFill>
                <a:effectLst/>
                <a:uLnTx/>
                <a:uFillTx/>
                <a:latin typeface="+mn-lt"/>
                <a:ea typeface="+mn-ea"/>
                <a:cs typeface="+mn-cs"/>
              </a:rPr>
              <a:t>Paint</a:t>
            </a:r>
            <a:r>
              <a:rPr kumimoji="0" lang="uk-UA" sz="2100" b="0" i="0" u="none" strike="noStrike" kern="1200" cap="none" spc="0" normalizeH="0" baseline="0" noProof="0" dirty="0" smtClean="0">
                <a:ln>
                  <a:noFill/>
                </a:ln>
                <a:solidFill>
                  <a:schemeClr val="tx1"/>
                </a:solidFill>
                <a:effectLst/>
                <a:uLnTx/>
                <a:uFillTx/>
                <a:latin typeface="+mn-lt"/>
                <a:ea typeface="+mn-ea"/>
                <a:cs typeface="+mn-cs"/>
              </a:rPr>
              <a:t>) у вікні з'явиться значок об'єкта </a:t>
            </a:r>
            <a:r>
              <a:rPr lang="uk-UA" sz="2100" dirty="0" err="1" smtClean="0"/>
              <a:t>“Точечн</a:t>
            </a:r>
            <a:r>
              <a:rPr lang="ru-RU" sz="2100" dirty="0" err="1" smtClean="0"/>
              <a:t>ый</a:t>
            </a:r>
            <a:r>
              <a:rPr lang="ru-RU" sz="2100" dirty="0" smtClean="0"/>
              <a:t> рисунок»</a:t>
            </a:r>
            <a:r>
              <a:rPr kumimoji="0" lang="uk-UA" sz="2100" b="0" i="0" u="none" strike="noStrike" kern="1200" cap="none" spc="0" normalizeH="0" baseline="0" noProof="0" dirty="0" smtClean="0">
                <a:ln>
                  <a:noFill/>
                </a:ln>
                <a:solidFill>
                  <a:schemeClr val="tx1"/>
                </a:solidFill>
                <a:effectLst/>
                <a:uLnTx/>
                <a:uFillTx/>
                <a:latin typeface="+mn-lt"/>
                <a:ea typeface="+mn-ea"/>
                <a:cs typeface="+mn-cs"/>
              </a:rPr>
              <a:t>, якому слід надати ім'я, ввівши його з</a:t>
            </a:r>
            <a:r>
              <a:rPr kumimoji="0" lang="en-US" sz="2100" b="0" i="0" u="none" strike="noStrike" kern="1200" cap="none" spc="0" normalizeH="0" baseline="0" noProof="0" dirty="0" smtClean="0">
                <a:ln>
                  <a:noFill/>
                </a:ln>
                <a:solidFill>
                  <a:schemeClr val="tx1"/>
                </a:solidFill>
                <a:effectLst/>
                <a:uLnTx/>
                <a:uFillTx/>
                <a:latin typeface="+mn-lt"/>
                <a:ea typeface="+mn-ea"/>
                <a:cs typeface="+mn-cs"/>
              </a:rPr>
              <a:t> </a:t>
            </a:r>
            <a:r>
              <a:rPr kumimoji="0" lang="uk-UA" sz="2100" b="0" i="0" u="none" strike="noStrike" kern="1200" cap="none" spc="0" normalizeH="0" baseline="0" noProof="0" dirty="0" smtClean="0">
                <a:ln>
                  <a:noFill/>
                </a:ln>
                <a:solidFill>
                  <a:schemeClr val="tx1"/>
                </a:solidFill>
                <a:effectLst/>
                <a:uLnTx/>
                <a:uFillTx/>
                <a:latin typeface="+mn-lt"/>
                <a:ea typeface="+mn-ea"/>
                <a:cs typeface="+mn-cs"/>
              </a:rPr>
              <a:t>клавіатури та натиснувши </a:t>
            </a:r>
            <a:r>
              <a:rPr kumimoji="0" lang="en-US" sz="2100" b="0" i="0" u="none" strike="noStrike" kern="1200" cap="none" spc="0" normalizeH="0" baseline="0" noProof="0" dirty="0" smtClean="0">
                <a:ln>
                  <a:noFill/>
                </a:ln>
                <a:solidFill>
                  <a:schemeClr val="tx1"/>
                </a:solidFill>
                <a:effectLst/>
                <a:uLnTx/>
                <a:uFillTx/>
                <a:latin typeface="+mn-lt"/>
                <a:ea typeface="+mn-ea"/>
                <a:cs typeface="+mn-cs"/>
              </a:rPr>
              <a:t>Enter</a:t>
            </a:r>
            <a:r>
              <a:rPr kumimoji="0" lang="uk-UA" sz="2100" b="0" i="0" u="none" strike="noStrike" kern="1200" cap="none" spc="0" normalizeH="0" baseline="0" noProof="0" dirty="0" smtClean="0">
                <a:ln>
                  <a:noFill/>
                </a:ln>
                <a:solidFill>
                  <a:schemeClr val="tx1"/>
                </a:solidFill>
                <a:effectLst/>
                <a:uLnTx/>
                <a:uFillTx/>
                <a:latin typeface="+mn-lt"/>
                <a:ea typeface="+mn-ea"/>
                <a:cs typeface="+mn-cs"/>
              </a:rPr>
              <a:t>.</a:t>
            </a:r>
            <a:endParaRPr kumimoji="0" lang="ru-RU" sz="2100" b="0" i="0" u="none" strike="noStrike" kern="1200" cap="none" spc="0" normalizeH="0" baseline="0" noProof="0" dirty="0">
              <a:ln>
                <a:noFill/>
              </a:ln>
              <a:solidFill>
                <a:schemeClr val="tx1"/>
              </a:solidFill>
              <a:effectLst/>
              <a:uLnTx/>
              <a:uFillTx/>
              <a:latin typeface="+mn-lt"/>
              <a:ea typeface="+mn-ea"/>
              <a:cs typeface="+mn-cs"/>
            </a:endParaRPr>
          </a:p>
        </p:txBody>
      </p:sp>
      <p:pic>
        <p:nvPicPr>
          <p:cNvPr id="1029" name="Picture 5"/>
          <p:cNvPicPr>
            <a:picLocks noChangeAspect="1" noChangeArrowheads="1"/>
          </p:cNvPicPr>
          <p:nvPr/>
        </p:nvPicPr>
        <p:blipFill>
          <a:blip r:embed="rId5"/>
          <a:srcRect/>
          <a:stretch>
            <a:fillRect/>
          </a:stretch>
        </p:blipFill>
        <p:spPr bwMode="auto">
          <a:xfrm>
            <a:off x="4953000" y="4572000"/>
            <a:ext cx="1714500" cy="638175"/>
          </a:xfrm>
          <a:prstGeom prst="rect">
            <a:avLst/>
          </a:prstGeom>
          <a:noFill/>
          <a:ln w="9525">
            <a:noFill/>
            <a:miter lim="800000"/>
            <a:headEnd/>
            <a:tailEnd/>
          </a:ln>
          <a:effectLst/>
        </p:spPr>
      </p:pic>
      <p:pic>
        <p:nvPicPr>
          <p:cNvPr id="1030" name="Picture 6"/>
          <p:cNvPicPr>
            <a:picLocks noChangeAspect="1" noChangeArrowheads="1"/>
          </p:cNvPicPr>
          <p:nvPr/>
        </p:nvPicPr>
        <p:blipFill>
          <a:blip r:embed="rId6"/>
          <a:srcRect/>
          <a:stretch>
            <a:fillRect/>
          </a:stretch>
        </p:blipFill>
        <p:spPr bwMode="auto">
          <a:xfrm>
            <a:off x="6858000" y="4572000"/>
            <a:ext cx="2076450" cy="63817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Перейменування об'єктів</a:t>
            </a:r>
            <a:endParaRPr lang="ru-RU" dirty="0"/>
          </a:p>
        </p:txBody>
      </p:sp>
      <p:pic>
        <p:nvPicPr>
          <p:cNvPr id="2050" name="Picture 2"/>
          <p:cNvPicPr>
            <a:picLocks noGrp="1" noChangeAspect="1" noChangeArrowheads="1"/>
          </p:cNvPicPr>
          <p:nvPr>
            <p:ph sz="half" idx="2"/>
          </p:nvPr>
        </p:nvPicPr>
        <p:blipFill>
          <a:blip r:embed="rId2"/>
          <a:srcRect/>
          <a:stretch>
            <a:fillRect/>
          </a:stretch>
        </p:blipFill>
        <p:spPr bwMode="auto">
          <a:xfrm>
            <a:off x="5091112" y="1697831"/>
            <a:ext cx="3457575" cy="4029075"/>
          </a:xfrm>
          <a:prstGeom prst="rect">
            <a:avLst/>
          </a:prstGeom>
          <a:noFill/>
          <a:ln w="9525">
            <a:noFill/>
            <a:miter lim="800000"/>
            <a:headEnd/>
            <a:tailEnd/>
          </a:ln>
          <a:effectLst/>
        </p:spPr>
      </p:pic>
      <p:sp>
        <p:nvSpPr>
          <p:cNvPr id="6" name="TextBox 5"/>
          <p:cNvSpPr txBox="1"/>
          <p:nvPr/>
        </p:nvSpPr>
        <p:spPr>
          <a:xfrm>
            <a:off x="381000" y="1676400"/>
            <a:ext cx="3886200" cy="2062103"/>
          </a:xfrm>
          <a:prstGeom prst="rect">
            <a:avLst/>
          </a:prstGeom>
          <a:noFill/>
        </p:spPr>
        <p:txBody>
          <a:bodyPr wrap="square" rtlCol="0">
            <a:spAutoFit/>
          </a:bodyPr>
          <a:lstStyle/>
          <a:p>
            <a:r>
              <a:rPr lang="uk-UA" sz="1600" dirty="0" smtClean="0"/>
              <a:t>Для перейменування будь-якого об'єкта слід клацнути його правою кнопкою миші та вибрати з контекстного меню команду Перейменувати. Після цього в текстовому полі буде виділено ім'я об'єкта, на місці якого потрібно ввести нове ім'я та натиснути </a:t>
            </a:r>
            <a:r>
              <a:rPr lang="en-US" sz="1600" dirty="0" smtClean="0"/>
              <a:t>Enter</a:t>
            </a:r>
            <a:r>
              <a:rPr lang="uk-UA" sz="1600" dirty="0" smtClean="0"/>
              <a:t>. </a:t>
            </a:r>
            <a:endParaRPr lang="ru-RU" sz="1600" dirty="0"/>
          </a:p>
        </p:txBody>
      </p:sp>
      <p:pic>
        <p:nvPicPr>
          <p:cNvPr id="2051" name="Picture 3"/>
          <p:cNvPicPr>
            <a:picLocks noChangeAspect="1" noChangeArrowheads="1"/>
          </p:cNvPicPr>
          <p:nvPr/>
        </p:nvPicPr>
        <p:blipFill>
          <a:blip r:embed="rId3"/>
          <a:srcRect/>
          <a:stretch>
            <a:fillRect/>
          </a:stretch>
        </p:blipFill>
        <p:spPr bwMode="auto">
          <a:xfrm>
            <a:off x="457200" y="4114800"/>
            <a:ext cx="1333500" cy="619125"/>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a:srcRect/>
          <a:stretch>
            <a:fillRect/>
          </a:stretch>
        </p:blipFill>
        <p:spPr bwMode="auto">
          <a:xfrm>
            <a:off x="2133600" y="4114800"/>
            <a:ext cx="2171700" cy="590550"/>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a:srcRect/>
          <a:stretch>
            <a:fillRect/>
          </a:stretch>
        </p:blipFill>
        <p:spPr bwMode="auto">
          <a:xfrm>
            <a:off x="533400" y="5181600"/>
            <a:ext cx="1343025" cy="561975"/>
          </a:xfrm>
          <a:prstGeom prst="rect">
            <a:avLst/>
          </a:prstGeom>
          <a:noFill/>
          <a:ln w="9525">
            <a:noFill/>
            <a:miter lim="800000"/>
            <a:headEnd/>
            <a:tailEnd/>
          </a:ln>
          <a:effectLst/>
        </p:spPr>
      </p:pic>
      <p:pic>
        <p:nvPicPr>
          <p:cNvPr id="2054" name="Picture 6"/>
          <p:cNvPicPr>
            <a:picLocks noChangeAspect="1" noChangeArrowheads="1"/>
          </p:cNvPicPr>
          <p:nvPr/>
        </p:nvPicPr>
        <p:blipFill>
          <a:blip r:embed="rId6"/>
          <a:srcRect/>
          <a:stretch>
            <a:fillRect/>
          </a:stretch>
        </p:blipFill>
        <p:spPr bwMode="auto">
          <a:xfrm>
            <a:off x="2286000" y="5181600"/>
            <a:ext cx="1314450" cy="485775"/>
          </a:xfrm>
          <a:prstGeom prst="rect">
            <a:avLst/>
          </a:prstGeom>
          <a:noFill/>
          <a:ln w="9525">
            <a:noFill/>
            <a:miter lim="800000"/>
            <a:headEnd/>
            <a:tailEn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Копіювання та переміщення об'єктів </a:t>
            </a:r>
            <a:endParaRPr lang="ru-RU" dirty="0"/>
          </a:p>
        </p:txBody>
      </p:sp>
      <p:sp>
        <p:nvSpPr>
          <p:cNvPr id="3" name="Содержимое 2"/>
          <p:cNvSpPr>
            <a:spLocks noGrp="1"/>
          </p:cNvSpPr>
          <p:nvPr>
            <p:ph sz="half" idx="1"/>
          </p:nvPr>
        </p:nvSpPr>
        <p:spPr/>
        <p:txBody>
          <a:bodyPr>
            <a:normAutofit fontScale="25000" lnSpcReduction="20000"/>
          </a:bodyPr>
          <a:lstStyle/>
          <a:p>
            <a:pPr>
              <a:buNone/>
            </a:pPr>
            <a:r>
              <a:rPr lang="ru-RU" dirty="0" smtClean="0"/>
              <a:t>		</a:t>
            </a:r>
            <a:r>
              <a:rPr lang="ru-RU" sz="5500" dirty="0" err="1" smtClean="0"/>
              <a:t>Файли</a:t>
            </a:r>
            <a:r>
              <a:rPr lang="ru-RU" sz="5500" dirty="0" smtClean="0"/>
              <a:t> </a:t>
            </a:r>
            <a:r>
              <a:rPr lang="uk-UA" sz="5500" dirty="0" smtClean="0"/>
              <a:t>і</a:t>
            </a:r>
            <a:r>
              <a:rPr lang="ru-RU" sz="5500" dirty="0" smtClean="0"/>
              <a:t> папки </a:t>
            </a:r>
            <a:r>
              <a:rPr lang="ru-RU" sz="5500" dirty="0" err="1" smtClean="0"/>
              <a:t>можна</a:t>
            </a:r>
            <a:r>
              <a:rPr lang="ru-RU" sz="5500" dirty="0" smtClean="0"/>
              <a:t> </a:t>
            </a:r>
            <a:r>
              <a:rPr lang="ru-RU" sz="5500" dirty="0" err="1" smtClean="0"/>
              <a:t>переміщувати</a:t>
            </a:r>
            <a:r>
              <a:rPr lang="ru-RU" sz="5500" dirty="0" smtClean="0"/>
              <a:t> </a:t>
            </a:r>
            <a:r>
              <a:rPr lang="ru-RU" sz="5500" dirty="0" err="1" smtClean="0"/>
              <a:t>з</a:t>
            </a:r>
            <a:r>
              <a:rPr lang="ru-RU" sz="5500" dirty="0" smtClean="0"/>
              <a:t> одного </a:t>
            </a:r>
            <a:r>
              <a:rPr lang="ru-RU" sz="5500" dirty="0" err="1" smtClean="0"/>
              <a:t>місця</a:t>
            </a:r>
            <a:r>
              <a:rPr lang="ru-RU" sz="5500" dirty="0" smtClean="0"/>
              <a:t> на </a:t>
            </a:r>
            <a:r>
              <a:rPr lang="ru-RU" sz="5500" dirty="0" err="1" smtClean="0"/>
              <a:t>інше</a:t>
            </a:r>
            <a:r>
              <a:rPr lang="ru-RU" sz="5500" dirty="0" smtClean="0"/>
              <a:t> та </a:t>
            </a:r>
            <a:r>
              <a:rPr lang="ru-RU" sz="5500" dirty="0" err="1" smtClean="0"/>
              <a:t>копіювати</a:t>
            </a:r>
            <a:r>
              <a:rPr lang="ru-RU" sz="5500" dirty="0" smtClean="0"/>
              <a:t>. Система </a:t>
            </a:r>
            <a:r>
              <a:rPr lang="en-US" sz="5500" dirty="0" smtClean="0"/>
              <a:t>Windows XP</a:t>
            </a:r>
            <a:r>
              <a:rPr lang="uk-UA" sz="5500" dirty="0" smtClean="0"/>
              <a:t> пропонує кілька способів виконання цих операцій.</a:t>
            </a:r>
          </a:p>
          <a:p>
            <a:pPr>
              <a:buNone/>
            </a:pPr>
            <a:r>
              <a:rPr lang="uk-UA" sz="5500" dirty="0" smtClean="0"/>
              <a:t>		Розглянемо 2 з них:</a:t>
            </a:r>
          </a:p>
          <a:p>
            <a:r>
              <a:rPr lang="uk-UA" sz="5500" b="1" dirty="0" smtClean="0">
                <a:solidFill>
                  <a:srgbClr val="FF0000"/>
                </a:solidFill>
                <a:effectLst>
                  <a:outerShdw blurRad="38100" dist="38100" dir="2700000" algn="tl">
                    <a:srgbClr val="000000">
                      <a:alpha val="43137"/>
                    </a:srgbClr>
                  </a:outerShdw>
                </a:effectLst>
              </a:rPr>
              <a:t>Перетягування значків</a:t>
            </a:r>
          </a:p>
          <a:p>
            <a:r>
              <a:rPr lang="uk-UA" sz="5500" b="1" dirty="0" smtClean="0">
                <a:solidFill>
                  <a:srgbClr val="FF0000"/>
                </a:solidFill>
                <a:effectLst>
                  <a:outerShdw blurRad="38100" dist="38100" dir="2700000" algn="tl">
                    <a:srgbClr val="000000">
                      <a:alpha val="43137"/>
                    </a:srgbClr>
                  </a:outerShdw>
                </a:effectLst>
              </a:rPr>
              <a:t>Використання буферу обміну</a:t>
            </a:r>
            <a:r>
              <a:rPr lang="uk-UA" sz="5500" dirty="0" smtClean="0"/>
              <a:t>.</a:t>
            </a:r>
          </a:p>
          <a:p>
            <a:pPr>
              <a:buNone/>
            </a:pPr>
            <a:r>
              <a:rPr lang="uk-UA" sz="5500" dirty="0" smtClean="0"/>
              <a:t>		Скопіювати або перемістити можна як один об'єкт, так і кілька об'єктів відразу. У другому випадку їх спочатку потрібно виділити.</a:t>
            </a:r>
            <a:endParaRPr lang="ru-RU" sz="5500" dirty="0"/>
          </a:p>
        </p:txBody>
      </p:sp>
      <p:sp>
        <p:nvSpPr>
          <p:cNvPr id="4" name="Содержимое 3"/>
          <p:cNvSpPr>
            <a:spLocks noGrp="1"/>
          </p:cNvSpPr>
          <p:nvPr>
            <p:ph sz="half" idx="2"/>
          </p:nvPr>
        </p:nvSpPr>
        <p:spPr>
          <a:xfrm>
            <a:off x="4800600" y="1371600"/>
            <a:ext cx="4038600" cy="2590800"/>
          </a:xfrm>
        </p:spPr>
        <p:txBody>
          <a:bodyPr>
            <a:normAutofit fontScale="25000" lnSpcReduction="20000"/>
          </a:bodyPr>
          <a:lstStyle/>
          <a:p>
            <a:pPr>
              <a:buNone/>
            </a:pPr>
            <a:r>
              <a:rPr lang="uk-UA" dirty="0" smtClean="0"/>
              <a:t>	</a:t>
            </a:r>
            <a:r>
              <a:rPr lang="uk-UA" sz="5500" b="1" dirty="0" smtClean="0">
                <a:solidFill>
                  <a:srgbClr val="FF0000"/>
                </a:solidFill>
                <a:effectLst>
                  <a:outerShdw blurRad="38100" dist="38100" dir="2700000" algn="tl">
                    <a:srgbClr val="000000">
                      <a:alpha val="43137"/>
                    </a:srgbClr>
                  </a:outerShdw>
                </a:effectLst>
              </a:rPr>
              <a:t>Виділення кількох об'єктів  одночасно</a:t>
            </a:r>
            <a:r>
              <a:rPr lang="uk-UA" sz="5500" dirty="0" smtClean="0"/>
              <a:t>:</a:t>
            </a:r>
          </a:p>
          <a:p>
            <a:r>
              <a:rPr lang="uk-UA" sz="5500" dirty="0" smtClean="0"/>
              <a:t>Натисніть клавішу </a:t>
            </a:r>
            <a:r>
              <a:rPr lang="en-US" sz="5500" b="1" dirty="0" smtClean="0">
                <a:solidFill>
                  <a:srgbClr val="FF0000"/>
                </a:solidFill>
                <a:effectLst>
                  <a:outerShdw blurRad="38100" dist="38100" dir="2700000" algn="tl">
                    <a:srgbClr val="000000">
                      <a:alpha val="43137"/>
                    </a:srgbClr>
                  </a:outerShdw>
                </a:effectLst>
              </a:rPr>
              <a:t>CTRL</a:t>
            </a:r>
            <a:r>
              <a:rPr lang="en-US" sz="5500" dirty="0" smtClean="0"/>
              <a:t> </a:t>
            </a:r>
            <a:r>
              <a:rPr lang="uk-UA" sz="5500" dirty="0" smtClean="0"/>
              <a:t>і, не відпускаючи її, по черзі клацніть кожен об'єкт, який потрібно виділити</a:t>
            </a:r>
          </a:p>
          <a:p>
            <a:r>
              <a:rPr lang="uk-UA" sz="5500" dirty="0" smtClean="0"/>
              <a:t>Якщо значки об'єктів розташовані поруч, встановіть вказівник на вільному місці в робочій області вікна папки, натисніть ліву кнопку миші та, не відпускаючи її, протягніть вказівник над групою об'єктів. Так ви охопите групу об'єктів рамкою виділення, що має вигляд напівпрозорого синього прямокутника. Усі об'єкти,  що потраплять у рамку, буде виділено.</a:t>
            </a:r>
          </a:p>
          <a:p>
            <a:pPr>
              <a:buNone/>
            </a:pPr>
            <a:endParaRPr lang="ru-RU" dirty="0"/>
          </a:p>
        </p:txBody>
      </p:sp>
      <p:pic>
        <p:nvPicPr>
          <p:cNvPr id="3074" name="Picture 2"/>
          <p:cNvPicPr>
            <a:picLocks noChangeAspect="1" noChangeArrowheads="1"/>
          </p:cNvPicPr>
          <p:nvPr/>
        </p:nvPicPr>
        <p:blipFill>
          <a:blip r:embed="rId2"/>
          <a:srcRect/>
          <a:stretch>
            <a:fillRect/>
          </a:stretch>
        </p:blipFill>
        <p:spPr bwMode="auto">
          <a:xfrm>
            <a:off x="4648200" y="4191000"/>
            <a:ext cx="4267200" cy="1095375"/>
          </a:xfrm>
          <a:prstGeom prst="rect">
            <a:avLst/>
          </a:prstGeom>
          <a:noFill/>
          <a:ln w="9525">
            <a:solidFill>
              <a:schemeClr val="tx1"/>
            </a:solid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Перетягування об'єктів </a:t>
            </a:r>
            <a:endParaRPr lang="ru-RU" dirty="0"/>
          </a:p>
        </p:txBody>
      </p:sp>
      <p:sp>
        <p:nvSpPr>
          <p:cNvPr id="3" name="Содержимое 2"/>
          <p:cNvSpPr>
            <a:spLocks noGrp="1"/>
          </p:cNvSpPr>
          <p:nvPr>
            <p:ph sz="half" idx="1"/>
          </p:nvPr>
        </p:nvSpPr>
        <p:spPr>
          <a:xfrm>
            <a:off x="152400" y="1371600"/>
            <a:ext cx="4191000" cy="990600"/>
          </a:xfrm>
        </p:spPr>
        <p:style>
          <a:lnRef idx="1">
            <a:schemeClr val="accent1"/>
          </a:lnRef>
          <a:fillRef idx="2">
            <a:schemeClr val="accent1"/>
          </a:fillRef>
          <a:effectRef idx="1">
            <a:schemeClr val="accent1"/>
          </a:effectRef>
          <a:fontRef idx="minor">
            <a:schemeClr val="dk1"/>
          </a:fontRef>
        </p:style>
        <p:txBody>
          <a:bodyPr>
            <a:normAutofit fontScale="70000" lnSpcReduction="20000"/>
          </a:bodyPr>
          <a:lstStyle/>
          <a:p>
            <a:pPr>
              <a:buNone/>
            </a:pPr>
            <a:r>
              <a:rPr lang="uk-UA" dirty="0" smtClean="0"/>
              <a:t>	Найпростіший спосіб переміщення або копіювання об'єктів  полягає у перетягування їх за допомогою миші.</a:t>
            </a:r>
          </a:p>
          <a:p>
            <a:pPr>
              <a:buNone/>
            </a:pPr>
            <a:endParaRPr lang="uk-UA" dirty="0" smtClean="0"/>
          </a:p>
          <a:p>
            <a:pPr>
              <a:buNone/>
            </a:pPr>
            <a:endParaRPr lang="ru-RU" dirty="0"/>
          </a:p>
        </p:txBody>
      </p:sp>
      <p:pic>
        <p:nvPicPr>
          <p:cNvPr id="5" name="Picture 6"/>
          <p:cNvPicPr>
            <a:picLocks noGrp="1" noChangeAspect="1" noChangeArrowheads="1"/>
          </p:cNvPicPr>
          <p:nvPr>
            <p:ph sz="half" idx="2"/>
          </p:nvPr>
        </p:nvPicPr>
        <p:blipFill>
          <a:blip r:embed="rId2"/>
          <a:srcRect/>
          <a:stretch>
            <a:fillRect/>
          </a:stretch>
        </p:blipFill>
        <p:spPr bwMode="auto">
          <a:xfrm>
            <a:off x="5029200" y="3124200"/>
            <a:ext cx="3609975" cy="2266950"/>
          </a:xfrm>
          <a:prstGeom prst="rect">
            <a:avLst/>
          </a:prstGeom>
          <a:noFill/>
          <a:ln w="9525">
            <a:solidFill>
              <a:schemeClr val="tx1"/>
            </a:solidFill>
            <a:miter lim="800000"/>
            <a:headEnd/>
            <a:tailEnd/>
          </a:ln>
          <a:effectLst/>
        </p:spPr>
      </p:pic>
      <p:sp>
        <p:nvSpPr>
          <p:cNvPr id="6" name="TextBox 5"/>
          <p:cNvSpPr txBox="1"/>
          <p:nvPr/>
        </p:nvSpPr>
        <p:spPr>
          <a:xfrm>
            <a:off x="5105400" y="5562600"/>
            <a:ext cx="3733800"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sz="1200" dirty="0" smtClean="0"/>
              <a:t> Об'єкт при цьому матиме напівпрозорий контур</a:t>
            </a:r>
            <a:endParaRPr lang="ru-RU" sz="1200" dirty="0"/>
          </a:p>
        </p:txBody>
      </p:sp>
      <p:sp>
        <p:nvSpPr>
          <p:cNvPr id="7" name="TextBox 6"/>
          <p:cNvSpPr txBox="1"/>
          <p:nvPr/>
        </p:nvSpPr>
        <p:spPr>
          <a:xfrm>
            <a:off x="4876800" y="1447800"/>
            <a:ext cx="3962400" cy="1600438"/>
          </a:xfrm>
          <a:prstGeom prst="rect">
            <a:avLst/>
          </a:prstGeom>
          <a:noFill/>
        </p:spPr>
        <p:txBody>
          <a:bodyPr wrap="square" rtlCol="0">
            <a:spAutoFit/>
          </a:bodyPr>
          <a:lstStyle/>
          <a:p>
            <a:pPr marL="342900" indent="-342900">
              <a:buAutoNum type="arabicPeriod"/>
            </a:pPr>
            <a:r>
              <a:rPr lang="uk-UA" sz="1400" dirty="0" smtClean="0"/>
              <a:t>Розмістити обидва вікна так, щоби бачити їх на екрані одночасно.</a:t>
            </a:r>
          </a:p>
          <a:p>
            <a:pPr marL="342900" indent="-342900">
              <a:buAutoNum type="arabicPeriod"/>
            </a:pPr>
            <a:r>
              <a:rPr lang="uk-UA" sz="1400" dirty="0" smtClean="0"/>
              <a:t>Виділити значки об'єктів, які необхідно перемістити чи скопіювати.</a:t>
            </a:r>
          </a:p>
          <a:p>
            <a:pPr marL="342900" indent="-342900">
              <a:buAutoNum type="arabicPeriod"/>
            </a:pPr>
            <a:r>
              <a:rPr lang="uk-UA" sz="1400" dirty="0" smtClean="0"/>
              <a:t>Захопивши об'єкти лівою кнопкою миші, перетягніть їх в інше вікно й відпустіть кнопку миші.</a:t>
            </a:r>
            <a:endParaRPr lang="ru-RU" sz="1400" dirty="0"/>
          </a:p>
        </p:txBody>
      </p:sp>
      <p:sp>
        <p:nvSpPr>
          <p:cNvPr id="8" name="TextBox 7"/>
          <p:cNvSpPr txBox="1"/>
          <p:nvPr/>
        </p:nvSpPr>
        <p:spPr>
          <a:xfrm>
            <a:off x="381000" y="2667000"/>
            <a:ext cx="4038600" cy="1169551"/>
          </a:xfrm>
          <a:prstGeom prst="rect">
            <a:avLst/>
          </a:prstGeom>
          <a:noFill/>
        </p:spPr>
        <p:txBody>
          <a:bodyPr wrap="square" rtlCol="0">
            <a:spAutoFit/>
          </a:bodyPr>
          <a:lstStyle/>
          <a:p>
            <a:r>
              <a:rPr lang="uk-UA" sz="1400" dirty="0" smtClean="0"/>
              <a:t>Перетягувати об'єкти можна і в одному вікні, захопивши їх і перетягнувши на значок потрібної папки. Відпустити кнопку миші слід тоді, коли значок цільової папки буде виділено синім кольором.</a:t>
            </a:r>
            <a:endParaRPr lang="ru-RU" sz="1400" dirty="0"/>
          </a:p>
        </p:txBody>
      </p:sp>
      <p:pic>
        <p:nvPicPr>
          <p:cNvPr id="4098" name="Picture 2"/>
          <p:cNvPicPr>
            <a:picLocks noChangeAspect="1" noChangeArrowheads="1"/>
          </p:cNvPicPr>
          <p:nvPr/>
        </p:nvPicPr>
        <p:blipFill>
          <a:blip r:embed="rId3"/>
          <a:srcRect/>
          <a:stretch>
            <a:fillRect/>
          </a:stretch>
        </p:blipFill>
        <p:spPr bwMode="auto">
          <a:xfrm>
            <a:off x="228600" y="3810001"/>
            <a:ext cx="2133600" cy="2514600"/>
          </a:xfrm>
          <a:prstGeom prst="rect">
            <a:avLst/>
          </a:prstGeom>
          <a:noFill/>
          <a:ln w="9525">
            <a:noFill/>
            <a:miter lim="800000"/>
            <a:headEnd/>
            <a:tailEnd/>
          </a:ln>
          <a:effectLst/>
        </p:spPr>
      </p:pic>
      <p:pic>
        <p:nvPicPr>
          <p:cNvPr id="4099" name="Picture 3"/>
          <p:cNvPicPr>
            <a:picLocks noChangeAspect="1" noChangeArrowheads="1"/>
          </p:cNvPicPr>
          <p:nvPr/>
        </p:nvPicPr>
        <p:blipFill>
          <a:blip r:embed="rId4"/>
          <a:srcRect/>
          <a:stretch>
            <a:fillRect/>
          </a:stretch>
        </p:blipFill>
        <p:spPr bwMode="auto">
          <a:xfrm>
            <a:off x="2438400" y="6096000"/>
            <a:ext cx="4724400" cy="51435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Копіювання та переміщення об'єктів </a:t>
            </a:r>
            <a:endParaRPr lang="ru-RU" dirty="0"/>
          </a:p>
        </p:txBody>
      </p:sp>
      <p:sp>
        <p:nvSpPr>
          <p:cNvPr id="3" name="Содержимое 2"/>
          <p:cNvSpPr>
            <a:spLocks noGrp="1"/>
          </p:cNvSpPr>
          <p:nvPr>
            <p:ph sz="half" idx="1"/>
          </p:nvPr>
        </p:nvSpPr>
        <p:spPr>
          <a:xfrm>
            <a:off x="301752" y="1371600"/>
            <a:ext cx="4038600" cy="3352800"/>
          </a:xfrm>
        </p:spPr>
        <p:txBody>
          <a:bodyPr>
            <a:normAutofit fontScale="92500" lnSpcReduction="20000"/>
          </a:bodyPr>
          <a:lstStyle/>
          <a:p>
            <a:pPr>
              <a:buNone/>
            </a:pPr>
            <a:r>
              <a:rPr lang="uk-UA" dirty="0" smtClean="0"/>
              <a:t>	Щоб уникнути несподіванок, потрібно користуватися клавіатурою: якщо під час перетягування тримати затисненою клавішу </a:t>
            </a:r>
            <a:r>
              <a:rPr lang="en-US" b="1" dirty="0" smtClean="0">
                <a:solidFill>
                  <a:srgbClr val="FF0000"/>
                </a:solidFill>
                <a:effectLst>
                  <a:outerShdw blurRad="38100" dist="38100" dir="2700000" algn="tl">
                    <a:srgbClr val="000000">
                      <a:alpha val="43137"/>
                    </a:srgbClr>
                  </a:outerShdw>
                </a:effectLst>
              </a:rPr>
              <a:t>Shift</a:t>
            </a:r>
            <a:r>
              <a:rPr lang="en-US" dirty="0" smtClean="0"/>
              <a:t> </a:t>
            </a:r>
            <a:r>
              <a:rPr lang="uk-UA" dirty="0" smtClean="0"/>
              <a:t>, то об'єкти будуть переміщені на нове місце, якщо ж клавішу   </a:t>
            </a:r>
            <a:r>
              <a:rPr lang="en-US" b="1" dirty="0" smtClean="0">
                <a:solidFill>
                  <a:srgbClr val="FF0000"/>
                </a:solidFill>
              </a:rPr>
              <a:t>Ctrl</a:t>
            </a:r>
            <a:r>
              <a:rPr lang="uk-UA" dirty="0" smtClean="0"/>
              <a:t> – то скопійовані.</a:t>
            </a:r>
            <a:endParaRPr lang="ru-RU" dirty="0"/>
          </a:p>
        </p:txBody>
      </p:sp>
      <p:sp>
        <p:nvSpPr>
          <p:cNvPr id="6" name="Содержимое 2"/>
          <p:cNvSpPr txBox="1">
            <a:spLocks/>
          </p:cNvSpPr>
          <p:nvPr/>
        </p:nvSpPr>
        <p:spPr>
          <a:xfrm>
            <a:off x="4800600" y="1447800"/>
            <a:ext cx="4191000" cy="1447800"/>
          </a:xfrm>
          <a:prstGeom prst="rect">
            <a:avLst/>
          </a:prstGeom>
        </p:spPr>
        <p:txBody>
          <a:bodyPr vert="horz">
            <a:normAutofit fontScale="70000" lnSpcReduction="2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uk-UA" sz="2500" b="0" i="0" u="none" strike="noStrike" kern="1200" cap="none" spc="0" normalizeH="0" baseline="0" noProof="0" dirty="0" smtClean="0">
                <a:ln>
                  <a:noFill/>
                </a:ln>
                <a:solidFill>
                  <a:schemeClr val="tx1"/>
                </a:solidFill>
                <a:effectLst/>
                <a:uLnTx/>
                <a:uFillTx/>
                <a:latin typeface="+mn-lt"/>
                <a:ea typeface="+mn-ea"/>
                <a:cs typeface="+mn-cs"/>
              </a:rPr>
              <a:t>	Якщо у папці, куди копіюються або переміщаються файли чи папки, є об'єкти з такими самими іменами, буде відкрито діалогове вікно для підтвердження операції.</a:t>
            </a:r>
            <a:endParaRPr kumimoji="0" lang="ru-RU" sz="25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Содержимое 2"/>
          <p:cNvSpPr txBox="1">
            <a:spLocks/>
          </p:cNvSpPr>
          <p:nvPr/>
        </p:nvSpPr>
        <p:spPr>
          <a:xfrm>
            <a:off x="4648200" y="5029200"/>
            <a:ext cx="4267200" cy="1295400"/>
          </a:xfrm>
          <a:prstGeom prst="rect">
            <a:avLst/>
          </a:prstGeom>
        </p:spPr>
        <p:txBody>
          <a:bodyPr vert="horz">
            <a:normAutofit fontScale="62500" lnSpcReduction="2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uk-UA" sz="2500" b="0" i="0" u="none" strike="noStrike" kern="1200" cap="none" spc="0" normalizeH="0" baseline="0" noProof="0" dirty="0" smtClean="0">
                <a:ln>
                  <a:noFill/>
                </a:ln>
                <a:solidFill>
                  <a:schemeClr val="tx1"/>
                </a:solidFill>
                <a:effectLst/>
                <a:uLnTx/>
                <a:uFillTx/>
                <a:latin typeface="+mn-lt"/>
                <a:ea typeface="+mn-ea"/>
                <a:cs typeface="+mn-cs"/>
              </a:rPr>
              <a:t>	У ньому можна погодитися із заміною одного</a:t>
            </a:r>
            <a:r>
              <a:rPr kumimoji="0" lang="uk-UA" sz="2500" b="0" i="0" u="none" strike="noStrike" kern="1200" cap="none" spc="0" normalizeH="0" noProof="0" dirty="0" smtClean="0">
                <a:ln>
                  <a:noFill/>
                </a:ln>
                <a:solidFill>
                  <a:schemeClr val="tx1"/>
                </a:solidFill>
                <a:effectLst/>
                <a:uLnTx/>
                <a:uFillTx/>
                <a:latin typeface="+mn-lt"/>
                <a:ea typeface="+mn-ea"/>
                <a:cs typeface="+mn-cs"/>
              </a:rPr>
              <a:t> (кнопка </a:t>
            </a:r>
            <a:r>
              <a:rPr kumimoji="0" lang="uk-UA" sz="2500" b="1" i="0" u="none" strike="noStrike" kern="1200" cap="none" spc="0" normalizeH="0" noProof="0" dirty="0" smtClean="0">
                <a:ln>
                  <a:noFill/>
                </a:ln>
                <a:solidFill>
                  <a:srgbClr val="FF0000"/>
                </a:solidFill>
                <a:effectLst>
                  <a:outerShdw blurRad="38100" dist="38100" dir="2700000" algn="tl">
                    <a:srgbClr val="000000">
                      <a:alpha val="43137"/>
                    </a:srgbClr>
                  </a:outerShdw>
                </a:effectLst>
                <a:uLnTx/>
                <a:uFillTx/>
                <a:latin typeface="+mn-lt"/>
                <a:ea typeface="+mn-ea"/>
                <a:cs typeface="+mn-cs"/>
              </a:rPr>
              <a:t>Так</a:t>
            </a:r>
            <a:r>
              <a:rPr kumimoji="0" lang="uk-UA" sz="2500" b="0" i="0" u="none" strike="noStrike" kern="1200" cap="none" spc="0" normalizeH="0" noProof="0" dirty="0" smtClean="0">
                <a:ln>
                  <a:noFill/>
                </a:ln>
                <a:solidFill>
                  <a:schemeClr val="tx1"/>
                </a:solidFill>
                <a:effectLst/>
                <a:uLnTx/>
                <a:uFillTx/>
                <a:latin typeface="+mn-lt"/>
                <a:ea typeface="+mn-ea"/>
                <a:cs typeface="+mn-cs"/>
              </a:rPr>
              <a:t>)</a:t>
            </a:r>
            <a:r>
              <a:rPr kumimoji="0" lang="uk-UA" sz="2500" b="0" i="0" u="none" strike="noStrike" kern="1200" cap="none" spc="0" normalizeH="0" baseline="0" noProof="0" dirty="0" smtClean="0">
                <a:ln>
                  <a:noFill/>
                </a:ln>
                <a:solidFill>
                  <a:schemeClr val="tx1"/>
                </a:solidFill>
                <a:effectLst/>
                <a:uLnTx/>
                <a:uFillTx/>
                <a:latin typeface="+mn-lt"/>
                <a:ea typeface="+mn-ea"/>
                <a:cs typeface="+mn-cs"/>
              </a:rPr>
              <a:t> чи всіх одразу (кнопка </a:t>
            </a:r>
            <a:r>
              <a:rPr kumimoji="0" lang="uk-UA" sz="2500" b="1" i="0" u="none" strike="noStrike" kern="120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mn-lt"/>
                <a:ea typeface="+mn-ea"/>
                <a:cs typeface="+mn-cs"/>
              </a:rPr>
              <a:t>Так для всіх</a:t>
            </a:r>
            <a:r>
              <a:rPr kumimoji="0" lang="uk-UA" sz="2500" b="0" i="0" u="none" strike="noStrike" kern="1200" cap="none" spc="0" normalizeH="0" baseline="0" noProof="0" dirty="0" smtClean="0">
                <a:ln>
                  <a:noFill/>
                </a:ln>
                <a:solidFill>
                  <a:schemeClr val="tx1"/>
                </a:solidFill>
                <a:effectLst/>
                <a:uLnTx/>
                <a:uFillTx/>
                <a:latin typeface="+mn-lt"/>
                <a:ea typeface="+mn-ea"/>
                <a:cs typeface="+mn-cs"/>
              </a:rPr>
              <a:t>) наявних файлів, відмовитися замінювати</a:t>
            </a:r>
            <a:r>
              <a:rPr kumimoji="0" lang="uk-UA" sz="2500" b="0" i="0" u="none" strike="noStrike" kern="1200" cap="none" spc="0" normalizeH="0" noProof="0" dirty="0" smtClean="0">
                <a:ln>
                  <a:noFill/>
                </a:ln>
                <a:solidFill>
                  <a:schemeClr val="tx1"/>
                </a:solidFill>
                <a:effectLst/>
                <a:uLnTx/>
                <a:uFillTx/>
                <a:latin typeface="+mn-lt"/>
                <a:ea typeface="+mn-ea"/>
                <a:cs typeface="+mn-cs"/>
              </a:rPr>
              <a:t> зазначений файл (кнопка </a:t>
            </a:r>
            <a:r>
              <a:rPr kumimoji="0" lang="uk-UA" sz="2500" b="1" i="0" u="none" strike="noStrike" kern="1200" cap="none" spc="0" normalizeH="0" noProof="0" dirty="0" smtClean="0">
                <a:ln>
                  <a:noFill/>
                </a:ln>
                <a:solidFill>
                  <a:srgbClr val="FF0000"/>
                </a:solidFill>
                <a:effectLst>
                  <a:outerShdw blurRad="38100" dist="38100" dir="2700000" algn="tl">
                    <a:srgbClr val="000000">
                      <a:alpha val="43137"/>
                    </a:srgbClr>
                  </a:outerShdw>
                </a:effectLst>
                <a:uLnTx/>
                <a:uFillTx/>
                <a:latin typeface="+mn-lt"/>
                <a:ea typeface="+mn-ea"/>
                <a:cs typeface="+mn-cs"/>
              </a:rPr>
              <a:t>Ні</a:t>
            </a:r>
            <a:r>
              <a:rPr kumimoji="0" lang="uk-UA" sz="2500" b="0" i="0" u="none" strike="noStrike" kern="1200" cap="none" spc="0" normalizeH="0" noProof="0" dirty="0" smtClean="0">
                <a:ln>
                  <a:noFill/>
                </a:ln>
                <a:solidFill>
                  <a:schemeClr val="tx1"/>
                </a:solidFill>
                <a:effectLst/>
                <a:uLnTx/>
                <a:uFillTx/>
                <a:latin typeface="+mn-lt"/>
                <a:ea typeface="+mn-ea"/>
                <a:cs typeface="+mn-cs"/>
              </a:rPr>
              <a:t>) або взагалі скасувати операцію (кнопка </a:t>
            </a:r>
            <a:r>
              <a:rPr kumimoji="0" lang="uk-UA" sz="2500" b="1" i="0" u="none" strike="noStrike" kern="1200" cap="none" spc="0" normalizeH="0" noProof="0" dirty="0" smtClean="0">
                <a:ln>
                  <a:noFill/>
                </a:ln>
                <a:solidFill>
                  <a:srgbClr val="FF0000"/>
                </a:solidFill>
                <a:effectLst>
                  <a:outerShdw blurRad="38100" dist="38100" dir="2700000" algn="tl">
                    <a:srgbClr val="000000">
                      <a:alpha val="43137"/>
                    </a:srgbClr>
                  </a:outerShdw>
                </a:effectLst>
                <a:uLnTx/>
                <a:uFillTx/>
                <a:latin typeface="+mn-lt"/>
                <a:ea typeface="+mn-ea"/>
                <a:cs typeface="+mn-cs"/>
              </a:rPr>
              <a:t>Скасувати</a:t>
            </a:r>
            <a:r>
              <a:rPr kumimoji="0" lang="uk-UA" sz="2500" b="0" i="0" u="none" strike="noStrike" kern="1200" cap="none" spc="0" normalizeH="0" noProof="0" dirty="0" smtClean="0">
                <a:ln>
                  <a:noFill/>
                </a:ln>
                <a:solidFill>
                  <a:schemeClr val="tx1"/>
                </a:solidFill>
                <a:effectLst/>
                <a:uLnTx/>
                <a:uFillTx/>
                <a:latin typeface="+mn-lt"/>
                <a:ea typeface="+mn-ea"/>
                <a:cs typeface="+mn-cs"/>
              </a:rPr>
              <a:t>).</a:t>
            </a:r>
            <a:endParaRPr kumimoji="0" lang="ru-RU" sz="2500" b="0" i="0" u="none" strike="noStrike" kern="1200" cap="none" spc="0" normalizeH="0" baseline="0" noProof="0" dirty="0">
              <a:ln>
                <a:noFill/>
              </a:ln>
              <a:solidFill>
                <a:schemeClr val="tx1"/>
              </a:solidFill>
              <a:effectLst/>
              <a:uLnTx/>
              <a:uFillTx/>
              <a:latin typeface="+mn-lt"/>
              <a:ea typeface="+mn-ea"/>
              <a:cs typeface="+mn-cs"/>
            </a:endParaRPr>
          </a:p>
        </p:txBody>
      </p:sp>
      <p:pic>
        <p:nvPicPr>
          <p:cNvPr id="5123" name="Picture 3"/>
          <p:cNvPicPr>
            <a:picLocks noChangeAspect="1" noChangeArrowheads="1"/>
          </p:cNvPicPr>
          <p:nvPr/>
        </p:nvPicPr>
        <p:blipFill>
          <a:blip r:embed="rId2"/>
          <a:srcRect/>
          <a:stretch>
            <a:fillRect/>
          </a:stretch>
        </p:blipFill>
        <p:spPr bwMode="auto">
          <a:xfrm>
            <a:off x="5181600" y="2667000"/>
            <a:ext cx="3581400" cy="2314910"/>
          </a:xfrm>
          <a:prstGeom prst="rect">
            <a:avLst/>
          </a:prstGeom>
          <a:noFill/>
          <a:ln w="9525">
            <a:noFill/>
            <a:miter lim="800000"/>
            <a:headEnd/>
            <a:tailEnd/>
          </a:ln>
          <a:effectLst/>
        </p:spPr>
      </p:pic>
      <p:sp>
        <p:nvSpPr>
          <p:cNvPr id="9" name="Содержимое 8"/>
          <p:cNvSpPr>
            <a:spLocks noGrp="1"/>
          </p:cNvSpPr>
          <p:nvPr>
            <p:ph sz="half" idx="2"/>
          </p:nvPr>
        </p:nvSpPr>
        <p:spPr>
          <a:xfrm>
            <a:off x="4800600" y="1371600"/>
            <a:ext cx="4038600" cy="1219200"/>
          </a:xfrm>
        </p:spPr>
        <p:txBody>
          <a:bodyPr/>
          <a:lstStyle/>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838200"/>
          </a:xfrm>
        </p:spPr>
        <p:txBody>
          <a:bodyPr>
            <a:normAutofit fontScale="90000"/>
          </a:bodyPr>
          <a:lstStyle/>
          <a:p>
            <a:r>
              <a:rPr lang="uk-UA" dirty="0" smtClean="0"/>
              <a:t>Копіювання та переміщення об'єктів за допомогою буфера обміну</a:t>
            </a:r>
            <a:endParaRPr lang="ru-RU" dirty="0"/>
          </a:p>
        </p:txBody>
      </p:sp>
      <p:sp>
        <p:nvSpPr>
          <p:cNvPr id="3" name="Содержимое 2"/>
          <p:cNvSpPr>
            <a:spLocks noGrp="1"/>
          </p:cNvSpPr>
          <p:nvPr>
            <p:ph sz="half" idx="1"/>
          </p:nvPr>
        </p:nvSpPr>
        <p:spPr>
          <a:xfrm>
            <a:off x="301752" y="1371600"/>
            <a:ext cx="4038600" cy="838200"/>
          </a:xfrm>
        </p:spPr>
        <p:txBody>
          <a:bodyPr>
            <a:normAutofit fontScale="77500" lnSpcReduction="20000"/>
          </a:bodyPr>
          <a:lstStyle/>
          <a:p>
            <a:pPr>
              <a:buNone/>
            </a:pPr>
            <a:r>
              <a:rPr lang="uk-UA" dirty="0" smtClean="0"/>
              <a:t>	Практично всі програми </a:t>
            </a:r>
            <a:r>
              <a:rPr lang="en-US" dirty="0" smtClean="0"/>
              <a:t>Windows XP</a:t>
            </a:r>
            <a:r>
              <a:rPr lang="uk-UA" dirty="0" smtClean="0"/>
              <a:t> підтримують роботу з буфером обміну</a:t>
            </a:r>
            <a:endParaRPr lang="ru-RU" dirty="0"/>
          </a:p>
        </p:txBody>
      </p:sp>
      <p:pic>
        <p:nvPicPr>
          <p:cNvPr id="5" name="Picture 3"/>
          <p:cNvPicPr>
            <a:picLocks noGrp="1" noChangeAspect="1" noChangeArrowheads="1"/>
          </p:cNvPicPr>
          <p:nvPr>
            <p:ph sz="half" idx="2"/>
          </p:nvPr>
        </p:nvPicPr>
        <p:blipFill>
          <a:blip r:embed="rId2"/>
          <a:srcRect/>
          <a:stretch>
            <a:fillRect/>
          </a:stretch>
        </p:blipFill>
        <p:spPr bwMode="auto">
          <a:xfrm>
            <a:off x="4953000" y="1371600"/>
            <a:ext cx="4038600" cy="3945330"/>
          </a:xfrm>
          <a:prstGeom prst="rect">
            <a:avLst/>
          </a:prstGeom>
          <a:noFill/>
          <a:ln w="9525">
            <a:solidFill>
              <a:schemeClr val="tx1"/>
            </a:solidFill>
            <a:miter lim="800000"/>
            <a:headEnd/>
            <a:tailEnd/>
          </a:ln>
          <a:effectLst/>
        </p:spPr>
      </p:pic>
      <p:pic>
        <p:nvPicPr>
          <p:cNvPr id="6" name="Picture 4"/>
          <p:cNvPicPr>
            <a:picLocks noChangeAspect="1" noChangeArrowheads="1"/>
          </p:cNvPicPr>
          <p:nvPr/>
        </p:nvPicPr>
        <p:blipFill>
          <a:blip r:embed="rId3"/>
          <a:srcRect/>
          <a:stretch>
            <a:fillRect/>
          </a:stretch>
        </p:blipFill>
        <p:spPr bwMode="auto">
          <a:xfrm>
            <a:off x="3886200" y="4495800"/>
            <a:ext cx="1909706" cy="2062162"/>
          </a:xfrm>
          <a:prstGeom prst="rect">
            <a:avLst/>
          </a:prstGeom>
          <a:noFill/>
          <a:ln w="9525">
            <a:solidFill>
              <a:schemeClr val="tx1"/>
            </a:solidFill>
            <a:miter lim="800000"/>
            <a:headEnd/>
            <a:tailEnd/>
          </a:ln>
          <a:effectLst/>
        </p:spPr>
      </p:pic>
      <p:sp>
        <p:nvSpPr>
          <p:cNvPr id="7" name="TextBox 6"/>
          <p:cNvSpPr txBox="1"/>
          <p:nvPr/>
        </p:nvSpPr>
        <p:spPr>
          <a:xfrm>
            <a:off x="6096000" y="5715000"/>
            <a:ext cx="1219200"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sz="1200" dirty="0" smtClean="0"/>
              <a:t>Використання буферу обміну</a:t>
            </a:r>
            <a:endParaRPr lang="ru-RU" sz="1200" dirty="0"/>
          </a:p>
        </p:txBody>
      </p:sp>
      <p:sp>
        <p:nvSpPr>
          <p:cNvPr id="8" name="TextBox 7"/>
          <p:cNvSpPr txBox="1"/>
          <p:nvPr/>
        </p:nvSpPr>
        <p:spPr>
          <a:xfrm>
            <a:off x="228600" y="2209800"/>
            <a:ext cx="4343400" cy="52322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uk-UA" sz="1400" dirty="0" smtClean="0"/>
              <a:t>Буфер обміну – ділянка оперативної пам'яті, призначена для тимчасового зберігання даних.</a:t>
            </a:r>
            <a:endParaRPr lang="ru-RU" sz="1400" dirty="0"/>
          </a:p>
        </p:txBody>
      </p:sp>
      <p:sp>
        <p:nvSpPr>
          <p:cNvPr id="9" name="Содержимое 2"/>
          <p:cNvSpPr txBox="1">
            <a:spLocks/>
          </p:cNvSpPr>
          <p:nvPr/>
        </p:nvSpPr>
        <p:spPr>
          <a:xfrm>
            <a:off x="304800" y="2971800"/>
            <a:ext cx="4038600" cy="685800"/>
          </a:xfrm>
          <a:prstGeom prst="rect">
            <a:avLst/>
          </a:prstGeom>
        </p:spPr>
        <p:txBody>
          <a:bodyPr vert="horz">
            <a:normAutofit fontScale="55000" lnSpcReduction="20000"/>
          </a:bodyPr>
          <a:lstStyle/>
          <a:p>
            <a:pPr marL="274320" marR="0" lvl="0" indent="-274320" algn="l" defTabSz="914400" rtl="0" eaLnBrk="1" fontAlgn="auto" latinLnBrk="0" hangingPunct="1">
              <a:lnSpc>
                <a:spcPct val="100000"/>
              </a:lnSpc>
              <a:spcBef>
                <a:spcPct val="20000"/>
              </a:spcBef>
              <a:spcAft>
                <a:spcPts val="0"/>
              </a:spcAft>
              <a:buClr>
                <a:schemeClr val="accent1"/>
              </a:buClr>
              <a:buSzPct val="85000"/>
              <a:buFont typeface="Wingdings 2"/>
              <a:buNone/>
              <a:tabLst/>
              <a:defRPr/>
            </a:pPr>
            <a:r>
              <a:rPr kumimoji="0" lang="uk-UA" sz="2500" b="0" i="0" u="none" strike="noStrike" kern="1200" cap="none" spc="0" normalizeH="0" baseline="0" noProof="0" dirty="0" smtClean="0">
                <a:ln>
                  <a:noFill/>
                </a:ln>
                <a:solidFill>
                  <a:schemeClr val="tx1"/>
                </a:solidFill>
                <a:effectLst/>
                <a:uLnTx/>
                <a:uFillTx/>
                <a:latin typeface="+mn-lt"/>
                <a:ea typeface="+mn-ea"/>
                <a:cs typeface="+mn-cs"/>
              </a:rPr>
              <a:t>	Для роботи з буфером обміну кожна програма має три основні команди, які містить</a:t>
            </a:r>
            <a:r>
              <a:rPr kumimoji="0" lang="uk-UA" sz="2500" b="0" i="0" u="none" strike="noStrike" kern="1200" cap="none" spc="0" normalizeH="0" noProof="0" dirty="0" smtClean="0">
                <a:ln>
                  <a:noFill/>
                </a:ln>
                <a:solidFill>
                  <a:schemeClr val="tx1"/>
                </a:solidFill>
                <a:effectLst/>
                <a:uLnTx/>
                <a:uFillTx/>
                <a:latin typeface="+mn-lt"/>
                <a:ea typeface="+mn-ea"/>
                <a:cs typeface="+mn-cs"/>
              </a:rPr>
              <a:t> пункт Головного меню Головна </a:t>
            </a:r>
            <a:endParaRPr kumimoji="0" lang="ru-RU" sz="2500" b="0" i="0" u="none" strike="noStrike" kern="1200" cap="none" spc="0" normalizeH="0" baseline="0" noProof="0" dirty="0">
              <a:ln>
                <a:noFill/>
              </a:ln>
              <a:solidFill>
                <a:schemeClr val="tx1"/>
              </a:solidFill>
              <a:effectLst/>
              <a:uLnTx/>
              <a:uFillTx/>
              <a:latin typeface="+mn-lt"/>
              <a:ea typeface="+mn-ea"/>
              <a:cs typeface="+mn-cs"/>
            </a:endParaRPr>
          </a:p>
        </p:txBody>
      </p:sp>
      <p:pic>
        <p:nvPicPr>
          <p:cNvPr id="6146" name="Picture 2"/>
          <p:cNvPicPr>
            <a:picLocks noChangeAspect="1" noChangeArrowheads="1"/>
          </p:cNvPicPr>
          <p:nvPr/>
        </p:nvPicPr>
        <p:blipFill>
          <a:blip r:embed="rId4"/>
          <a:srcRect/>
          <a:stretch>
            <a:fillRect/>
          </a:stretch>
        </p:blipFill>
        <p:spPr bwMode="auto">
          <a:xfrm>
            <a:off x="838200" y="3733800"/>
            <a:ext cx="1038225" cy="1085850"/>
          </a:xfrm>
          <a:prstGeom prst="rect">
            <a:avLst/>
          </a:prstGeom>
          <a:noFill/>
          <a:ln w="9525">
            <a:noFill/>
            <a:miter lim="800000"/>
            <a:headEnd/>
            <a:tailEnd/>
          </a:ln>
          <a:effectLst/>
        </p:spPr>
      </p:pic>
      <p:cxnSp>
        <p:nvCxnSpPr>
          <p:cNvPr id="12" name="Прямая со стрелкой 11"/>
          <p:cNvCxnSpPr/>
          <p:nvPr/>
        </p:nvCxnSpPr>
        <p:spPr>
          <a:xfrm rot="10800000" flipV="1">
            <a:off x="1676400" y="3810000"/>
            <a:ext cx="1143000" cy="3048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 стрелкой 13"/>
          <p:cNvCxnSpPr/>
          <p:nvPr/>
        </p:nvCxnSpPr>
        <p:spPr>
          <a:xfrm rot="10800000">
            <a:off x="1676400" y="4267200"/>
            <a:ext cx="1143000" cy="1588"/>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a:off x="304800" y="4191000"/>
            <a:ext cx="914400" cy="76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819400" y="3581400"/>
            <a:ext cx="838200"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sz="1200" dirty="0" smtClean="0"/>
              <a:t>Вирізати</a:t>
            </a:r>
            <a:endParaRPr lang="ru-RU" sz="1200" dirty="0"/>
          </a:p>
        </p:txBody>
      </p:sp>
      <p:sp>
        <p:nvSpPr>
          <p:cNvPr id="21" name="TextBox 20"/>
          <p:cNvSpPr txBox="1"/>
          <p:nvPr/>
        </p:nvSpPr>
        <p:spPr>
          <a:xfrm>
            <a:off x="2819400" y="4038600"/>
            <a:ext cx="990600"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sz="1200" dirty="0" smtClean="0"/>
              <a:t>Копіювати</a:t>
            </a:r>
            <a:endParaRPr lang="ru-RU" sz="1200" dirty="0"/>
          </a:p>
        </p:txBody>
      </p:sp>
      <p:sp>
        <p:nvSpPr>
          <p:cNvPr id="22" name="TextBox 21"/>
          <p:cNvSpPr txBox="1"/>
          <p:nvPr/>
        </p:nvSpPr>
        <p:spPr>
          <a:xfrm>
            <a:off x="0" y="3962400"/>
            <a:ext cx="762000" cy="27699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sz="1200" dirty="0" smtClean="0"/>
              <a:t>Вставка</a:t>
            </a:r>
            <a:endParaRPr lang="ru-RU"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914400"/>
          </a:xfrm>
        </p:spPr>
        <p:txBody>
          <a:bodyPr>
            <a:normAutofit fontScale="90000"/>
          </a:bodyPr>
          <a:lstStyle/>
          <a:p>
            <a:r>
              <a:rPr lang="uk-UA" dirty="0" smtClean="0"/>
              <a:t>Копіювання та переміщення об'єктів за допомогою буфера обміну</a:t>
            </a:r>
            <a:endParaRPr lang="ru-RU" dirty="0"/>
          </a:p>
        </p:txBody>
      </p:sp>
      <p:sp>
        <p:nvSpPr>
          <p:cNvPr id="3" name="Содержимое 2"/>
          <p:cNvSpPr>
            <a:spLocks noGrp="1"/>
          </p:cNvSpPr>
          <p:nvPr>
            <p:ph sz="half" idx="1"/>
          </p:nvPr>
        </p:nvSpPr>
        <p:spPr/>
        <p:txBody>
          <a:bodyPr>
            <a:normAutofit fontScale="62500" lnSpcReduction="20000"/>
          </a:bodyPr>
          <a:lstStyle/>
          <a:p>
            <a:pPr>
              <a:buNone/>
            </a:pPr>
            <a:r>
              <a:rPr lang="uk-UA" dirty="0" smtClean="0"/>
              <a:t>	Команди в контекстному меню об'єкта:</a:t>
            </a:r>
          </a:p>
          <a:p>
            <a:r>
              <a:rPr lang="uk-UA" b="1" dirty="0" smtClean="0">
                <a:solidFill>
                  <a:srgbClr val="FF0000"/>
                </a:solidFill>
                <a:effectLst>
                  <a:outerShdw blurRad="38100" dist="38100" dir="2700000" algn="tl">
                    <a:srgbClr val="000000">
                      <a:alpha val="43137"/>
                    </a:srgbClr>
                  </a:outerShdw>
                </a:effectLst>
              </a:rPr>
              <a:t>Копіювати</a:t>
            </a:r>
            <a:r>
              <a:rPr lang="uk-UA" dirty="0" smtClean="0"/>
              <a:t> – поміщає в буфер копії виділених об'єктів; при цьому самі об'єкти залишаються на своєму місці;</a:t>
            </a:r>
          </a:p>
          <a:p>
            <a:r>
              <a:rPr lang="uk-UA" b="1" dirty="0" smtClean="0">
                <a:solidFill>
                  <a:srgbClr val="FF0000"/>
                </a:solidFill>
                <a:effectLst>
                  <a:outerShdw blurRad="38100" dist="38100" dir="2700000" algn="tl">
                    <a:srgbClr val="000000">
                      <a:alpha val="43137"/>
                    </a:srgbClr>
                  </a:outerShdw>
                </a:effectLst>
              </a:rPr>
              <a:t>Вирізати</a:t>
            </a:r>
            <a:r>
              <a:rPr lang="uk-UA" dirty="0" smtClean="0"/>
              <a:t> – поміщає в буфер виділені об'єкти, видаляючи їх з попереднього місця розташування;</a:t>
            </a:r>
          </a:p>
          <a:p>
            <a:r>
              <a:rPr lang="uk-UA" b="1" dirty="0" smtClean="0">
                <a:solidFill>
                  <a:srgbClr val="FF0000"/>
                </a:solidFill>
                <a:effectLst>
                  <a:outerShdw blurRad="38100" dist="38100" dir="2700000" algn="tl">
                    <a:srgbClr val="000000">
                      <a:alpha val="43137"/>
                    </a:srgbClr>
                  </a:outerShdw>
                </a:effectLst>
              </a:rPr>
              <a:t>Вставити</a:t>
            </a:r>
            <a:r>
              <a:rPr lang="uk-UA" dirty="0" smtClean="0"/>
              <a:t> – вставляє вміст буфера в активне вікно, причому дає змогу робити це скільки завгодно разів у різних місцях.</a:t>
            </a:r>
          </a:p>
          <a:p>
            <a:endParaRPr lang="ru-RU" dirty="0"/>
          </a:p>
        </p:txBody>
      </p:sp>
      <p:sp>
        <p:nvSpPr>
          <p:cNvPr id="4" name="Содержимое 3"/>
          <p:cNvSpPr>
            <a:spLocks noGrp="1"/>
          </p:cNvSpPr>
          <p:nvPr>
            <p:ph sz="half" idx="2"/>
          </p:nvPr>
        </p:nvSpPr>
        <p:spPr/>
        <p:txBody>
          <a:bodyPr>
            <a:normAutofit fontScale="62500" lnSpcReduction="20000"/>
          </a:bodyPr>
          <a:lstStyle/>
          <a:p>
            <a:pPr>
              <a:buNone/>
            </a:pPr>
            <a:r>
              <a:rPr lang="uk-UA" dirty="0" smtClean="0"/>
              <a:t>	Для копіювання та переміщення папок і файлів слід відкрити дві папки – звідки і куди потрібно копіювати чи переміщати об'єкти – і виконати такі дії:</a:t>
            </a:r>
          </a:p>
          <a:p>
            <a:pPr marL="457200" indent="-457200">
              <a:buAutoNum type="arabicPeriod"/>
            </a:pPr>
            <a:r>
              <a:rPr lang="uk-UA" b="1" dirty="0" smtClean="0">
                <a:solidFill>
                  <a:srgbClr val="FF0000"/>
                </a:solidFill>
                <a:effectLst>
                  <a:outerShdw blurRad="38100" dist="38100" dir="2700000" algn="tl">
                    <a:srgbClr val="000000">
                      <a:alpha val="43137"/>
                    </a:srgbClr>
                  </a:outerShdw>
                </a:effectLst>
              </a:rPr>
              <a:t>Виділити</a:t>
            </a:r>
            <a:r>
              <a:rPr lang="uk-UA" dirty="0" smtClean="0"/>
              <a:t> у вікні папки всі об'єкти, призначені для переміщення чи копіювання.</a:t>
            </a:r>
          </a:p>
          <a:p>
            <a:pPr marL="457200" indent="-457200">
              <a:buAutoNum type="arabicPeriod"/>
            </a:pPr>
            <a:r>
              <a:rPr lang="uk-UA" dirty="0" smtClean="0"/>
              <a:t>Виконати команду </a:t>
            </a:r>
            <a:r>
              <a:rPr lang="uk-UA" b="1" dirty="0" smtClean="0">
                <a:solidFill>
                  <a:srgbClr val="FF0000"/>
                </a:solidFill>
                <a:effectLst>
                  <a:outerShdw blurRad="38100" dist="38100" dir="2700000" algn="tl">
                    <a:srgbClr val="000000">
                      <a:alpha val="43137"/>
                    </a:srgbClr>
                  </a:outerShdw>
                </a:effectLst>
              </a:rPr>
              <a:t>Копіювати</a:t>
            </a:r>
            <a:r>
              <a:rPr lang="uk-UA" dirty="0" smtClean="0"/>
              <a:t> (для копіювання) чи </a:t>
            </a:r>
            <a:r>
              <a:rPr lang="uk-UA" b="1" dirty="0" smtClean="0">
                <a:solidFill>
                  <a:srgbClr val="FF0000"/>
                </a:solidFill>
                <a:effectLst>
                  <a:outerShdw blurRad="38100" dist="38100" dir="2700000" algn="tl">
                    <a:srgbClr val="000000">
                      <a:alpha val="43137"/>
                    </a:srgbClr>
                  </a:outerShdw>
                </a:effectLst>
              </a:rPr>
              <a:t>Вирізати</a:t>
            </a:r>
            <a:r>
              <a:rPr lang="uk-UA" dirty="0" smtClean="0"/>
              <a:t> (для переміщення) з панелі інструментів </a:t>
            </a:r>
            <a:r>
              <a:rPr lang="uk-UA" b="1" dirty="0" smtClean="0">
                <a:solidFill>
                  <a:srgbClr val="FF0000"/>
                </a:solidFill>
                <a:effectLst>
                  <a:outerShdw blurRad="38100" dist="38100" dir="2700000" algn="tl">
                    <a:srgbClr val="000000">
                      <a:alpha val="43137"/>
                    </a:srgbClr>
                  </a:outerShdw>
                </a:effectLst>
              </a:rPr>
              <a:t>вкладки Головна</a:t>
            </a:r>
            <a:r>
              <a:rPr lang="uk-UA" dirty="0" smtClean="0"/>
              <a:t>.</a:t>
            </a:r>
          </a:p>
          <a:p>
            <a:pPr marL="457200" indent="-457200">
              <a:buAutoNum type="arabicPeriod"/>
            </a:pPr>
            <a:r>
              <a:rPr lang="uk-UA" dirty="0" smtClean="0"/>
              <a:t>Клацнути у вільному місці вікна папки, куди потрібно помістити об'єкти, і виконати команду </a:t>
            </a:r>
            <a:r>
              <a:rPr lang="uk-UA" b="1" dirty="0" smtClean="0">
                <a:solidFill>
                  <a:srgbClr val="FF0000"/>
                </a:solidFill>
                <a:effectLst>
                  <a:outerShdw blurRad="38100" dist="38100" dir="2700000" algn="tl">
                    <a:srgbClr val="000000">
                      <a:alpha val="43137"/>
                    </a:srgbClr>
                  </a:outerShdw>
                </a:effectLst>
              </a:rPr>
              <a:t>Вставити</a:t>
            </a:r>
            <a:r>
              <a:rPr lang="uk-UA" dirty="0" smtClean="0"/>
              <a:t> (контекстного меню чи відповідної команди панелі інструментів)</a:t>
            </a:r>
          </a:p>
          <a:p>
            <a:pPr marL="457200" indent="-457200">
              <a:buAutoNum type="arabicPeriod"/>
            </a:pPr>
            <a:endParaRPr lang="uk-UA" dirty="0" smtClean="0"/>
          </a:p>
          <a:p>
            <a:pPr>
              <a:buNone/>
            </a:pPr>
            <a:endParaRPr lang="ru-RU" dirty="0"/>
          </a:p>
        </p:txBody>
      </p:sp>
      <p:sp>
        <p:nvSpPr>
          <p:cNvPr id="5" name="TextBox 4"/>
          <p:cNvSpPr txBox="1"/>
          <p:nvPr/>
        </p:nvSpPr>
        <p:spPr>
          <a:xfrm>
            <a:off x="304800" y="4648200"/>
            <a:ext cx="4191000" cy="203132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uk-UA" dirty="0" smtClean="0"/>
              <a:t>Для прискорення описаних операцій можна використовувати комбінації клавіш:</a:t>
            </a:r>
          </a:p>
          <a:p>
            <a:r>
              <a:rPr lang="en-US" b="1" dirty="0" smtClean="0">
                <a:solidFill>
                  <a:srgbClr val="FF0000"/>
                </a:solidFill>
                <a:effectLst>
                  <a:outerShdw blurRad="38100" dist="38100" dir="2700000" algn="tl">
                    <a:srgbClr val="000000">
                      <a:alpha val="43137"/>
                    </a:srgbClr>
                  </a:outerShdw>
                </a:effectLst>
              </a:rPr>
              <a:t>CTRL+C</a:t>
            </a:r>
            <a:r>
              <a:rPr lang="en-US" dirty="0" smtClean="0"/>
              <a:t> – </a:t>
            </a:r>
            <a:r>
              <a:rPr lang="uk-UA" dirty="0" smtClean="0"/>
              <a:t>для копіювання виділених об'єктів</a:t>
            </a:r>
          </a:p>
          <a:p>
            <a:r>
              <a:rPr lang="en-US" b="1" dirty="0" smtClean="0">
                <a:solidFill>
                  <a:srgbClr val="FF0000"/>
                </a:solidFill>
                <a:effectLst>
                  <a:outerShdw blurRad="38100" dist="38100" dir="2700000" algn="tl">
                    <a:srgbClr val="000000">
                      <a:alpha val="43137"/>
                    </a:srgbClr>
                  </a:outerShdw>
                </a:effectLst>
              </a:rPr>
              <a:t>CTRL+X</a:t>
            </a:r>
            <a:r>
              <a:rPr lang="uk-UA" dirty="0" smtClean="0"/>
              <a:t> – для їх вирізання</a:t>
            </a:r>
          </a:p>
          <a:p>
            <a:r>
              <a:rPr lang="en-US" b="1" dirty="0" smtClean="0">
                <a:solidFill>
                  <a:srgbClr val="FF0000"/>
                </a:solidFill>
                <a:effectLst>
                  <a:outerShdw blurRad="38100" dist="38100" dir="2700000" algn="tl">
                    <a:srgbClr val="000000">
                      <a:alpha val="43137"/>
                    </a:srgbClr>
                  </a:outerShdw>
                </a:effectLst>
              </a:rPr>
              <a:t>CTRL+V</a:t>
            </a:r>
            <a:r>
              <a:rPr lang="uk-UA" dirty="0" smtClean="0"/>
              <a:t> – для вставляння.</a:t>
            </a:r>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Официальная">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240</TotalTime>
  <Words>403</Words>
  <PresentationFormat>Экран (4:3)</PresentationFormat>
  <Paragraphs>103</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Официальная</vt:lpstr>
      <vt:lpstr>Інформатика 9 клас</vt:lpstr>
      <vt:lpstr>Основні дії над об'єктами </vt:lpstr>
      <vt:lpstr>Створення об'єктів </vt:lpstr>
      <vt:lpstr>Перейменування об'єктів</vt:lpstr>
      <vt:lpstr>Копіювання та переміщення об'єктів </vt:lpstr>
      <vt:lpstr>Перетягування об'єктів </vt:lpstr>
      <vt:lpstr>Копіювання та переміщення об'єктів </vt:lpstr>
      <vt:lpstr>Копіювання та переміщення об'єктів за допомогою буфера обміну</vt:lpstr>
      <vt:lpstr>Копіювання та переміщення об'єктів за допомогою буфера обміну</vt:lpstr>
      <vt:lpstr>Видалення і відновлення видалених об'єктів </vt:lpstr>
      <vt:lpstr>Використання ярликів </vt:lpstr>
      <vt:lpstr>Створення ярлика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Інформатика 9 клас</dc:title>
  <cp:lastModifiedBy>Admin</cp:lastModifiedBy>
  <cp:revision>32</cp:revision>
  <dcterms:modified xsi:type="dcterms:W3CDTF">2013-01-12T12:23:40Z</dcterms:modified>
</cp:coreProperties>
</file>