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77" r:id="rId3"/>
    <p:sldId id="257" r:id="rId4"/>
    <p:sldId id="259" r:id="rId5"/>
    <p:sldId id="265" r:id="rId6"/>
    <p:sldId id="261" r:id="rId7"/>
    <p:sldId id="262" r:id="rId8"/>
    <p:sldId id="264" r:id="rId9"/>
    <p:sldId id="266" r:id="rId10"/>
    <p:sldId id="273" r:id="rId11"/>
    <p:sldId id="267" r:id="rId12"/>
    <p:sldId id="278" r:id="rId13"/>
    <p:sldId id="275" r:id="rId14"/>
    <p:sldId id="28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ACD9D8-A413-42F6-8642-1D67740EAD97}">
          <p14:sldIdLst>
            <p14:sldId id="256"/>
            <p14:sldId id="277"/>
            <p14:sldId id="257"/>
            <p14:sldId id="259"/>
            <p14:sldId id="265"/>
            <p14:sldId id="261"/>
          </p14:sldIdLst>
        </p14:section>
        <p14:section name="Раздел без заголовка" id="{8CE2235F-3261-4064-AFEC-4A6F66489404}">
          <p14:sldIdLst>
            <p14:sldId id="262"/>
            <p14:sldId id="264"/>
            <p14:sldId id="266"/>
            <p14:sldId id="273"/>
            <p14:sldId id="267"/>
            <p14:sldId id="278"/>
            <p14:sldId id="275"/>
            <p14:sldId id="281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00CC"/>
    <a:srgbClr val="CC0066"/>
    <a:srgbClr val="4DE7E7"/>
    <a:srgbClr val="4FA1E5"/>
    <a:srgbClr val="FF0066"/>
    <a:srgbClr val="D60093"/>
    <a:srgbClr val="B6A7C5"/>
    <a:srgbClr val="B5ABC1"/>
    <a:srgbClr val="A49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28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uk-UA">
                <a:latin typeface="Times New Roman" pitchFamily="18" charset="0"/>
                <a:cs typeface="Times New Roman" pitchFamily="18" charset="0"/>
              </a:rPr>
              <a:t>2011-2012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856782957481863"/>
          <c:y val="0.1371761162339986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7"/>
    </mc:Choice>
    <mc:Fallback>
      <c:style val="4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Higher level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Sufficient level 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level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Elementary level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61216"/>
        <c:axId val="92953984"/>
      </c:barChart>
      <c:catAx>
        <c:axId val="90361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92953984"/>
        <c:crosses val="autoZero"/>
        <c:auto val="1"/>
        <c:lblAlgn val="ctr"/>
        <c:lblOffset val="100"/>
        <c:noMultiLvlLbl val="0"/>
      </c:catAx>
      <c:valAx>
        <c:axId val="929539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Students</a:t>
                </a:r>
                <a:endParaRPr lang="uk-UA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361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BA15B-0BAD-4FAF-9AC8-FF53A78390AA}" type="datetimeFigureOut">
              <a:rPr lang="uk-UA" smtClean="0"/>
              <a:pPr/>
              <a:t>18.01.2012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CD65-93C1-4D15-AAD8-F5FBA32CF54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95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CD65-93C1-4D15-AAD8-F5FBA32CF543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863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CD65-93C1-4D15-AAD8-F5FBA32CF543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16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789040"/>
            <a:ext cx="3548778" cy="158417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Lidia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Dsioba</a:t>
            </a:r>
            <a:endParaRPr lang="uk-UA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School of </a:t>
            </a:r>
            <a:r>
              <a:rPr lang="en-US" sz="2000" i="1" dirty="0" err="1" smtClean="0">
                <a:solidFill>
                  <a:srgbClr val="002060"/>
                </a:solidFill>
              </a:rPr>
              <a:t>Velyky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</a:rPr>
              <a:t>Dederkaly</a:t>
            </a:r>
            <a:endParaRPr lang="en-US" sz="2000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Shumsk District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76672"/>
            <a:ext cx="7175351" cy="223224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lgerian" pitchFamily="82" charset="0"/>
              </a:rPr>
              <a:t>Communicative approach  in teaching Foreign language </a:t>
            </a:r>
            <a:endParaRPr lang="uk-UA" sz="4400" b="1" dirty="0">
              <a:solidFill>
                <a:srgbClr val="7030A0"/>
              </a:solidFill>
            </a:endParaRPr>
          </a:p>
        </p:txBody>
      </p:sp>
      <p:pic>
        <p:nvPicPr>
          <p:cNvPr id="6" name="Picture 12" descr="J01953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7"/>
            <a:ext cx="2736304" cy="24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7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135" y="116632"/>
            <a:ext cx="7406640" cy="108012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Harlow Solid Italic" pitchFamily="82" charset="0"/>
                <a:cs typeface="Cordia New" pitchFamily="34" charset="-34"/>
              </a:rPr>
              <a:t>Communicative Techniques </a:t>
            </a:r>
            <a:endParaRPr lang="uk-UA" b="1" dirty="0">
              <a:solidFill>
                <a:srgbClr val="0070C0"/>
              </a:solidFill>
              <a:cs typeface="Cordia New" pitchFamily="34" charset="-34"/>
            </a:endParaRPr>
          </a:p>
        </p:txBody>
      </p:sp>
      <p:grpSp>
        <p:nvGrpSpPr>
          <p:cNvPr id="9" name="Diagram 2"/>
          <p:cNvGrpSpPr>
            <a:grpSpLocks/>
          </p:cNvGrpSpPr>
          <p:nvPr/>
        </p:nvGrpSpPr>
        <p:grpSpPr bwMode="auto">
          <a:xfrm>
            <a:off x="1263746" y="1484784"/>
            <a:ext cx="7522209" cy="5112568"/>
            <a:chOff x="978" y="793"/>
            <a:chExt cx="3828" cy="2555"/>
          </a:xfrm>
        </p:grpSpPr>
        <p:sp>
          <p:nvSpPr>
            <p:cNvPr id="11" name="_s1029"/>
            <p:cNvSpPr>
              <a:spLocks noChangeArrowheads="1"/>
            </p:cNvSpPr>
            <p:nvPr/>
          </p:nvSpPr>
          <p:spPr bwMode="auto">
            <a:xfrm>
              <a:off x="2418" y="793"/>
              <a:ext cx="112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Authentic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Materials</a:t>
              </a:r>
              <a:endPara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2" name="_s1030"/>
            <p:cNvSpPr>
              <a:spLocks noChangeArrowheads="1" noTextEdit="1"/>
            </p:cNvSpPr>
            <p:nvPr/>
          </p:nvSpPr>
          <p:spPr bwMode="auto">
            <a:xfrm>
              <a:off x="2425" y="1142"/>
              <a:ext cx="972" cy="972"/>
            </a:xfrm>
            <a:prstGeom prst="ellipse">
              <a:avLst/>
            </a:prstGeom>
            <a:solidFill>
              <a:schemeClr val="accent6">
                <a:lumMod val="75000"/>
                <a:alpha val="91000"/>
              </a:schemeClr>
            </a:solidFill>
            <a:ln w="4699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_s1031"/>
            <p:cNvSpPr>
              <a:spLocks noChangeArrowheads="1"/>
            </p:cNvSpPr>
            <p:nvPr/>
          </p:nvSpPr>
          <p:spPr bwMode="auto">
            <a:xfrm>
              <a:off x="3567" y="1213"/>
              <a:ext cx="972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Brain teasers</a:t>
              </a:r>
              <a:endPara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_s1032"/>
            <p:cNvSpPr>
              <a:spLocks noChangeArrowheads="1" noTextEdit="1"/>
            </p:cNvSpPr>
            <p:nvPr/>
          </p:nvSpPr>
          <p:spPr bwMode="auto">
            <a:xfrm>
              <a:off x="2835" y="1276"/>
              <a:ext cx="972" cy="97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4699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_s1033"/>
            <p:cNvSpPr>
              <a:spLocks noChangeArrowheads="1"/>
            </p:cNvSpPr>
            <p:nvPr/>
          </p:nvSpPr>
          <p:spPr bwMode="auto">
            <a:xfrm>
              <a:off x="3750" y="1615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Buzz groups</a:t>
              </a:r>
              <a:endParaRPr kumimoji="0" lang="en-US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_s1034"/>
            <p:cNvSpPr>
              <a:spLocks noChangeArrowheads="1" noTextEdit="1"/>
            </p:cNvSpPr>
            <p:nvPr/>
          </p:nvSpPr>
          <p:spPr bwMode="auto">
            <a:xfrm>
              <a:off x="2954" y="1606"/>
              <a:ext cx="972" cy="972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  <a:ln w="4670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_s1035"/>
            <p:cNvSpPr>
              <a:spLocks noChangeArrowheads="1"/>
            </p:cNvSpPr>
            <p:nvPr/>
          </p:nvSpPr>
          <p:spPr bwMode="auto">
            <a:xfrm>
              <a:off x="3750" y="2005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Charades</a:t>
              </a:r>
              <a:endParaRPr kumimoji="0" lang="en-US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_s1036"/>
            <p:cNvSpPr>
              <a:spLocks noChangeArrowheads="1" noTextEdit="1"/>
            </p:cNvSpPr>
            <p:nvPr/>
          </p:nvSpPr>
          <p:spPr bwMode="auto">
            <a:xfrm>
              <a:off x="2949" y="1889"/>
              <a:ext cx="972" cy="972"/>
            </a:xfrm>
            <a:prstGeom prst="ellipse">
              <a:avLst/>
            </a:prstGeom>
            <a:solidFill>
              <a:schemeClr val="accent6">
                <a:lumMod val="50000"/>
                <a:alpha val="50000"/>
              </a:schemeClr>
            </a:solidFill>
            <a:ln w="4699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_s1037"/>
            <p:cNvSpPr>
              <a:spLocks noChangeArrowheads="1"/>
            </p:cNvSpPr>
            <p:nvPr/>
          </p:nvSpPr>
          <p:spPr bwMode="auto">
            <a:xfrm>
              <a:off x="3820" y="2420"/>
              <a:ext cx="98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Fishbowls</a:t>
              </a:r>
              <a:endPara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_s1038"/>
            <p:cNvSpPr>
              <a:spLocks noChangeArrowheads="1" noTextEdit="1"/>
            </p:cNvSpPr>
            <p:nvPr/>
          </p:nvSpPr>
          <p:spPr bwMode="auto">
            <a:xfrm>
              <a:off x="2712" y="2108"/>
              <a:ext cx="972" cy="972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  <a:ln w="4670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_s1039"/>
            <p:cNvSpPr>
              <a:spLocks noChangeArrowheads="1"/>
            </p:cNvSpPr>
            <p:nvPr/>
          </p:nvSpPr>
          <p:spPr bwMode="auto">
            <a:xfrm>
              <a:off x="3567" y="2762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Ice-breakers</a:t>
              </a:r>
              <a:endPara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_s1040"/>
            <p:cNvSpPr>
              <a:spLocks noChangeArrowheads="1" noTextEdit="1"/>
            </p:cNvSpPr>
            <p:nvPr/>
          </p:nvSpPr>
          <p:spPr bwMode="auto">
            <a:xfrm>
              <a:off x="2436" y="2056"/>
              <a:ext cx="972" cy="972"/>
            </a:xfrm>
            <a:prstGeom prst="ellipse">
              <a:avLst/>
            </a:prstGeom>
            <a:solidFill>
              <a:schemeClr val="accent6">
                <a:lumMod val="50000"/>
                <a:alpha val="50000"/>
              </a:schemeClr>
            </a:solidFill>
            <a:ln w="4699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_s1041"/>
            <p:cNvSpPr>
              <a:spLocks noChangeArrowheads="1"/>
            </p:cNvSpPr>
            <p:nvPr/>
          </p:nvSpPr>
          <p:spPr bwMode="auto">
            <a:xfrm>
              <a:off x="2555" y="3181"/>
              <a:ext cx="972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Language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games</a:t>
              </a:r>
              <a:r>
                <a:rPr kumimoji="0" lang="en-US" sz="2000" b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_s1042"/>
            <p:cNvSpPr>
              <a:spLocks noChangeArrowheads="1" noTextEdit="1"/>
            </p:cNvSpPr>
            <p:nvPr/>
          </p:nvSpPr>
          <p:spPr bwMode="auto">
            <a:xfrm>
              <a:off x="2074" y="2005"/>
              <a:ext cx="972" cy="972"/>
            </a:xfrm>
            <a:prstGeom prst="ellipse">
              <a:avLst/>
            </a:prstGeom>
            <a:solidFill>
              <a:schemeClr val="accent5">
                <a:lumMod val="50000"/>
                <a:alpha val="50000"/>
              </a:schemeClr>
            </a:solidFill>
            <a:ln w="4670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_s1043"/>
            <p:cNvSpPr>
              <a:spLocks noChangeArrowheads="1"/>
            </p:cNvSpPr>
            <p:nvPr/>
          </p:nvSpPr>
          <p:spPr bwMode="auto">
            <a:xfrm>
              <a:off x="1379" y="2867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Panel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discussion</a:t>
              </a:r>
              <a:endParaRPr kumimoji="0" lang="en-US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_s1044"/>
            <p:cNvSpPr>
              <a:spLocks noChangeArrowheads="1" noTextEdit="1"/>
            </p:cNvSpPr>
            <p:nvPr/>
          </p:nvSpPr>
          <p:spPr bwMode="auto">
            <a:xfrm>
              <a:off x="1899" y="1758"/>
              <a:ext cx="972" cy="972"/>
            </a:xfrm>
            <a:prstGeom prst="ellipse">
              <a:avLst/>
            </a:prstGeom>
            <a:solidFill>
              <a:schemeClr val="accent6">
                <a:lumMod val="75000"/>
                <a:alpha val="50000"/>
              </a:schemeClr>
            </a:solidFill>
            <a:ln w="4670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_s1045"/>
            <p:cNvSpPr>
              <a:spLocks noChangeArrowheads="1"/>
            </p:cNvSpPr>
            <p:nvPr/>
          </p:nvSpPr>
          <p:spPr bwMode="auto">
            <a:xfrm>
              <a:off x="994" y="2475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Peer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teaching</a:t>
              </a:r>
              <a:r>
                <a:rPr kumimoji="0" lang="en-US" sz="2000" b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_s1046"/>
            <p:cNvSpPr>
              <a:spLocks noChangeArrowheads="1" noTextEdit="1"/>
            </p:cNvSpPr>
            <p:nvPr/>
          </p:nvSpPr>
          <p:spPr bwMode="auto">
            <a:xfrm>
              <a:off x="1882" y="1440"/>
              <a:ext cx="972" cy="972"/>
            </a:xfrm>
            <a:prstGeom prst="ellipse">
              <a:avLst/>
            </a:prstGeom>
            <a:solidFill>
              <a:schemeClr val="accent6">
                <a:lumMod val="50000"/>
                <a:alpha val="50000"/>
              </a:schemeClr>
            </a:solidFill>
            <a:ln w="4670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_s1047"/>
            <p:cNvSpPr>
              <a:spLocks noChangeArrowheads="1"/>
            </p:cNvSpPr>
            <p:nvPr/>
          </p:nvSpPr>
          <p:spPr bwMode="auto">
            <a:xfrm>
              <a:off x="978" y="1871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Q &amp; A</a:t>
              </a:r>
              <a:endParaRPr kumimoji="0" lang="en-US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_s1049"/>
            <p:cNvSpPr>
              <a:spLocks noChangeArrowheads="1"/>
            </p:cNvSpPr>
            <p:nvPr/>
          </p:nvSpPr>
          <p:spPr bwMode="auto">
            <a:xfrm>
              <a:off x="1084" y="1441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Scramble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sentences</a:t>
              </a:r>
              <a:endPara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_s1051"/>
            <p:cNvSpPr>
              <a:spLocks noChangeArrowheads="1"/>
            </p:cNvSpPr>
            <p:nvPr/>
          </p:nvSpPr>
          <p:spPr bwMode="auto">
            <a:xfrm>
              <a:off x="1464" y="1046"/>
              <a:ext cx="97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</a:rPr>
                <a:t>Role-plays</a:t>
              </a:r>
              <a:endParaRPr kumimoji="0" lang="ru-RU" sz="1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7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00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876" y="2499105"/>
            <a:ext cx="2940825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SC004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09" y="370519"/>
            <a:ext cx="2791568" cy="209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4810"/>
            <a:ext cx="7406640" cy="64807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Algerian" pitchFamily="82" charset="0"/>
              </a:rPr>
              <a:t>The role of the teacher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7416824" cy="576064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Prompter:</a:t>
            </a: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students sometimes get lost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cannot  think of what to say next or 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in some other way lose the fluency we expect of them. Teacher can leave them 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to struggle out of such situation on their own, and indeed sometimes this may be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the best option. However, we may be able to help them and the activity to 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progress by offering discrete suggestions. If this can be done supportively,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without disruption the discussion or forcing students out of role, it will stop 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the sense of frustration that some students feel when they come to a dead</a:t>
            </a:r>
            <a:r>
              <a:rPr lang="uk-UA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end of language or ideas.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Participant: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teachers should be good animators when asking students to 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produce language.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Sometimes this can be achieved by setting up an activity clearly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and with enthusiasm. Teachers may participate in discussions or role-plays themselves. 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So they can prompt covertly, introduce new information to help the activity along, ensure 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continuing students engagement and generally maintain a creative atmosphere.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Feedback provider: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the vexed questions of when and how to give feedback 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in speaking activities is answered by considering carefully the effect of possible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different approaches. When students are in the middle of a speaking task, 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over-correction may inhibit them and take the communicativeness out of the activity. 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On the other hand, helpful and gentle correction may get students out of difficult 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misunderstanding and hesitations.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verything depends on our tact and the</a:t>
            </a:r>
            <a:endParaRPr lang="uk-UA" sz="1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</a:rPr>
              <a:t>appropriacy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 of the feedback</a:t>
            </a:r>
            <a:r>
              <a:rPr lang="uk-UA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</a:rPr>
              <a:t>we give in particular situations.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 descr="F:\DSC00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1" y="4722244"/>
            <a:ext cx="2742342" cy="2056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14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34" y="3327201"/>
            <a:ext cx="4213666" cy="333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4643318" cy="23762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Communicative extra-school activities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1159220" cy="150564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7" name="Picture 3" descr="G:\Вчитель року\Фото\DSC004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7379"/>
            <a:ext cx="4499992" cy="3080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Вчитель року\Фото\DSC004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822830" cy="3617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Мои документы\Мои рисунки\2012-01-16\Изображение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" y="3789040"/>
            <a:ext cx="4666321" cy="286661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User\Мои документы\Мои рисунки\2012-01-16\Изображение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4392488" cy="27874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Мои документы\Мои рисунки\2012-01-16\Изображение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69" y="1196752"/>
            <a:ext cx="4752528" cy="30243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Мои документы\Мои рисунки\2012-01-16\Изображени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19" y="980728"/>
            <a:ext cx="4176464" cy="259228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090" y="129406"/>
            <a:ext cx="88894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Civilization is being poisoned by its own waste products</a:t>
            </a:r>
          </a:p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(DIGEST. “Pollution of the environment. Reasons &amp; consequences ”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4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0816867"/>
              </p:ext>
            </p:extLst>
          </p:nvPr>
        </p:nvGraphicFramePr>
        <p:xfrm>
          <a:off x="5580112" y="4365104"/>
          <a:ext cx="290398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60981" y="332656"/>
            <a:ext cx="6571031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Level of knowledge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63414716"/>
              </p:ext>
            </p:extLst>
          </p:nvPr>
        </p:nvGraphicFramePr>
        <p:xfrm>
          <a:off x="2422534" y="1507320"/>
          <a:ext cx="6535058" cy="499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8" descr="спит за партой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8" y="3789040"/>
            <a:ext cx="2435062" cy="27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3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984" y="1916832"/>
            <a:ext cx="6400800" cy="2286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Who dares to teach must never cease to learn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2" descr="C:\Documents and Settings\User\Рабочий стол\аски шоу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237676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 descr="readbi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12940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6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5040560" cy="216024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Work of </a:t>
            </a:r>
            <a:b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</a:b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experience: 	6 years</a:t>
            </a:r>
            <a:b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</a:b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Category: 		II</a:t>
            </a:r>
            <a:endParaRPr lang="uk-UA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17032"/>
            <a:ext cx="5971356" cy="273630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MY MOTTO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: </a:t>
            </a:r>
          </a:p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ea typeface="Cambria Math" pitchFamily="18" charset="0"/>
              </a:rPr>
              <a:t>There is no royal road to learning</a:t>
            </a:r>
            <a:endParaRPr lang="uk-U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2" descr="G:\Вчитель року\Дзьоба1  17,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77" y="188640"/>
            <a:ext cx="25975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5104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44816" cy="2376264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GREATEST PROBLEM IN COMMUNICATION IS THE ILLUSION THAT IT HAS BEEN ACCOMPLISHED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b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                                                      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Daniel W. Davenport</a:t>
            </a:r>
            <a:endParaRPr lang="uk-U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2924944"/>
            <a:ext cx="6696744" cy="309634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Communication leads to community, that is, to understanding, intimacy and mutual valuing</a:t>
            </a:r>
          </a:p>
          <a:p>
            <a:pPr algn="r">
              <a:lnSpc>
                <a:spcPct val="100000"/>
              </a:lnSpc>
            </a:pP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Rollo May</a:t>
            </a:r>
            <a:endParaRPr lang="uk-UA" i="1" dirty="0">
              <a:solidFill>
                <a:schemeClr val="accent6">
                  <a:lumMod val="50000"/>
                </a:schemeClr>
              </a:solidFill>
              <a:latin typeface="Book Antiqu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2838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0363" y="4509120"/>
            <a:ext cx="7406640" cy="17526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67544" y="1543"/>
            <a:ext cx="8465114" cy="6840760"/>
          </a:xfrm>
          <a:prstGeom prst="horizontalScroll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Arial Black" pitchFamily="34" charset="0"/>
              </a:rPr>
              <a:t>The main </a:t>
            </a:r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goals </a:t>
            </a:r>
            <a:r>
              <a:rPr lang="en-US" sz="3200" dirty="0">
                <a:solidFill>
                  <a:srgbClr val="002060"/>
                </a:solidFill>
                <a:latin typeface="Arial Black" pitchFamily="34" charset="0"/>
              </a:rPr>
              <a:t>of </a:t>
            </a:r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the communicative approach</a:t>
            </a:r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students should become communicatively competent, be able to use the language appropriately for a given social context, and manage the process of negotiating meaning with interlocutors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uk-UA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The roles 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of the communicative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approach: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692771" y="1988840"/>
            <a:ext cx="6326520" cy="38164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the teacher facilitates students’ learning by managing classroom activities and setting up communicative situations;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students are communicators, actively engaged in negotiating meaning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Picture 4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" y="4077072"/>
            <a:ext cx="2658081" cy="238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Вчитель року\Фото\DSC00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8" y="3425440"/>
            <a:ext cx="4632252" cy="33159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Вчитель року\Фото\DSC00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3" y="11651"/>
            <a:ext cx="4890726" cy="3718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Вчитель року\Фото\DSC00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52" y="3473625"/>
            <a:ext cx="4511748" cy="33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21669" y="11651"/>
            <a:ext cx="4176465" cy="122413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According to the Communicative Approach: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0051" y="836712"/>
            <a:ext cx="4718024" cy="3096344"/>
          </a:xfrm>
          <a:ln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- the most important part of learning foreign language is to develop the skill to comfortably and creatively express ideas and understand what others are saying;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- the </a:t>
            </a:r>
            <a:r>
              <a:rPr lang="en-US" sz="2000" b="1" dirty="0">
                <a:solidFill>
                  <a:srgbClr val="C00000"/>
                </a:solidFill>
              </a:rPr>
              <a:t>usefulness of the language is </a:t>
            </a:r>
            <a:r>
              <a:rPr lang="en-US" sz="2000" b="1" dirty="0" smtClean="0">
                <a:solidFill>
                  <a:srgbClr val="C00000"/>
                </a:solidFill>
              </a:rPr>
              <a:t>reinforced;</a:t>
            </a:r>
          </a:p>
          <a:p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speaking is emphasized as the main activity</a:t>
            </a:r>
            <a:r>
              <a:rPr lang="en-US" sz="2000" b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- less importance is given to perfect mastery of grammar;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- different teaching techniques are used: games, problem-solving, tasks, role-plays;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pPr marL="370332" indent="-342900">
              <a:buFontTx/>
              <a:buChar char="-"/>
            </a:pPr>
            <a:endParaRPr lang="uk-UA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52928" cy="122413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</a:rPr>
              <a:t>Seven features of</a:t>
            </a:r>
            <a:br>
              <a:rPr lang="en-US" sz="2400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Book Antiqua" pitchFamily="18" charset="0"/>
              </a:rPr>
              <a:t>	 communicative approach:</a:t>
            </a:r>
            <a:br>
              <a:rPr lang="en-US" sz="2400" dirty="0" smtClean="0">
                <a:solidFill>
                  <a:srgbClr val="0070C0"/>
                </a:solidFill>
                <a:latin typeface="Book Antiqua" pitchFamily="18" charset="0"/>
              </a:rPr>
            </a:br>
            <a:endParaRPr lang="uk-UA" sz="24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72816"/>
            <a:ext cx="6048672" cy="436510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  <a:cs typeface="Aharoni" pitchFamily="2" charset="-79"/>
                <a:sym typeface="Wingdings"/>
              </a:rPr>
              <a:t>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Informational gap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  <a:sym typeface="Wingdings"/>
              </a:rPr>
              <a:t>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  <a:sym typeface="Wingding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Choice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  <a:sym typeface="Wingdings"/>
              </a:rPr>
              <a:t>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  <a:sym typeface="Wingding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Feedback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  <a:sym typeface="Wingdings"/>
              </a:rPr>
              <a:t>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  <a:sym typeface="Wingdings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Realia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/Authentic Materials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  <a:sym typeface="Wingdings"/>
              </a:rPr>
              <a:t>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  <a:sym typeface="Wingding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Student Motivation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  <a:sym typeface="Wingdings"/>
              </a:rPr>
              <a:t>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  <a:sym typeface="Wingding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Fluency over Accuracy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  <a:cs typeface="Aharoni" pitchFamily="2" charset="-79"/>
                <a:sym typeface="Wingdings"/>
              </a:rPr>
              <a:t>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  <a:sym typeface="Wingdings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Little or no Teacher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Intervation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Picture 5" descr="j02340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46" y="3717032"/>
            <a:ext cx="24109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33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Вчитель року\Фото\DSC00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198"/>
            <a:ext cx="5427332" cy="3789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Вчитель року\Фото\DSC004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2"/>
            <a:ext cx="5292081" cy="3684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4077072"/>
            <a:ext cx="3179872" cy="259228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5. Authentic</a:t>
            </a:r>
            <a:endParaRPr lang="en-US" sz="1800" b="1" dirty="0" smtClean="0">
              <a:solidFill>
                <a:schemeClr val="accent4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6. Situated in Discourse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7. Recursive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8. </a:t>
            </a:r>
            <a:r>
              <a:rPr lang="en-US" sz="1800" b="1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S</a:t>
            </a:r>
            <a:r>
              <a:rPr lang="en-US" sz="18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equenced  with Attention to Learning </a:t>
            </a:r>
            <a:r>
              <a:rPr lang="en-US" sz="1800" b="1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US" sz="18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	   and Acquisition</a:t>
            </a:r>
          </a:p>
          <a:p>
            <a:endParaRPr lang="en-US" b="1" dirty="0" smtClean="0">
              <a:solidFill>
                <a:schemeClr val="accent4"/>
              </a:solidFill>
              <a:latin typeface="Berlin Sans FB Demi" pitchFamily="34" charset="0"/>
            </a:endParaRPr>
          </a:p>
          <a:p>
            <a:endParaRPr lang="uk-UA" b="1" dirty="0">
              <a:solidFill>
                <a:schemeClr val="accent4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877162"/>
            <a:ext cx="4392488" cy="28083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4"/>
                </a:solidFill>
                <a:latin typeface="Berlin Sans FB Demi" pitchFamily="34" charset="0"/>
              </a:rPr>
              <a:t/>
            </a:r>
            <a:br>
              <a:rPr lang="en-US" sz="2400" b="1" dirty="0" smtClean="0">
                <a:solidFill>
                  <a:schemeClr val="accent4"/>
                </a:solidFill>
                <a:latin typeface="Berlin Sans FB Demi" pitchFamily="34" charset="0"/>
              </a:rPr>
            </a:br>
            <a:r>
              <a:rPr lang="en-US" sz="2400" b="1" dirty="0">
                <a:solidFill>
                  <a:schemeClr val="accent4"/>
                </a:solidFill>
                <a:latin typeface="Berlin Sans FB Demi" pitchFamily="34" charset="0"/>
              </a:rPr>
              <a:t/>
            </a:r>
            <a:br>
              <a:rPr lang="en-US" sz="2400" b="1" dirty="0">
                <a:solidFill>
                  <a:schemeClr val="accent4"/>
                </a:solidFill>
                <a:latin typeface="Berlin Sans FB Demi" pitchFamily="34" charset="0"/>
              </a:rPr>
            </a:br>
            <a:r>
              <a:rPr lang="en-US" sz="2400" b="1" dirty="0" smtClean="0">
                <a:solidFill>
                  <a:schemeClr val="accent4"/>
                </a:solidFill>
                <a:latin typeface="Berlin Sans FB Demi" pitchFamily="34" charset="0"/>
              </a:rPr>
              <a:t/>
            </a:r>
            <a:br>
              <a:rPr lang="en-US" sz="2400" b="1" dirty="0" smtClean="0">
                <a:solidFill>
                  <a:schemeClr val="accent4"/>
                </a:solidFill>
                <a:latin typeface="Berlin Sans FB Demi" pitchFamily="34" charset="0"/>
              </a:rPr>
            </a:br>
            <a:r>
              <a:rPr lang="en-US" sz="2400" b="1" dirty="0" smtClean="0">
                <a:solidFill>
                  <a:schemeClr val="accent4"/>
                </a:solidFill>
                <a:latin typeface="Berlin Sans FB Demi" pitchFamily="34" charset="0"/>
              </a:rPr>
              <a:t/>
            </a:r>
            <a:br>
              <a:rPr lang="en-US" sz="2400" b="1" dirty="0" smtClean="0">
                <a:solidFill>
                  <a:schemeClr val="accent4"/>
                </a:solidFill>
                <a:latin typeface="Berlin Sans FB Demi" pitchFamily="34" charset="0"/>
              </a:rPr>
            </a:br>
            <a:r>
              <a:rPr lang="en-US" sz="2400" b="1" dirty="0">
                <a:solidFill>
                  <a:schemeClr val="accent4"/>
                </a:solidFill>
                <a:latin typeface="Berlin Sans FB Demi" pitchFamily="34" charset="0"/>
              </a:rPr>
              <a:t/>
            </a:r>
            <a:br>
              <a:rPr lang="en-US" sz="2400" b="1" dirty="0">
                <a:solidFill>
                  <a:schemeClr val="accent4"/>
                </a:solidFill>
                <a:latin typeface="Berlin Sans FB Demi" pitchFamily="34" charset="0"/>
              </a:rPr>
            </a:br>
            <a:r>
              <a:rPr lang="en-US" sz="3100" b="1" dirty="0" smtClean="0">
                <a:solidFill>
                  <a:schemeClr val="accent4"/>
                </a:solidFill>
                <a:latin typeface="Berlin Sans FB Demi" pitchFamily="34" charset="0"/>
              </a:rPr>
              <a:t>	</a:t>
            </a:r>
            <a:br>
              <a:rPr lang="en-US" sz="3100" b="1" dirty="0" smtClean="0">
                <a:solidFill>
                  <a:schemeClr val="accent4"/>
                </a:solidFill>
                <a:latin typeface="Berlin Sans FB Demi" pitchFamily="34" charset="0"/>
              </a:rPr>
            </a:br>
            <a:r>
              <a:rPr lang="en-US" sz="3100" b="1" dirty="0">
                <a:solidFill>
                  <a:schemeClr val="accent4"/>
                </a:solidFill>
                <a:latin typeface="Berlin Sans FB Demi" pitchFamily="34" charset="0"/>
              </a:rPr>
              <a:t/>
            </a:r>
            <a:br>
              <a:rPr lang="en-US" sz="3100" b="1" dirty="0">
                <a:solidFill>
                  <a:schemeClr val="accent4"/>
                </a:solidFill>
                <a:latin typeface="Berlin Sans FB Demi" pitchFamily="34" charset="0"/>
              </a:rPr>
            </a:br>
            <a:r>
              <a:rPr lang="en-US" sz="3100" b="1" dirty="0" smtClean="0">
                <a:solidFill>
                  <a:schemeClr val="accent4"/>
                </a:solidFill>
                <a:latin typeface="Berlin Sans FB Demi" pitchFamily="34" charset="0"/>
              </a:rPr>
              <a:t/>
            </a:r>
            <a:br>
              <a:rPr lang="en-US" sz="3100" b="1" dirty="0" smtClean="0">
                <a:solidFill>
                  <a:schemeClr val="accent4"/>
                </a:solidFill>
                <a:latin typeface="Berlin Sans FB Demi" pitchFamily="34" charset="0"/>
              </a:rPr>
            </a:br>
            <a:r>
              <a:rPr lang="en-US" sz="3100" b="1" dirty="0">
                <a:solidFill>
                  <a:schemeClr val="accent4"/>
                </a:solidFill>
                <a:latin typeface="Berlin Sans FB Demi" pitchFamily="34" charset="0"/>
              </a:rPr>
              <a:t>	</a:t>
            </a:r>
            <a:r>
              <a:rPr lang="en-US" sz="20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1.Task-Oriented </a:t>
            </a:r>
            <a:br>
              <a:rPr lang="en-US" sz="20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0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                2. </a:t>
            </a:r>
            <a:r>
              <a:rPr lang="en-US" sz="2000" b="1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Needs-Based</a:t>
            </a:r>
            <a:br>
              <a:rPr lang="en-US" sz="2000" b="1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0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	3</a:t>
            </a:r>
            <a:r>
              <a:rPr lang="en-US" sz="2000" b="1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. Learning-Centered</a:t>
            </a:r>
            <a:br>
              <a:rPr lang="en-US" sz="2000" b="1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2000" b="1" dirty="0" smtClean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	4</a:t>
            </a:r>
            <a:r>
              <a:rPr lang="en-US" sz="2000" b="1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. Contextualized</a:t>
            </a:r>
            <a:r>
              <a:rPr lang="en-US" sz="1600" b="1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1600" b="1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1600" b="1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sz="1600" b="1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4400" b="1" dirty="0">
                <a:solidFill>
                  <a:schemeClr val="accent4"/>
                </a:solidFill>
                <a:latin typeface="Andalus" pitchFamily="18" charset="-78"/>
                <a:cs typeface="Andalus" pitchFamily="18" charset="-78"/>
              </a:rPr>
              <a:t>	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392" y="292387"/>
            <a:ext cx="57406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Communicative lessons are:</a:t>
            </a:r>
            <a:endParaRPr lang="ru-RU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19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Вчитель року\Фото\DSC00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98" y="980728"/>
            <a:ext cx="4862016" cy="3402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64962" cy="864096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Impact" pitchFamily="34" charset="0"/>
              </a:rPr>
              <a:t>Aspects of Language the Approach Emphasizes</a:t>
            </a:r>
            <a:endParaRPr lang="uk-UA" sz="32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650" y="1117374"/>
            <a:ext cx="3528392" cy="1962598"/>
          </a:xfrm>
          <a:ln>
            <a:solidFill>
              <a:srgbClr val="CC0066"/>
            </a:solidFill>
          </a:ln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>
                <a:solidFill>
                  <a:srgbClr val="990000"/>
                </a:solidFill>
              </a:rPr>
              <a:t>Pupils start with simple forms of work and move to more complex ones.  </a:t>
            </a:r>
            <a:endParaRPr lang="uk-UA" dirty="0">
              <a:solidFill>
                <a:srgbClr val="FF006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74882" y="4405406"/>
            <a:ext cx="3657600" cy="211036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>
                <a:solidFill>
                  <a:srgbClr val="990000"/>
                </a:solidFill>
              </a:rPr>
              <a:t>Students work at a discourse </a:t>
            </a:r>
            <a:r>
              <a:rPr lang="en-US" dirty="0" smtClean="0">
                <a:solidFill>
                  <a:srgbClr val="990000"/>
                </a:solidFill>
              </a:rPr>
              <a:t>level. </a:t>
            </a:r>
            <a:r>
              <a:rPr lang="en-US" dirty="0">
                <a:solidFill>
                  <a:srgbClr val="990000"/>
                </a:solidFill>
              </a:rPr>
              <a:t>Consistent focus is placed on negotiated meaning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uk-UA" dirty="0">
              <a:solidFill>
                <a:srgbClr val="C00000"/>
              </a:solidFill>
            </a:endParaRPr>
          </a:p>
          <a:p>
            <a:endParaRPr lang="uk-UA" dirty="0"/>
          </a:p>
        </p:txBody>
      </p:sp>
      <p:pic>
        <p:nvPicPr>
          <p:cNvPr id="2051" name="Picture 3" descr="G:\Вчитель року\Фото\DSC00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7"/>
            <a:ext cx="4860031" cy="3645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819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1048</TotalTime>
  <Words>597</Words>
  <Application>Microsoft Office PowerPoint</Application>
  <PresentationFormat>Экран (4:3)</PresentationFormat>
  <Paragraphs>89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Communicative approach  in teaching Foreign language </vt:lpstr>
      <vt:lpstr>Work of  experience:  6 years Category:   II</vt:lpstr>
      <vt:lpstr>The GREATEST PROBLEM IN COMMUNICATION IS THE ILLUSION THAT IT HAS BEEN ACCOMPLISHED.                                                             Daniel W. Davenport</vt:lpstr>
      <vt:lpstr>Презентация PowerPoint</vt:lpstr>
      <vt:lpstr>The roles of the communicative approach:</vt:lpstr>
      <vt:lpstr>According to the Communicative Approach: </vt:lpstr>
      <vt:lpstr>Seven features of    communicative approach: </vt:lpstr>
      <vt:lpstr>          1.Task-Oriented                  2. Needs-Based  3. Learning-Centered  4. Contextualized   </vt:lpstr>
      <vt:lpstr>Aspects of Language the Approach Emphasizes</vt:lpstr>
      <vt:lpstr>Communicative Techniques </vt:lpstr>
      <vt:lpstr>The role of the teacher</vt:lpstr>
      <vt:lpstr>Communicative extra-school activities</vt:lpstr>
      <vt:lpstr>Презентация PowerPoint</vt:lpstr>
      <vt:lpstr>Презентация PowerPoint</vt:lpstr>
      <vt:lpstr>Who dares to teach must never cease to learn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95</cp:revision>
  <dcterms:created xsi:type="dcterms:W3CDTF">2012-01-09T14:25:01Z</dcterms:created>
  <dcterms:modified xsi:type="dcterms:W3CDTF">2012-01-18T07:18:34Z</dcterms:modified>
</cp:coreProperties>
</file>