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5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9" autoAdjust="0"/>
    <p:restoredTop sz="86377" autoAdjust="0"/>
  </p:normalViewPr>
  <p:slideViewPr>
    <p:cSldViewPr>
      <p:cViewPr varScale="1">
        <p:scale>
          <a:sx n="91" d="100"/>
          <a:sy n="91" d="100"/>
        </p:scale>
        <p:origin x="-164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21.10.2012</a:t>
            </a:fld>
            <a:endParaRPr lang="uk-UA" dirty="0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21.10.2012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21.10.2012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21.10.2012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21.10.2012</a:t>
            </a:fld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21.10.2012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21.10.2012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21.10.2012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21.10.2012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21.10.2012</a:t>
            </a:fld>
            <a:endParaRPr lang="uk-UA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21.10.2012</a:t>
            </a:fld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21.10.2012</a:t>
            </a:fld>
            <a:endParaRPr lang="uk-UA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1749" TargetMode="External"/><Relationship Id="rId2" Type="http://schemas.openxmlformats.org/officeDocument/2006/relationships/hyperlink" Target="http://de.wikipedia.org/wiki/28._August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de.wikipedia.org/wiki/Johann_Caspar_Goethe" TargetMode="External"/><Relationship Id="rId4" Type="http://schemas.openxmlformats.org/officeDocument/2006/relationships/hyperlink" Target="http://de.wikipedia.org/wiki/Frankfurt_am_Mai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57686" y="285728"/>
            <a:ext cx="4643470" cy="5572164"/>
          </a:xfrm>
        </p:spPr>
        <p:txBody>
          <a:bodyPr>
            <a:noAutofit/>
          </a:bodyPr>
          <a:lstStyle/>
          <a:p>
            <a:pPr algn="ctr"/>
            <a:r>
              <a:rPr lang="de-DE" sz="6000" b="1" dirty="0" smtClean="0">
                <a:solidFill>
                  <a:srgbClr val="33F529"/>
                </a:solidFill>
                <a:latin typeface="Castellar" pitchFamily="18" charset="0"/>
              </a:rPr>
              <a:t>Johan</a:t>
            </a:r>
            <a:br>
              <a:rPr lang="de-DE" sz="6000" b="1" dirty="0" smtClean="0">
                <a:solidFill>
                  <a:srgbClr val="33F529"/>
                </a:solidFill>
                <a:latin typeface="Castellar" pitchFamily="18" charset="0"/>
              </a:rPr>
            </a:br>
            <a:r>
              <a:rPr lang="de-DE" sz="4800" b="1" dirty="0" smtClean="0">
                <a:solidFill>
                  <a:srgbClr val="33F529"/>
                </a:solidFill>
                <a:latin typeface="Castellar" pitchFamily="18" charset="0"/>
              </a:rPr>
              <a:t>Wolfgang</a:t>
            </a:r>
            <a:r>
              <a:rPr lang="de-DE" sz="6000" b="1" dirty="0" smtClean="0">
                <a:solidFill>
                  <a:srgbClr val="33F529"/>
                </a:solidFill>
                <a:latin typeface="Castellar" pitchFamily="18" charset="0"/>
              </a:rPr>
              <a:t/>
            </a:r>
            <a:br>
              <a:rPr lang="de-DE" sz="6000" b="1" dirty="0" smtClean="0">
                <a:solidFill>
                  <a:srgbClr val="33F529"/>
                </a:solidFill>
                <a:latin typeface="Castellar" pitchFamily="18" charset="0"/>
              </a:rPr>
            </a:br>
            <a:r>
              <a:rPr lang="de-DE" sz="6000" b="1" dirty="0" smtClean="0">
                <a:solidFill>
                  <a:srgbClr val="33F529"/>
                </a:solidFill>
                <a:latin typeface="Castellar" pitchFamily="18" charset="0"/>
              </a:rPr>
              <a:t> von Goethe</a:t>
            </a:r>
            <a:br>
              <a:rPr lang="de-DE" sz="6000" b="1" dirty="0" smtClean="0">
                <a:solidFill>
                  <a:srgbClr val="33F529"/>
                </a:solidFill>
                <a:latin typeface="Castellar" pitchFamily="18" charset="0"/>
              </a:rPr>
            </a:br>
            <a:r>
              <a:rPr lang="de-DE" sz="5400" b="1" dirty="0" smtClean="0">
                <a:solidFill>
                  <a:srgbClr val="33F529"/>
                </a:solidFill>
                <a:latin typeface="Castellar" pitchFamily="18" charset="0"/>
              </a:rPr>
              <a:t>(1749 - 1832)</a:t>
            </a:r>
            <a:endParaRPr lang="uk-UA" sz="5400" b="1" dirty="0">
              <a:solidFill>
                <a:srgbClr val="33F529"/>
              </a:solidFill>
            </a:endParaRPr>
          </a:p>
        </p:txBody>
      </p:sp>
      <p:pic>
        <p:nvPicPr>
          <p:cNvPr id="13314" name="Picture 2" descr="File:Der junge Goethe, gemalt von Angelica Kauffmann 1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4143404" cy="563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1000132"/>
          </a:xfrm>
        </p:spPr>
        <p:txBody>
          <a:bodyPr/>
          <a:lstStyle/>
          <a:p>
            <a:r>
              <a:rPr lang="en-US" dirty="0" smtClean="0">
                <a:solidFill>
                  <a:srgbClr val="33F529"/>
                </a:solidFill>
              </a:rPr>
              <a:t>Die Reise nach Italien</a:t>
            </a:r>
            <a:endParaRPr lang="uk-UA" dirty="0">
              <a:solidFill>
                <a:srgbClr val="33F529"/>
              </a:solidFill>
            </a:endParaRPr>
          </a:p>
        </p:txBody>
      </p:sp>
      <p:pic>
        <p:nvPicPr>
          <p:cNvPr id="3" name="Рисунок 2" descr="http://www.goethezeitportal.de/fileadmin/Images/wd/projekte-pool/italien/goethe_in_rom/blicke_auf_rom/goethe_zeichnungen/Goethe_Zeichnungen_Ponte_Molle__773x500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010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229600" cy="928694"/>
          </a:xfrm>
        </p:spPr>
        <p:txBody>
          <a:bodyPr/>
          <a:lstStyle/>
          <a:p>
            <a:r>
              <a:rPr lang="en-US" dirty="0" smtClean="0">
                <a:solidFill>
                  <a:srgbClr val="33F529"/>
                </a:solidFill>
              </a:rPr>
              <a:t>Weimar</a:t>
            </a:r>
            <a:endParaRPr lang="uk-UA" dirty="0">
              <a:solidFill>
                <a:srgbClr val="33F529"/>
              </a:solidFill>
            </a:endParaRPr>
          </a:p>
        </p:txBody>
      </p:sp>
      <p:pic>
        <p:nvPicPr>
          <p:cNvPr id="3" name="Рисунок 2" descr="http://www.kmz.de/galerie/goethe/goethe/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0105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928694"/>
          </a:xfrm>
        </p:spPr>
        <p:txBody>
          <a:bodyPr/>
          <a:lstStyle/>
          <a:p>
            <a:r>
              <a:rPr lang="en-US" dirty="0" smtClean="0">
                <a:solidFill>
                  <a:srgbClr val="33F529"/>
                </a:solidFill>
              </a:rPr>
              <a:t>Im </a:t>
            </a:r>
            <a:r>
              <a:rPr lang="en-US" dirty="0" err="1" smtClean="0">
                <a:solidFill>
                  <a:srgbClr val="33F529"/>
                </a:solidFill>
              </a:rPr>
              <a:t>Garten</a:t>
            </a:r>
            <a:r>
              <a:rPr lang="en-US" dirty="0" smtClean="0">
                <a:solidFill>
                  <a:srgbClr val="33F529"/>
                </a:solidFill>
              </a:rPr>
              <a:t> Borghese</a:t>
            </a:r>
            <a:endParaRPr lang="uk-UA" dirty="0">
              <a:solidFill>
                <a:srgbClr val="33F529"/>
              </a:solidFill>
            </a:endParaRPr>
          </a:p>
        </p:txBody>
      </p:sp>
      <p:pic>
        <p:nvPicPr>
          <p:cNvPr id="3" name="Рисунок 2" descr="http://www.kmz.de/galerie/goethe/goethe/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229600" cy="1000132"/>
          </a:xfrm>
        </p:spPr>
        <p:txBody>
          <a:bodyPr/>
          <a:lstStyle/>
          <a:p>
            <a:r>
              <a:rPr lang="en-US" dirty="0" smtClean="0">
                <a:solidFill>
                  <a:srgbClr val="33F529"/>
                </a:solidFill>
              </a:rPr>
              <a:t>Italien</a:t>
            </a:r>
            <a:endParaRPr lang="uk-UA" dirty="0">
              <a:solidFill>
                <a:srgbClr val="33F529"/>
              </a:solidFill>
            </a:endParaRPr>
          </a:p>
        </p:txBody>
      </p:sp>
      <p:pic>
        <p:nvPicPr>
          <p:cNvPr id="3" name="Рисунок 2" descr="http://www.kmz.de/galerie/goethe/goethe/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4786322"/>
            <a:ext cx="2971792" cy="185738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33F529"/>
                </a:solidFill>
              </a:rPr>
              <a:t>Schloss</a:t>
            </a:r>
            <a:r>
              <a:rPr lang="en-US" dirty="0" smtClean="0">
                <a:solidFill>
                  <a:srgbClr val="33F529"/>
                </a:solidFill>
              </a:rPr>
              <a:t> Gross- </a:t>
            </a:r>
            <a:r>
              <a:rPr lang="en-US" dirty="0" err="1" smtClean="0">
                <a:solidFill>
                  <a:srgbClr val="33F529"/>
                </a:solidFill>
              </a:rPr>
              <a:t>kochberg</a:t>
            </a:r>
            <a:endParaRPr lang="uk-UA" dirty="0">
              <a:solidFill>
                <a:srgbClr val="33F529"/>
              </a:solidFill>
            </a:endParaRPr>
          </a:p>
        </p:txBody>
      </p:sp>
      <p:pic>
        <p:nvPicPr>
          <p:cNvPr id="3" name="Рисунок 2" descr="http://www.kmz.de/galerie/goethe/goethe/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5214974" cy="632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829048" cy="5572164"/>
          </a:xfrm>
        </p:spPr>
        <p:txBody>
          <a:bodyPr>
            <a:normAutofit fontScale="90000"/>
          </a:bodyPr>
          <a:lstStyle/>
          <a:p>
            <a:r>
              <a:rPr sz="3200" smtClean="0">
                <a:solidFill>
                  <a:srgbClr val="33F529"/>
                </a:solidFill>
              </a:rPr>
              <a:t>J.W. Goethe  wurde am </a:t>
            </a:r>
            <a:r>
              <a:rPr lang="de-DE" sz="3200" dirty="0" smtClean="0">
                <a:solidFill>
                  <a:srgbClr val="33F529"/>
                </a:solidFill>
                <a:hlinkClick r:id="rId2" tooltip="28. August"/>
              </a:rPr>
              <a:t>28. August</a:t>
            </a:r>
            <a:r>
              <a:rPr lang="de-DE" sz="3200" dirty="0" smtClean="0">
                <a:solidFill>
                  <a:srgbClr val="33F529"/>
                </a:solidFill>
              </a:rPr>
              <a:t> </a:t>
            </a:r>
            <a:r>
              <a:rPr lang="de-DE" sz="3200" dirty="0" smtClean="0">
                <a:solidFill>
                  <a:srgbClr val="33F529"/>
                </a:solidFill>
                <a:hlinkClick r:id="rId3" tooltip="1749"/>
              </a:rPr>
              <a:t>1749</a:t>
            </a:r>
            <a:r>
              <a:rPr lang="de-DE" sz="3200" dirty="0" smtClean="0">
                <a:solidFill>
                  <a:srgbClr val="33F529"/>
                </a:solidFill>
              </a:rPr>
              <a:t> in </a:t>
            </a:r>
            <a:r>
              <a:rPr lang="de-DE" sz="3200" dirty="0" smtClean="0">
                <a:solidFill>
                  <a:srgbClr val="33F529"/>
                </a:solidFill>
                <a:hlinkClick r:id="rId4" tooltip="Frankfurt am Main"/>
              </a:rPr>
              <a:t>Frankfurt am Main</a:t>
            </a:r>
            <a:r>
              <a:rPr lang="de-DE" sz="3200" dirty="0" smtClean="0">
                <a:solidFill>
                  <a:srgbClr val="33F529"/>
                </a:solidFill>
              </a:rPr>
              <a:t> geboren. Sein Vater   </a:t>
            </a:r>
            <a:r>
              <a:rPr lang="de-DE" sz="3200" dirty="0" smtClean="0">
                <a:solidFill>
                  <a:srgbClr val="33F529"/>
                </a:solidFill>
                <a:hlinkClick r:id="rId5" tooltip="Johann Caspar Goethe"/>
              </a:rPr>
              <a:t>Johann Caspar Goethe</a:t>
            </a:r>
            <a:r>
              <a:rPr lang="de-DE" sz="3200" dirty="0" smtClean="0">
                <a:solidFill>
                  <a:srgbClr val="33F529"/>
                </a:solidFill>
              </a:rPr>
              <a:t> (1710–1782) war Jurist.</a:t>
            </a:r>
            <a:br>
              <a:rPr lang="de-DE" sz="3200" dirty="0" smtClean="0">
                <a:solidFill>
                  <a:srgbClr val="33F529"/>
                </a:solidFill>
              </a:rPr>
            </a:br>
            <a:r>
              <a:rPr lang="de-DE" sz="3200" dirty="0" smtClean="0">
                <a:solidFill>
                  <a:srgbClr val="33F529"/>
                </a:solidFill>
              </a:rPr>
              <a:t>Es gab 6 Kinder in Goethes </a:t>
            </a:r>
            <a:r>
              <a:rPr lang="de-DE" sz="3200" dirty="0" smtClean="0">
                <a:solidFill>
                  <a:srgbClr val="33F529"/>
                </a:solidFill>
              </a:rPr>
              <a:t>Familie.</a:t>
            </a:r>
            <a:br>
              <a:rPr lang="de-DE" sz="3200" dirty="0" smtClean="0">
                <a:solidFill>
                  <a:srgbClr val="33F529"/>
                </a:solidFill>
              </a:rPr>
            </a:br>
            <a:r>
              <a:rPr lang="de-DE" sz="3200" dirty="0" smtClean="0">
                <a:solidFill>
                  <a:srgbClr val="33F529"/>
                </a:solidFill>
              </a:rPr>
              <a:t>Das ist Goethes Geburtshaus.</a:t>
            </a:r>
            <a:endParaRPr lang="uk-UA" sz="3200" dirty="0">
              <a:solidFill>
                <a:srgbClr val="33F529"/>
              </a:solidFill>
            </a:endParaRPr>
          </a:p>
        </p:txBody>
      </p:sp>
      <p:pic>
        <p:nvPicPr>
          <p:cNvPr id="2050" name="Picture 2" descr="File:Goethehaus-ffm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357166"/>
            <a:ext cx="4581525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4043362" cy="614366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33F529"/>
                </a:solidFill>
              </a:rPr>
              <a:t>1765-1768</a:t>
            </a:r>
            <a:r>
              <a:rPr lang="uk-UA" sz="2800" dirty="0" smtClean="0">
                <a:solidFill>
                  <a:srgbClr val="33F529"/>
                </a:solidFill>
              </a:rPr>
              <a:t> Goethe</a:t>
            </a:r>
            <a:r>
              <a:rPr sz="2800" smtClean="0">
                <a:solidFill>
                  <a:srgbClr val="33F529"/>
                </a:solidFill>
              </a:rPr>
              <a:t> </a:t>
            </a:r>
            <a:r>
              <a:rPr lang="uk-UA" sz="2800" dirty="0" smtClean="0">
                <a:solidFill>
                  <a:srgbClr val="33F529"/>
                </a:solidFill>
              </a:rPr>
              <a:t> studiert Jurisprudenz in Leipzig.</a:t>
            </a:r>
            <a:r>
              <a:rPr sz="2800" smtClean="0">
                <a:solidFill>
                  <a:srgbClr val="33F529"/>
                </a:solidFill>
              </a:rPr>
              <a:t/>
            </a:r>
            <a:br>
              <a:rPr sz="2800" smtClean="0">
                <a:solidFill>
                  <a:srgbClr val="33F529"/>
                </a:solidFill>
              </a:rPr>
            </a:br>
            <a:r>
              <a:rPr lang="uk-UA" sz="2800" dirty="0" smtClean="0">
                <a:solidFill>
                  <a:srgbClr val="33F529"/>
                </a:solidFill>
              </a:rPr>
              <a:t/>
            </a:r>
            <a:br>
              <a:rPr lang="uk-UA" sz="2800" dirty="0" smtClean="0">
                <a:solidFill>
                  <a:srgbClr val="33F529"/>
                </a:solidFill>
              </a:rPr>
            </a:br>
            <a:r>
              <a:rPr lang="uk-UA" sz="2800" b="1" dirty="0" smtClean="0">
                <a:solidFill>
                  <a:srgbClr val="33F529"/>
                </a:solidFill>
              </a:rPr>
              <a:t>1770-1771</a:t>
            </a:r>
            <a:r>
              <a:rPr lang="uk-UA" sz="2800" dirty="0" smtClean="0">
                <a:solidFill>
                  <a:srgbClr val="33F529"/>
                </a:solidFill>
              </a:rPr>
              <a:t> Goethe führt sein Studium in Straßburg fort. </a:t>
            </a:r>
            <a:r>
              <a:rPr lang="en-US" sz="2800" dirty="0" smtClean="0">
                <a:solidFill>
                  <a:srgbClr val="33F529"/>
                </a:solidFill>
              </a:rPr>
              <a:t/>
            </a:r>
            <a:br>
              <a:rPr lang="en-US" sz="2800" dirty="0" smtClean="0">
                <a:solidFill>
                  <a:srgbClr val="33F529"/>
                </a:solidFill>
              </a:rPr>
            </a:br>
            <a:r>
              <a:rPr lang="en-US" sz="2800" dirty="0" smtClean="0">
                <a:solidFill>
                  <a:srgbClr val="33F529"/>
                </a:solidFill>
              </a:rPr>
              <a:t/>
            </a:r>
            <a:br>
              <a:rPr lang="en-US" sz="2800" dirty="0" smtClean="0">
                <a:solidFill>
                  <a:srgbClr val="33F529"/>
                </a:solidFill>
              </a:rPr>
            </a:br>
            <a:r>
              <a:rPr lang="uk-UA" sz="2800" b="1" dirty="0" smtClean="0">
                <a:solidFill>
                  <a:srgbClr val="33F529"/>
                </a:solidFill>
              </a:rPr>
              <a:t>1771-1772</a:t>
            </a:r>
            <a:r>
              <a:rPr lang="uk-UA" sz="2800" dirty="0" smtClean="0">
                <a:solidFill>
                  <a:srgbClr val="33F529"/>
                </a:solidFill>
              </a:rPr>
              <a:t> Goethe arbeitet als Advokat in Frankf</a:t>
            </a:r>
            <a:r>
              <a:rPr sz="2800" smtClean="0">
                <a:solidFill>
                  <a:srgbClr val="33F529"/>
                </a:solidFill>
              </a:rPr>
              <a:t>urt.</a:t>
            </a:r>
            <a:r>
              <a:rPr lang="uk-UA" sz="2800" dirty="0" smtClean="0">
                <a:solidFill>
                  <a:srgbClr val="33F529"/>
                </a:solidFill>
              </a:rPr>
              <a:t> </a:t>
            </a:r>
            <a:br>
              <a:rPr lang="uk-UA" sz="2800" dirty="0" smtClean="0">
                <a:solidFill>
                  <a:srgbClr val="33F529"/>
                </a:solidFill>
              </a:rPr>
            </a:br>
            <a:endParaRPr lang="uk-UA" sz="2800" dirty="0">
              <a:solidFill>
                <a:srgbClr val="33F529"/>
              </a:solidFill>
            </a:endParaRPr>
          </a:p>
        </p:txBody>
      </p:sp>
      <p:pic>
        <p:nvPicPr>
          <p:cNvPr id="1026" name="Picture 2" descr="File:Goeth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4"/>
            <a:ext cx="44291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5214974"/>
          </a:xfrm>
        </p:spPr>
        <p:txBody>
          <a:bodyPr>
            <a:normAutofit/>
          </a:bodyPr>
          <a:lstStyle/>
          <a:p>
            <a:pPr algn="l"/>
            <a:r>
              <a:rPr lang="uk-UA" sz="3600" b="1" dirty="0" smtClean="0">
                <a:solidFill>
                  <a:srgbClr val="33F529"/>
                </a:solidFill>
              </a:rPr>
              <a:t>1775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Reise</a:t>
            </a:r>
            <a:r>
              <a:rPr lang="uk-UA" sz="3600" dirty="0" smtClean="0">
                <a:solidFill>
                  <a:srgbClr val="33F529"/>
                </a:solidFill>
              </a:rPr>
              <a:t> in </a:t>
            </a:r>
            <a:r>
              <a:rPr lang="uk-UA" sz="3600" dirty="0" err="1" smtClean="0">
                <a:solidFill>
                  <a:srgbClr val="33F529"/>
                </a:solidFill>
              </a:rPr>
              <a:t>die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Schweiz</a:t>
            </a:r>
            <a:r>
              <a:rPr lang="uk-UA" sz="3600" dirty="0" smtClean="0">
                <a:solidFill>
                  <a:srgbClr val="33F529"/>
                </a:solidFill>
              </a:rPr>
              <a:t>. Goethe </a:t>
            </a:r>
            <a:r>
              <a:rPr lang="uk-UA" sz="3600" dirty="0" err="1" smtClean="0">
                <a:solidFill>
                  <a:srgbClr val="33F529"/>
                </a:solidFill>
              </a:rPr>
              <a:t>ist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für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kurze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Zeit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mit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Lili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Schönemann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verlobt</a:t>
            </a:r>
            <a:r>
              <a:rPr lang="uk-UA" sz="3600" dirty="0" smtClean="0">
                <a:solidFill>
                  <a:srgbClr val="33F529"/>
                </a:solidFill>
              </a:rPr>
              <a:t>. </a:t>
            </a:r>
            <a:r>
              <a:rPr lang="uk-UA" sz="3600" dirty="0" err="1" smtClean="0">
                <a:solidFill>
                  <a:srgbClr val="33F529"/>
                </a:solidFill>
              </a:rPr>
              <a:t>Später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reist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er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nach</a:t>
            </a:r>
            <a:r>
              <a:rPr lang="uk-UA" sz="3600" dirty="0" smtClean="0">
                <a:solidFill>
                  <a:srgbClr val="33F529"/>
                </a:solidFill>
              </a:rPr>
              <a:t> Weimar.</a:t>
            </a:r>
            <a:r>
              <a:rPr sz="3600" smtClean="0">
                <a:solidFill>
                  <a:srgbClr val="33F529"/>
                </a:solidFill>
              </a:rPr>
              <a:t/>
            </a:r>
            <a:br>
              <a:rPr sz="3600" smtClean="0">
                <a:solidFill>
                  <a:srgbClr val="33F529"/>
                </a:solidFill>
              </a:rPr>
            </a:br>
            <a:r>
              <a:rPr lang="uk-UA" sz="3600" dirty="0" smtClean="0">
                <a:solidFill>
                  <a:srgbClr val="33F529"/>
                </a:solidFill>
              </a:rPr>
              <a:t/>
            </a:r>
            <a:br>
              <a:rPr lang="uk-UA" sz="3600" dirty="0" smtClean="0">
                <a:solidFill>
                  <a:srgbClr val="33F529"/>
                </a:solidFill>
              </a:rPr>
            </a:br>
            <a:r>
              <a:rPr lang="uk-UA" sz="3600" b="1" dirty="0" smtClean="0">
                <a:solidFill>
                  <a:srgbClr val="33F529"/>
                </a:solidFill>
              </a:rPr>
              <a:t>1786-Juni 1788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Über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Karlsbad</a:t>
            </a:r>
            <a:r>
              <a:rPr lang="uk-UA" sz="3600" dirty="0" smtClean="0">
                <a:solidFill>
                  <a:srgbClr val="33F529"/>
                </a:solidFill>
              </a:rPr>
              <a:t>, </a:t>
            </a:r>
            <a:r>
              <a:rPr lang="uk-UA" sz="3600" dirty="0" err="1" smtClean="0">
                <a:solidFill>
                  <a:srgbClr val="33F529"/>
                </a:solidFill>
              </a:rPr>
              <a:t>München</a:t>
            </a:r>
            <a:r>
              <a:rPr lang="uk-UA" sz="3600" dirty="0" smtClean="0">
                <a:solidFill>
                  <a:srgbClr val="33F529"/>
                </a:solidFill>
              </a:rPr>
              <a:t>, </a:t>
            </a:r>
            <a:r>
              <a:rPr lang="uk-UA" sz="3600" dirty="0" err="1" smtClean="0">
                <a:solidFill>
                  <a:srgbClr val="33F529"/>
                </a:solidFill>
              </a:rPr>
              <a:t>Venedig</a:t>
            </a:r>
            <a:r>
              <a:rPr lang="uk-UA" sz="3600" dirty="0" smtClean="0">
                <a:solidFill>
                  <a:srgbClr val="33F529"/>
                </a:solidFill>
              </a:rPr>
              <a:t>, </a:t>
            </a:r>
            <a:r>
              <a:rPr lang="uk-UA" sz="3600" dirty="0" err="1" smtClean="0">
                <a:solidFill>
                  <a:srgbClr val="33F529"/>
                </a:solidFill>
              </a:rPr>
              <a:t>Rom</a:t>
            </a:r>
            <a:r>
              <a:rPr lang="uk-UA" sz="3600" dirty="0" smtClean="0">
                <a:solidFill>
                  <a:srgbClr val="33F529"/>
                </a:solidFill>
              </a:rPr>
              <a:t>, </a:t>
            </a:r>
            <a:r>
              <a:rPr lang="uk-UA" sz="3600" dirty="0" err="1" smtClean="0">
                <a:solidFill>
                  <a:srgbClr val="33F529"/>
                </a:solidFill>
              </a:rPr>
              <a:t>Neapel</a:t>
            </a:r>
            <a:r>
              <a:rPr lang="uk-UA" sz="3600" dirty="0" smtClean="0">
                <a:solidFill>
                  <a:srgbClr val="33F529"/>
                </a:solidFill>
              </a:rPr>
              <a:t>, </a:t>
            </a:r>
            <a:r>
              <a:rPr lang="uk-UA" sz="3600" dirty="0" err="1" smtClean="0">
                <a:solidFill>
                  <a:srgbClr val="33F529"/>
                </a:solidFill>
              </a:rPr>
              <a:t>Sizilien</a:t>
            </a:r>
            <a:r>
              <a:rPr lang="uk-UA" sz="3600" dirty="0" smtClean="0">
                <a:solidFill>
                  <a:srgbClr val="33F529"/>
                </a:solidFill>
              </a:rPr>
              <a:t> und </a:t>
            </a:r>
            <a:r>
              <a:rPr lang="uk-UA" sz="3600" dirty="0" err="1" smtClean="0">
                <a:solidFill>
                  <a:srgbClr val="33F529"/>
                </a:solidFill>
              </a:rPr>
              <a:t>zurück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über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Rom</a:t>
            </a:r>
            <a:r>
              <a:rPr lang="uk-UA" sz="3600" dirty="0" smtClean="0">
                <a:solidFill>
                  <a:srgbClr val="33F529"/>
                </a:solidFill>
              </a:rPr>
              <a:t>, </a:t>
            </a:r>
            <a:r>
              <a:rPr lang="uk-UA" sz="3600" dirty="0" err="1" smtClean="0">
                <a:solidFill>
                  <a:srgbClr val="33F529"/>
                </a:solidFill>
              </a:rPr>
              <a:t>Konstanz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nach</a:t>
            </a:r>
            <a:r>
              <a:rPr lang="uk-UA" sz="3600" dirty="0" smtClean="0">
                <a:solidFill>
                  <a:srgbClr val="33F529"/>
                </a:solidFill>
              </a:rPr>
              <a:t> Weimar führt </a:t>
            </a:r>
            <a:r>
              <a:rPr lang="uk-UA" sz="3600" dirty="0" err="1" smtClean="0">
                <a:solidFill>
                  <a:srgbClr val="33F529"/>
                </a:solidFill>
              </a:rPr>
              <a:t>Goethes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erste</a:t>
            </a:r>
            <a:r>
              <a:rPr lang="uk-UA" sz="3600" dirty="0" smtClean="0">
                <a:solidFill>
                  <a:srgbClr val="33F529"/>
                </a:solidFill>
              </a:rPr>
              <a:t> </a:t>
            </a:r>
            <a:r>
              <a:rPr lang="uk-UA" sz="3600" dirty="0" err="1" smtClean="0">
                <a:solidFill>
                  <a:srgbClr val="33F529"/>
                </a:solidFill>
              </a:rPr>
              <a:t>Italienreise</a:t>
            </a:r>
            <a:r>
              <a:rPr lang="uk-UA" sz="3600" dirty="0" smtClean="0">
                <a:solidFill>
                  <a:srgbClr val="33F529"/>
                </a:solidFill>
              </a:rPr>
              <a:t>.</a:t>
            </a:r>
            <a:br>
              <a:rPr lang="uk-UA" sz="3600" dirty="0" smtClean="0">
                <a:solidFill>
                  <a:srgbClr val="33F529"/>
                </a:solidFill>
              </a:rPr>
            </a:br>
            <a:endParaRPr lang="uk-UA" sz="3600" dirty="0">
              <a:solidFill>
                <a:srgbClr val="33F52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857232"/>
            <a:ext cx="6858048" cy="5786478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33F529"/>
                </a:solidFill>
              </a:rPr>
              <a:t/>
            </a:r>
            <a:br>
              <a:rPr lang="en-US" sz="2800" dirty="0" smtClean="0">
                <a:solidFill>
                  <a:srgbClr val="33F529"/>
                </a:solidFill>
              </a:rPr>
            </a:br>
            <a:r>
              <a:rPr lang="uk-UA" sz="3200" b="1" u="sng" dirty="0" smtClean="0">
                <a:solidFill>
                  <a:srgbClr val="33F529"/>
                </a:solidFill>
              </a:rPr>
              <a:t>1790</a:t>
            </a:r>
            <a:r>
              <a:rPr lang="en-US" sz="3200" b="1" u="sng" dirty="0" smtClean="0">
                <a:solidFill>
                  <a:srgbClr val="33F529"/>
                </a:solidFill>
              </a:rPr>
              <a:t> </a:t>
            </a:r>
            <a:r>
              <a:rPr lang="en-US" sz="3200" b="1" dirty="0" smtClean="0">
                <a:solidFill>
                  <a:srgbClr val="33F529"/>
                </a:solidFill>
              </a:rPr>
              <a:t>-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en-US" sz="3200" dirty="0" smtClean="0">
                <a:solidFill>
                  <a:srgbClr val="33F529"/>
                </a:solidFill>
              </a:rPr>
              <a:t> Die </a:t>
            </a:r>
            <a:r>
              <a:rPr lang="uk-UA" sz="3200" dirty="0" err="1" smtClean="0">
                <a:solidFill>
                  <a:srgbClr val="33F529"/>
                </a:solidFill>
              </a:rPr>
              <a:t>zweite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italienische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Reise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nach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Venedig</a:t>
            </a:r>
            <a:r>
              <a:rPr lang="uk-UA" sz="3200" dirty="0" smtClean="0">
                <a:solidFill>
                  <a:srgbClr val="33F529"/>
                </a:solidFill>
              </a:rPr>
              <a:t>. </a:t>
            </a:r>
            <a:r>
              <a:rPr lang="uk-UA" sz="3200" dirty="0" err="1" smtClean="0">
                <a:solidFill>
                  <a:srgbClr val="33F529"/>
                </a:solidFill>
              </a:rPr>
              <a:t>Arbeit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am</a:t>
            </a:r>
            <a:r>
              <a:rPr lang="uk-UA" sz="3200" dirty="0" smtClean="0">
                <a:solidFill>
                  <a:srgbClr val="33F529"/>
                </a:solidFill>
              </a:rPr>
              <a:t> Faust (</a:t>
            </a:r>
            <a:r>
              <a:rPr lang="uk-UA" sz="3200" dirty="0" err="1" smtClean="0">
                <a:solidFill>
                  <a:srgbClr val="33F529"/>
                </a:solidFill>
              </a:rPr>
              <a:t>Fragment</a:t>
            </a:r>
            <a:r>
              <a:rPr lang="uk-UA" sz="3200" dirty="0" smtClean="0">
                <a:solidFill>
                  <a:srgbClr val="33F529"/>
                </a:solidFill>
              </a:rPr>
              <a:t>)</a:t>
            </a:r>
            <a:r>
              <a:rPr lang="en-US" sz="3200" dirty="0" smtClean="0">
                <a:solidFill>
                  <a:srgbClr val="33F529"/>
                </a:solidFill>
              </a:rPr>
              <a:t>.</a:t>
            </a:r>
            <a:br>
              <a:rPr lang="en-US" sz="3200" dirty="0" smtClean="0">
                <a:solidFill>
                  <a:srgbClr val="33F529"/>
                </a:solidFill>
              </a:rPr>
            </a:br>
            <a:r>
              <a:rPr lang="en-US" sz="3200" dirty="0" smtClean="0">
                <a:solidFill>
                  <a:srgbClr val="33F529"/>
                </a:solidFill>
              </a:rPr>
              <a:t/>
            </a:r>
            <a:br>
              <a:rPr lang="en-US" sz="3200" dirty="0" smtClean="0">
                <a:solidFill>
                  <a:srgbClr val="33F529"/>
                </a:solidFill>
              </a:rPr>
            </a:br>
            <a:r>
              <a:rPr lang="uk-UA" sz="3200" b="1" u="sng" dirty="0" smtClean="0">
                <a:solidFill>
                  <a:srgbClr val="33F529"/>
                </a:solidFill>
              </a:rPr>
              <a:t>1794</a:t>
            </a:r>
            <a:r>
              <a:rPr lang="uk-UA" sz="3200" u="sng" dirty="0" smtClean="0">
                <a:solidFill>
                  <a:srgbClr val="33F529"/>
                </a:solidFill>
              </a:rPr>
              <a:t> </a:t>
            </a:r>
            <a:r>
              <a:rPr lang="en-US" sz="3200" dirty="0" smtClean="0">
                <a:solidFill>
                  <a:srgbClr val="33F529"/>
                </a:solidFill>
              </a:rPr>
              <a:t>- D</a:t>
            </a:r>
            <a:r>
              <a:rPr lang="uk-UA" sz="3200" dirty="0" err="1" smtClean="0">
                <a:solidFill>
                  <a:srgbClr val="33F529"/>
                </a:solidFill>
              </a:rPr>
              <a:t>ie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Freundschaft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mit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Schiller</a:t>
            </a:r>
            <a:r>
              <a:rPr lang="uk-UA" sz="3200" dirty="0" smtClean="0">
                <a:solidFill>
                  <a:srgbClr val="33F529"/>
                </a:solidFill>
              </a:rPr>
              <a:t>, </a:t>
            </a:r>
            <a:r>
              <a:rPr lang="uk-UA" sz="3200" dirty="0" err="1" smtClean="0">
                <a:solidFill>
                  <a:srgbClr val="33F529"/>
                </a:solidFill>
              </a:rPr>
              <a:t>wobei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Schiller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den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positiven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Gedankenaustausch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eröffnet</a:t>
            </a:r>
            <a:r>
              <a:rPr lang="uk-UA" sz="3200" dirty="0" smtClean="0">
                <a:solidFill>
                  <a:srgbClr val="33F529"/>
                </a:solidFill>
              </a:rPr>
              <a:t>. </a:t>
            </a:r>
            <a:r>
              <a:rPr lang="uk-UA" sz="3200" dirty="0" err="1" smtClean="0">
                <a:solidFill>
                  <a:srgbClr val="33F529"/>
                </a:solidFill>
              </a:rPr>
              <a:t>Durch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Schiller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aktiviert</a:t>
            </a:r>
            <a:r>
              <a:rPr lang="uk-UA" sz="3200" dirty="0" smtClean="0">
                <a:solidFill>
                  <a:srgbClr val="33F529"/>
                </a:solidFill>
              </a:rPr>
              <a:t> Goethe </a:t>
            </a:r>
            <a:r>
              <a:rPr lang="uk-UA" sz="3200" dirty="0" err="1" smtClean="0">
                <a:solidFill>
                  <a:srgbClr val="33F529"/>
                </a:solidFill>
              </a:rPr>
              <a:t>erneut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seine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künstlerischen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Ambitionen</a:t>
            </a:r>
            <a:r>
              <a:rPr lang="uk-UA" sz="3200" dirty="0" smtClean="0">
                <a:solidFill>
                  <a:srgbClr val="33F529"/>
                </a:solidFill>
              </a:rPr>
              <a:t>.</a:t>
            </a:r>
            <a:r>
              <a:rPr lang="en-US" sz="3200" dirty="0" smtClean="0">
                <a:solidFill>
                  <a:srgbClr val="33F529"/>
                </a:solidFill>
              </a:rPr>
              <a:t/>
            </a:r>
            <a:br>
              <a:rPr lang="en-US" sz="3200" dirty="0" smtClean="0">
                <a:solidFill>
                  <a:srgbClr val="33F529"/>
                </a:solidFill>
              </a:rPr>
            </a:br>
            <a:r>
              <a:rPr lang="en-US" sz="3200" dirty="0" smtClean="0">
                <a:solidFill>
                  <a:srgbClr val="33F529"/>
                </a:solidFill>
              </a:rPr>
              <a:t/>
            </a:r>
            <a:br>
              <a:rPr lang="en-US" sz="3200" dirty="0" smtClean="0">
                <a:solidFill>
                  <a:srgbClr val="33F529"/>
                </a:solidFill>
              </a:rPr>
            </a:br>
            <a:r>
              <a:rPr lang="uk-UA" sz="3200" b="1" u="sng" dirty="0" smtClean="0">
                <a:solidFill>
                  <a:srgbClr val="33F529"/>
                </a:solidFill>
              </a:rPr>
              <a:t>1804</a:t>
            </a:r>
            <a:r>
              <a:rPr lang="en-US" sz="3200" b="1" u="sng" dirty="0" smtClean="0">
                <a:solidFill>
                  <a:srgbClr val="33F529"/>
                </a:solidFill>
              </a:rPr>
              <a:t>  </a:t>
            </a:r>
            <a:r>
              <a:rPr lang="en-US" sz="3200" b="1" dirty="0" smtClean="0">
                <a:solidFill>
                  <a:srgbClr val="33F529"/>
                </a:solidFill>
              </a:rPr>
              <a:t>-</a:t>
            </a:r>
            <a:r>
              <a:rPr lang="uk-UA" sz="3200" dirty="0" smtClean="0">
                <a:solidFill>
                  <a:srgbClr val="33F529"/>
                </a:solidFill>
              </a:rPr>
              <a:t> Goethe </a:t>
            </a:r>
            <a:r>
              <a:rPr lang="uk-UA" sz="3200" dirty="0" err="1" smtClean="0">
                <a:solidFill>
                  <a:srgbClr val="33F529"/>
                </a:solidFill>
              </a:rPr>
              <a:t>gründet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die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Literatur</a:t>
            </a:r>
            <a:r>
              <a:rPr lang="uk-UA" sz="3200" dirty="0" smtClean="0">
                <a:solidFill>
                  <a:srgbClr val="33F529"/>
                </a:solidFill>
              </a:rPr>
              <a:t> </a:t>
            </a:r>
            <a:r>
              <a:rPr lang="uk-UA" sz="3200" dirty="0" err="1" smtClean="0">
                <a:solidFill>
                  <a:srgbClr val="33F529"/>
                </a:solidFill>
              </a:rPr>
              <a:t>Zeitung</a:t>
            </a:r>
            <a:r>
              <a:rPr lang="uk-UA" sz="3200" dirty="0" smtClean="0">
                <a:solidFill>
                  <a:srgbClr val="33F529"/>
                </a:solidFill>
              </a:rPr>
              <a:t>.</a:t>
            </a:r>
            <a:r>
              <a:rPr lang="en-US" sz="3200" dirty="0" smtClean="0">
                <a:solidFill>
                  <a:srgbClr val="33F529"/>
                </a:solidFill>
              </a:rPr>
              <a:t/>
            </a:r>
            <a:br>
              <a:rPr lang="en-US" sz="3200" dirty="0" smtClean="0">
                <a:solidFill>
                  <a:srgbClr val="33F529"/>
                </a:solidFill>
              </a:rPr>
            </a:br>
            <a:endParaRPr lang="uk-UA" sz="3200" dirty="0">
              <a:solidFill>
                <a:srgbClr val="33F52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714348" y="500042"/>
            <a:ext cx="7715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 smtClean="0">
                <a:solidFill>
                  <a:srgbClr val="33F529"/>
                </a:solidFill>
                <a:latin typeface="Century Schoolbook" pitchFamily="18" charset="0"/>
              </a:rPr>
              <a:t>1811</a:t>
            </a:r>
            <a:r>
              <a:rPr lang="uk-UA" sz="2800" dirty="0" smtClean="0">
                <a:solidFill>
                  <a:srgbClr val="33F529"/>
                </a:solidFill>
                <a:latin typeface="Century Schoolbook" pitchFamily="18" charset="0"/>
              </a:rPr>
              <a:t> </a:t>
            </a:r>
            <a:r>
              <a:rPr lang="de-DE" sz="2800" dirty="0" smtClean="0">
                <a:solidFill>
                  <a:srgbClr val="33F529"/>
                </a:solidFill>
                <a:latin typeface="Century Schoolbook" pitchFamily="18" charset="0"/>
              </a:rPr>
              <a:t> - </a:t>
            </a:r>
            <a:r>
              <a:rPr lang="uk-UA" sz="2800" dirty="0" smtClean="0">
                <a:solidFill>
                  <a:srgbClr val="33F529"/>
                </a:solidFill>
                <a:latin typeface="Century Schoolbook" pitchFamily="18" charset="0"/>
              </a:rPr>
              <a:t>Goethe </a:t>
            </a:r>
            <a:r>
              <a:rPr lang="de-DE" sz="2800" dirty="0" smtClean="0">
                <a:solidFill>
                  <a:srgbClr val="33F529"/>
                </a:solidFill>
                <a:latin typeface="Century Schoolbook" pitchFamily="18" charset="0"/>
              </a:rPr>
              <a:t>arbeitet an </a:t>
            </a:r>
            <a:r>
              <a:rPr lang="uk-UA" sz="2800" dirty="0" smtClean="0">
                <a:solidFill>
                  <a:srgbClr val="33F529"/>
                </a:solidFill>
                <a:latin typeface="Century Schoolbook" pitchFamily="18" charset="0"/>
              </a:rPr>
              <a:t> sein</a:t>
            </a:r>
            <a:r>
              <a:rPr lang="de-DE" sz="2800" dirty="0" smtClean="0">
                <a:solidFill>
                  <a:srgbClr val="33F529"/>
                </a:solidFill>
                <a:latin typeface="Century Schoolbook" pitchFamily="18" charset="0"/>
              </a:rPr>
              <a:t>en</a:t>
            </a:r>
            <a:r>
              <a:rPr lang="uk-UA" sz="2800" dirty="0" smtClean="0">
                <a:solidFill>
                  <a:srgbClr val="33F529"/>
                </a:solidFill>
                <a:latin typeface="Century Schoolbook" pitchFamily="18" charset="0"/>
              </a:rPr>
              <a:t> autobiographisches Werk </a:t>
            </a:r>
            <a:r>
              <a:rPr lang="de-DE" sz="2800" dirty="0" smtClean="0">
                <a:solidFill>
                  <a:srgbClr val="33F529"/>
                </a:solidFill>
                <a:latin typeface="Century Schoolbook" pitchFamily="18" charset="0"/>
              </a:rPr>
              <a:t>„</a:t>
            </a:r>
            <a:r>
              <a:rPr lang="uk-UA" sz="2800" dirty="0" smtClean="0">
                <a:solidFill>
                  <a:srgbClr val="33F529"/>
                </a:solidFill>
                <a:latin typeface="Century Schoolbook" pitchFamily="18" charset="0"/>
              </a:rPr>
              <a:t>Dichtung und Wahrheit</a:t>
            </a:r>
            <a:r>
              <a:rPr lang="de-DE" sz="2800" dirty="0" smtClean="0">
                <a:solidFill>
                  <a:srgbClr val="33F529"/>
                </a:solidFill>
                <a:latin typeface="Century Schoolbook" pitchFamily="18" charset="0"/>
              </a:rPr>
              <a:t>“</a:t>
            </a:r>
            <a:r>
              <a:rPr lang="uk-UA" sz="2800" dirty="0" smtClean="0">
                <a:solidFill>
                  <a:srgbClr val="33F529"/>
                </a:solidFill>
                <a:latin typeface="Century Schoolbook" pitchFamily="18" charset="0"/>
              </a:rPr>
              <a:t>(4 Teile)</a:t>
            </a:r>
            <a:r>
              <a:rPr lang="en-US" sz="2800" dirty="0" smtClean="0">
                <a:solidFill>
                  <a:srgbClr val="33F529"/>
                </a:solidFill>
                <a:latin typeface="Century Schoolbook" pitchFamily="18" charset="0"/>
              </a:rPr>
              <a:t>.</a:t>
            </a:r>
          </a:p>
          <a:p>
            <a:endParaRPr lang="en-US" sz="2800" dirty="0" smtClean="0">
              <a:solidFill>
                <a:srgbClr val="33F529"/>
              </a:solidFill>
              <a:latin typeface="Century Schoolbook" pitchFamily="18" charset="0"/>
            </a:endParaRPr>
          </a:p>
          <a:p>
            <a:endParaRPr lang="en-US" sz="2800" dirty="0" smtClean="0">
              <a:solidFill>
                <a:srgbClr val="33F529"/>
              </a:solidFill>
            </a:endParaRPr>
          </a:p>
          <a:p>
            <a:endParaRPr lang="en-US" sz="2800" dirty="0" smtClean="0">
              <a:solidFill>
                <a:srgbClr val="33F529"/>
              </a:solidFill>
            </a:endParaRPr>
          </a:p>
          <a:p>
            <a:endParaRPr lang="en-US" sz="2800" dirty="0" smtClean="0">
              <a:solidFill>
                <a:srgbClr val="33F529"/>
              </a:solidFill>
            </a:endParaRPr>
          </a:p>
          <a:p>
            <a:endParaRPr lang="en-US" sz="3200" dirty="0" smtClean="0">
              <a:solidFill>
                <a:srgbClr val="33F529"/>
              </a:solidFill>
            </a:endParaRPr>
          </a:p>
          <a:p>
            <a:r>
              <a:rPr lang="uk-UA" sz="3200" dirty="0" smtClean="0">
                <a:solidFill>
                  <a:srgbClr val="33F529"/>
                </a:solidFill>
              </a:rPr>
              <a:t/>
            </a:r>
            <a:br>
              <a:rPr lang="uk-UA" sz="3200" dirty="0" smtClean="0">
                <a:solidFill>
                  <a:srgbClr val="33F529"/>
                </a:solidFill>
              </a:rPr>
            </a:br>
            <a:r>
              <a:rPr lang="uk-UA" sz="3200" dirty="0" smtClean="0">
                <a:solidFill>
                  <a:srgbClr val="33F529"/>
                </a:solidFill>
              </a:rPr>
              <a:t/>
            </a:r>
            <a:br>
              <a:rPr lang="uk-UA" sz="3200" dirty="0" smtClean="0">
                <a:solidFill>
                  <a:srgbClr val="33F529"/>
                </a:solidFill>
              </a:rPr>
            </a:br>
            <a:endParaRPr lang="uk-UA" sz="3200" dirty="0">
              <a:solidFill>
                <a:srgbClr val="33F529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85786" y="2000240"/>
            <a:ext cx="72866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 smtClean="0">
                <a:solidFill>
                  <a:srgbClr val="33F529"/>
                </a:solidFill>
                <a:latin typeface="Bookman Old Style" pitchFamily="18" charset="0"/>
              </a:rPr>
              <a:t>1815</a:t>
            </a:r>
            <a:r>
              <a:rPr lang="de-DE" sz="2800" b="1" u="sng" dirty="0" smtClean="0">
                <a:solidFill>
                  <a:srgbClr val="33F529"/>
                </a:solidFill>
                <a:latin typeface="Bookman Old Style" pitchFamily="18" charset="0"/>
              </a:rPr>
              <a:t> </a:t>
            </a:r>
            <a:r>
              <a:rPr lang="de-DE" sz="2800" b="1" dirty="0" smtClean="0">
                <a:solidFill>
                  <a:srgbClr val="33F529"/>
                </a:solidFill>
                <a:latin typeface="Bookman Old Style" pitchFamily="18" charset="0"/>
              </a:rPr>
              <a:t>- </a:t>
            </a:r>
            <a:r>
              <a:rPr lang="uk-UA" sz="2800" dirty="0" smtClean="0">
                <a:solidFill>
                  <a:srgbClr val="33F529"/>
                </a:solidFill>
                <a:latin typeface="Bookman Old Style" pitchFamily="18" charset="0"/>
              </a:rPr>
              <a:t> Goethe wird Erster Minister</a:t>
            </a:r>
            <a:r>
              <a:rPr lang="en-US" sz="2800" dirty="0" smtClean="0">
                <a:solidFill>
                  <a:srgbClr val="33F529"/>
                </a:solidFill>
                <a:latin typeface="Bookman Old Style" pitchFamily="18" charset="0"/>
              </a:rPr>
              <a:t>  ( er ist verantwortlich für </a:t>
            </a:r>
            <a:r>
              <a:rPr lang="uk-UA" sz="2800" dirty="0" smtClean="0">
                <a:solidFill>
                  <a:srgbClr val="33F529"/>
                </a:solidFill>
                <a:latin typeface="Bookman Old Style" pitchFamily="18" charset="0"/>
              </a:rPr>
              <a:t> Kunst und Wissenschaft</a:t>
            </a:r>
            <a:r>
              <a:rPr lang="de-DE" sz="2800" dirty="0" smtClean="0">
                <a:solidFill>
                  <a:srgbClr val="33F529"/>
                </a:solidFill>
                <a:latin typeface="Bookman Old Style" pitchFamily="18" charset="0"/>
              </a:rPr>
              <a:t>)</a:t>
            </a:r>
            <a:r>
              <a:rPr lang="uk-UA" sz="2800" dirty="0" smtClean="0">
                <a:solidFill>
                  <a:srgbClr val="33F529"/>
                </a:solidFill>
                <a:latin typeface="Bookman Old Style" pitchFamily="18" charset="0"/>
              </a:rPr>
              <a:t>.</a:t>
            </a:r>
            <a:endParaRPr lang="de-DE" sz="2800" dirty="0" smtClean="0">
              <a:solidFill>
                <a:srgbClr val="33F529"/>
              </a:solidFill>
              <a:latin typeface="Bookman Old Style" pitchFamily="18" charset="0"/>
            </a:endParaRPr>
          </a:p>
          <a:p>
            <a:endParaRPr lang="de-DE" sz="2400" b="1" dirty="0" smtClean="0">
              <a:latin typeface="Bookman Old Style" pitchFamily="18" charset="0"/>
            </a:endParaRPr>
          </a:p>
          <a:p>
            <a:endParaRPr lang="de-DE" b="1" dirty="0" smtClean="0">
              <a:latin typeface="Bookman Old Style" pitchFamily="18" charset="0"/>
            </a:endParaRPr>
          </a:p>
          <a:p>
            <a:r>
              <a:rPr lang="uk-UA" b="1" dirty="0" smtClean="0">
                <a:latin typeface="Bookman Old Style" pitchFamily="18" charset="0"/>
              </a:rPr>
              <a:t> </a:t>
            </a:r>
            <a:r>
              <a:rPr lang="uk-UA" sz="2800" b="1" u="sng" dirty="0" smtClean="0">
                <a:solidFill>
                  <a:srgbClr val="33F529"/>
                </a:solidFill>
                <a:latin typeface="Bookman Old Style" pitchFamily="18" charset="0"/>
              </a:rPr>
              <a:t>22.03.1832</a:t>
            </a:r>
            <a:r>
              <a:rPr lang="uk-UA" sz="2800" dirty="0" smtClean="0">
                <a:solidFill>
                  <a:srgbClr val="33F529"/>
                </a:solidFill>
                <a:latin typeface="Bookman Old Style" pitchFamily="18" charset="0"/>
              </a:rPr>
              <a:t> </a:t>
            </a:r>
            <a:r>
              <a:rPr lang="de-DE" sz="2800" dirty="0" smtClean="0">
                <a:solidFill>
                  <a:srgbClr val="33F529"/>
                </a:solidFill>
                <a:latin typeface="Bookman Old Style" pitchFamily="18" charset="0"/>
              </a:rPr>
              <a:t> - </a:t>
            </a:r>
            <a:r>
              <a:rPr lang="uk-UA" sz="2800" dirty="0" smtClean="0">
                <a:solidFill>
                  <a:srgbClr val="33F529"/>
                </a:solidFill>
                <a:latin typeface="Bookman Old Style" pitchFamily="18" charset="0"/>
              </a:rPr>
              <a:t>Goethe stirbt in Weimar.</a:t>
            </a:r>
            <a:br>
              <a:rPr lang="uk-UA" sz="2800" dirty="0" smtClean="0">
                <a:solidFill>
                  <a:srgbClr val="33F529"/>
                </a:solidFill>
                <a:latin typeface="Bookman Old Style" pitchFamily="18" charset="0"/>
              </a:rPr>
            </a:br>
            <a:r>
              <a:rPr lang="uk-UA" sz="2800" dirty="0" smtClean="0">
                <a:solidFill>
                  <a:srgbClr val="33F529"/>
                </a:solidFill>
                <a:latin typeface="Bookman Old Style" pitchFamily="18" charset="0"/>
              </a:rPr>
              <a:t/>
            </a:r>
            <a:br>
              <a:rPr lang="uk-UA" sz="2800" dirty="0" smtClean="0">
                <a:solidFill>
                  <a:srgbClr val="33F529"/>
                </a:solidFill>
                <a:latin typeface="Bookman Old Style" pitchFamily="18" charset="0"/>
              </a:rPr>
            </a:br>
            <a:r>
              <a:rPr lang="uk-UA" sz="2800" u="sng" dirty="0" smtClean="0">
                <a:solidFill>
                  <a:srgbClr val="33F529"/>
                </a:solidFill>
                <a:latin typeface="Bookman Old Style" pitchFamily="18" charset="0"/>
              </a:rPr>
              <a:t>1833</a:t>
            </a:r>
            <a:r>
              <a:rPr lang="uk-UA" sz="2800" dirty="0" smtClean="0">
                <a:solidFill>
                  <a:srgbClr val="33F529"/>
                </a:solidFill>
                <a:latin typeface="Bookman Old Style" pitchFamily="18" charset="0"/>
              </a:rPr>
              <a:t> </a:t>
            </a:r>
            <a:r>
              <a:rPr lang="de-DE" sz="2800" dirty="0" smtClean="0">
                <a:solidFill>
                  <a:srgbClr val="33F529"/>
                </a:solidFill>
                <a:latin typeface="Bookman Old Style" pitchFamily="18" charset="0"/>
              </a:rPr>
              <a:t> - </a:t>
            </a:r>
            <a:r>
              <a:rPr lang="uk-UA" sz="2800" dirty="0" smtClean="0">
                <a:solidFill>
                  <a:srgbClr val="33F529"/>
                </a:solidFill>
                <a:latin typeface="Bookman Old Style" pitchFamily="18" charset="0"/>
              </a:rPr>
              <a:t>Faust II. wird gedruckt. </a:t>
            </a:r>
          </a:p>
          <a:p>
            <a:endParaRPr lang="de-DE" sz="2800" dirty="0" smtClean="0">
              <a:solidFill>
                <a:srgbClr val="33F529"/>
              </a:solidFill>
            </a:endParaRPr>
          </a:p>
          <a:p>
            <a:endParaRPr lang="de-DE" dirty="0" smtClean="0"/>
          </a:p>
          <a:p>
            <a:endParaRPr lang="de-DE" dirty="0" smtClean="0"/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53218"/>
            <a:ext cx="3614734" cy="5176046"/>
          </a:xfrm>
        </p:spPr>
        <p:txBody>
          <a:bodyPr>
            <a:normAutofit/>
          </a:bodyPr>
          <a:lstStyle/>
          <a:p>
            <a:pPr algn="l"/>
            <a:r>
              <a:rPr lang="de-DE" b="1" u="sng" dirty="0" smtClean="0">
                <a:solidFill>
                  <a:srgbClr val="33F529"/>
                </a:solidFill>
              </a:rPr>
              <a:t>Seite 1:</a:t>
            </a:r>
            <a:r>
              <a:rPr lang="de-DE" dirty="0" smtClean="0">
                <a:solidFill>
                  <a:srgbClr val="33F529"/>
                </a:solidFill>
              </a:rPr>
              <a:t> </a:t>
            </a:r>
            <a:br>
              <a:rPr lang="de-DE" dirty="0" smtClean="0">
                <a:solidFill>
                  <a:srgbClr val="33F529"/>
                </a:solidFill>
              </a:rPr>
            </a:br>
            <a:r>
              <a:rPr lang="de-DE" dirty="0" smtClean="0">
                <a:solidFill>
                  <a:srgbClr val="33F529"/>
                </a:solidFill>
              </a:rPr>
              <a:t>J. W.Goethe </a:t>
            </a:r>
            <a:br>
              <a:rPr lang="de-DE" dirty="0" smtClean="0">
                <a:solidFill>
                  <a:srgbClr val="33F529"/>
                </a:solidFill>
              </a:rPr>
            </a:br>
            <a:r>
              <a:rPr lang="de-DE" dirty="0" smtClean="0">
                <a:solidFill>
                  <a:srgbClr val="33F529"/>
                </a:solidFill>
              </a:rPr>
              <a:t>als </a:t>
            </a:r>
            <a:r>
              <a:rPr lang="de-DE" dirty="0" err="1" smtClean="0">
                <a:solidFill>
                  <a:srgbClr val="33F529"/>
                </a:solidFill>
              </a:rPr>
              <a:t>Schrifts-steller</a:t>
            </a:r>
            <a:r>
              <a:rPr lang="de-DE" dirty="0" smtClean="0">
                <a:solidFill>
                  <a:srgbClr val="33F529"/>
                </a:solidFill>
              </a:rPr>
              <a:t> und Gedichter</a:t>
            </a:r>
            <a:endParaRPr lang="uk-UA" dirty="0">
              <a:solidFill>
                <a:srgbClr val="33F529"/>
              </a:solidFill>
            </a:endParaRPr>
          </a:p>
        </p:txBody>
      </p:sp>
      <p:pic>
        <p:nvPicPr>
          <p:cNvPr id="22530" name="Picture 2" descr="Datei:Goethe (Stieler 18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77202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33F529"/>
                </a:solidFill>
              </a:rPr>
              <a:t>Seite 2:</a:t>
            </a:r>
            <a:r>
              <a:rPr lang="en-US" dirty="0" smtClean="0">
                <a:solidFill>
                  <a:srgbClr val="33F529"/>
                </a:solidFill>
              </a:rPr>
              <a:t/>
            </a:r>
            <a:br>
              <a:rPr lang="en-US" dirty="0" smtClean="0">
                <a:solidFill>
                  <a:srgbClr val="33F529"/>
                </a:solidFill>
              </a:rPr>
            </a:br>
            <a:r>
              <a:rPr lang="en-US" dirty="0" smtClean="0">
                <a:solidFill>
                  <a:srgbClr val="33F529"/>
                </a:solidFill>
              </a:rPr>
              <a:t>Die </a:t>
            </a:r>
            <a:r>
              <a:rPr lang="en-US" dirty="0" smtClean="0">
                <a:solidFill>
                  <a:srgbClr val="33F529"/>
                </a:solidFill>
              </a:rPr>
              <a:t>Frauen im Goethes Leben</a:t>
            </a:r>
            <a:endParaRPr lang="uk-UA" dirty="0">
              <a:solidFill>
                <a:srgbClr val="33F529"/>
              </a:solidFill>
            </a:endParaRPr>
          </a:p>
        </p:txBody>
      </p:sp>
      <p:pic>
        <p:nvPicPr>
          <p:cNvPr id="4" name="Рисунок 3" descr="http://www.goethezeitportal.de/fileadmin/Images/db/wiss/goethe/goethes_freundinnen_historisch/Schoenkopf_Freundinnen__500x815_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285861"/>
            <a:ext cx="22098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oethezeitportal.de/fileadmin/Images/db/wiss/goethe/goethes_freundinnen_historisch/Schoenemann_A_1757__500x796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1924222" cy="276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goethezeitportal.de/fileadmin/Images/db/wiss/goethe/goethes_freundinnen_historisch/Oeser_A_1754_2__500x830_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285860"/>
            <a:ext cx="2143140" cy="338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goethezeitportal.de/fileadmin/Images/db/wiss/goethe/goethes_freundinnen_historisch/Levetzow_A_1763__500x787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285860"/>
            <a:ext cx="2071702" cy="292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goethezeitportal.de/fileadmin/Images/db/wiss/goethe/goethes_freundinnen_historisch/Herzlieb_A_1762__500x785_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786190"/>
            <a:ext cx="2143140" cy="286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goethezeitportal.de/fileadmin/Images/db/wiss/goethe/goethes_freundinnen_historisch/Schroeter_A_1759__500x788_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857628"/>
            <a:ext cx="2143140" cy="276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goethezeitportal.de/fileadmin/Images/db/wiss/goethe/goethes_freundinnen_historisch/Buff_A_1756__500x789_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3786190"/>
            <a:ext cx="1943100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goethezeitportal.de/fileadmin/Images/db/wiss/goethe/goethes_freundinnen_historisch/Brion_A_1755__500x791_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857628"/>
            <a:ext cx="207170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53218"/>
            <a:ext cx="3714776" cy="4747418"/>
          </a:xfrm>
        </p:spPr>
        <p:txBody>
          <a:bodyPr>
            <a:noAutofit/>
          </a:bodyPr>
          <a:lstStyle/>
          <a:p>
            <a:pPr algn="l"/>
            <a:r>
              <a:rPr lang="en-US" sz="6000" u="sng" dirty="0" smtClean="0">
                <a:solidFill>
                  <a:srgbClr val="33F529"/>
                </a:solidFill>
              </a:rPr>
              <a:t>Seite 3</a:t>
            </a:r>
            <a:r>
              <a:rPr lang="de-DE" sz="6000" u="sng" dirty="0" smtClean="0">
                <a:solidFill>
                  <a:srgbClr val="33F529"/>
                </a:solidFill>
              </a:rPr>
              <a:t>:</a:t>
            </a:r>
            <a:r>
              <a:rPr lang="en-US" sz="6000" dirty="0" smtClean="0">
                <a:solidFill>
                  <a:srgbClr val="33F529"/>
                </a:solidFill>
              </a:rPr>
              <a:t/>
            </a:r>
            <a:br>
              <a:rPr lang="en-US" sz="6000" dirty="0" smtClean="0">
                <a:solidFill>
                  <a:srgbClr val="33F529"/>
                </a:solidFill>
              </a:rPr>
            </a:br>
            <a:r>
              <a:rPr lang="en-US" sz="6000" dirty="0" smtClean="0">
                <a:solidFill>
                  <a:srgbClr val="33F529"/>
                </a:solidFill>
              </a:rPr>
              <a:t>Johann Wolfgang Goethe </a:t>
            </a:r>
            <a:br>
              <a:rPr lang="en-US" sz="6000" dirty="0" smtClean="0">
                <a:solidFill>
                  <a:srgbClr val="33F529"/>
                </a:solidFill>
              </a:rPr>
            </a:br>
            <a:r>
              <a:rPr lang="en-US" sz="6000" dirty="0" smtClean="0">
                <a:solidFill>
                  <a:srgbClr val="33F529"/>
                </a:solidFill>
              </a:rPr>
              <a:t>als Maler</a:t>
            </a:r>
            <a:endParaRPr lang="uk-UA" sz="6000" dirty="0">
              <a:solidFill>
                <a:srgbClr val="33F529"/>
              </a:solidFill>
            </a:endParaRPr>
          </a:p>
        </p:txBody>
      </p:sp>
      <p:pic>
        <p:nvPicPr>
          <p:cNvPr id="1028" name="Picture 4" descr="Datei:Louise Seidler - J. W. Goethe 1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478634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варня">
  <a:themeElements>
    <a:clrScheme name="Ливарн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варн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варн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183</TotalTime>
  <Words>120</Words>
  <PresentationFormat>Екран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Ливарня</vt:lpstr>
      <vt:lpstr>Johan Wolfgang  von Goethe (1749 - 1832)</vt:lpstr>
      <vt:lpstr>J.W. Goethe  wurde am 28. August 1749 in Frankfurt am Main geboren. Sein Vater   Johann Caspar Goethe (1710–1782) war Jurist. Es gab 6 Kinder in Goethes Familie. Das ist Goethes Geburtshaus.</vt:lpstr>
      <vt:lpstr>1765-1768 Goethe  studiert Jurisprudenz in Leipzig.  1770-1771 Goethe führt sein Studium in Straßburg fort.   1771-1772 Goethe arbeitet als Advokat in Frankfurt.  </vt:lpstr>
      <vt:lpstr>1775 Reise in die Schweiz. Goethe ist für kurze Zeit mit Lili Schönemann verlobt. Später reist er nach Weimar.  1786-Juni 1788 Über Karlsbad, München, Venedig, Rom, Neapel, Sizilien und zurück über Rom, Konstanz nach Weimar führt Goethes erste Italienreise. </vt:lpstr>
      <vt:lpstr> 1790 -  Die zweite italienische Reise nach Venedig. Arbeit am Faust (Fragment).  1794 - Die Freundschaft mit Schiller, wobei Schiller den positiven Gedankenaustausch eröffnet. Durch Schiller aktiviert Goethe erneut seine künstlerischen Ambitionen.  1804  - Goethe gründet die Literatur Zeitung. </vt:lpstr>
      <vt:lpstr>Слайд 6</vt:lpstr>
      <vt:lpstr>Seite 1:  J. W.Goethe  als Schrifts-steller und Gedichter</vt:lpstr>
      <vt:lpstr>Seite 2: Die Frauen im Goethes Leben</vt:lpstr>
      <vt:lpstr>Seite 3: Johann Wolfgang Goethe  als Maler</vt:lpstr>
      <vt:lpstr>Die Reise nach Italien</vt:lpstr>
      <vt:lpstr>Weimar</vt:lpstr>
      <vt:lpstr>Im Garten Borghese</vt:lpstr>
      <vt:lpstr>Italien</vt:lpstr>
      <vt:lpstr>Schloss Gross- kochberg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 Wolfgang  von Goethe (1749 - 1832)</dc:title>
  <dc:creator>Таня</dc:creator>
  <cp:lastModifiedBy>Таня</cp:lastModifiedBy>
  <cp:revision>29</cp:revision>
  <dcterms:created xsi:type="dcterms:W3CDTF">2012-10-01T18:07:50Z</dcterms:created>
  <dcterms:modified xsi:type="dcterms:W3CDTF">2012-10-21T19:18:09Z</dcterms:modified>
</cp:coreProperties>
</file>