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828" r:id="rId2"/>
    <p:sldMasterId id="2147483852" r:id="rId3"/>
    <p:sldMasterId id="2147483864" r:id="rId4"/>
    <p:sldMasterId id="2147483888" r:id="rId5"/>
  </p:sldMasterIdLst>
  <p:notesMasterIdLst>
    <p:notesMasterId r:id="rId25"/>
  </p:notesMasterIdLst>
  <p:sldIdLst>
    <p:sldId id="256" r:id="rId6"/>
    <p:sldId id="257" r:id="rId7"/>
    <p:sldId id="258" r:id="rId8"/>
    <p:sldId id="274" r:id="rId9"/>
    <p:sldId id="275" r:id="rId10"/>
    <p:sldId id="262" r:id="rId11"/>
    <p:sldId id="270" r:id="rId12"/>
    <p:sldId id="264" r:id="rId13"/>
    <p:sldId id="260" r:id="rId14"/>
    <p:sldId id="261" r:id="rId15"/>
    <p:sldId id="265" r:id="rId16"/>
    <p:sldId id="276" r:id="rId17"/>
    <p:sldId id="269" r:id="rId18"/>
    <p:sldId id="277" r:id="rId19"/>
    <p:sldId id="278" r:id="rId20"/>
    <p:sldId id="268" r:id="rId21"/>
    <p:sldId id="273" r:id="rId22"/>
    <p:sldId id="271" r:id="rId23"/>
    <p:sldId id="27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7C0"/>
    <a:srgbClr val="4B012D"/>
    <a:srgbClr val="FD87CD"/>
    <a:srgbClr val="9900CC"/>
    <a:srgbClr val="3333CC"/>
    <a:srgbClr val="CC0066"/>
    <a:srgbClr val="3B11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58" autoAdjust="0"/>
    <p:restoredTop sz="94723" autoAdjust="0"/>
  </p:normalViewPr>
  <p:slideViewPr>
    <p:cSldViewPr>
      <p:cViewPr>
        <p:scale>
          <a:sx n="100" d="100"/>
          <a:sy n="100" d="100"/>
        </p:scale>
        <p:origin x="-600" y="60"/>
      </p:cViewPr>
      <p:guideLst>
        <p:guide orient="horz" pos="2160"/>
        <p:guide pos="2880"/>
      </p:guideLst>
    </p:cSldViewPr>
  </p:slideViewPr>
  <p:outlineViewPr>
    <p:cViewPr>
      <p:scale>
        <a:sx n="33" d="100"/>
        <a:sy n="33" d="100"/>
      </p:scale>
      <p:origin x="246" y="3975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EC61E-EA0C-4512-B2A4-E512E1744506}" type="datetimeFigureOut">
              <a:rPr lang="ru-RU" smtClean="0"/>
              <a:pPr/>
              <a:t>21.02.2013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FA7A1-4182-4D79-A7C1-E034B8B42079}"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2FA7A1-4182-4D79-A7C1-E034B8B42079}"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21.02.2013</a:t>
            </a:fld>
            <a:endParaRPr lang="ru-RU" dirty="0"/>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dirty="0"/>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17" name="Нижний колонтитул 16"/>
          <p:cNvSpPr>
            <a:spLocks noGrp="1"/>
          </p:cNvSpPr>
          <p:nvPr>
            <p:ph type="ftr" sz="quarter" idx="11"/>
          </p:nvPr>
        </p:nvSpPr>
        <p:spPr/>
        <p:txBody>
          <a:bodyPr/>
          <a:lstStyle>
            <a:extLst/>
          </a:lstStyle>
          <a:p>
            <a:endParaRPr lang="ru-RU" dirty="0"/>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21.02.2013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21.02.2013</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dirty="0"/>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21.02.2013</a:t>
            </a:fld>
            <a:endParaRPr lang="ru-RU"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21.02.2013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0.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hyperlink" Target="http://www.magazin.unternehmerweb.de/" TargetMode="Externa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2844" y="357166"/>
            <a:ext cx="5929354" cy="5072098"/>
          </a:xfrm>
        </p:spPr>
        <p:txBody>
          <a:bodyPr>
            <a:noAutofit/>
          </a:bodyPr>
          <a:lstStyle/>
          <a:p>
            <a:pPr algn="l"/>
            <a:r>
              <a:rPr lang="de-DE" sz="6600" b="1" i="1" dirty="0" smtClean="0">
                <a:solidFill>
                  <a:srgbClr val="0070C0"/>
                </a:solidFill>
              </a:rPr>
              <a:t>Anglizismen </a:t>
            </a:r>
          </a:p>
          <a:p>
            <a:pPr algn="l"/>
            <a:r>
              <a:rPr lang="de-DE" sz="6600" b="1" i="1" dirty="0" smtClean="0">
                <a:solidFill>
                  <a:srgbClr val="0070C0"/>
                </a:solidFill>
              </a:rPr>
              <a:t>in </a:t>
            </a:r>
            <a:r>
              <a:rPr lang="de-DE" sz="6600" b="1" i="1" dirty="0" smtClean="0">
                <a:solidFill>
                  <a:srgbClr val="0070C0"/>
                </a:solidFill>
              </a:rPr>
              <a:t>moderner deutschen </a:t>
            </a:r>
            <a:r>
              <a:rPr lang="de-DE" sz="6600" b="1" i="1" dirty="0" smtClean="0">
                <a:solidFill>
                  <a:srgbClr val="0070C0"/>
                </a:solidFill>
              </a:rPr>
              <a:t>Sprache</a:t>
            </a:r>
            <a:endParaRPr lang="ru-RU" sz="6600" b="1" i="1" dirty="0">
              <a:solidFill>
                <a:srgbClr val="0070C0"/>
              </a:solidFill>
            </a:endParaRPr>
          </a:p>
        </p:txBody>
      </p:sp>
      <p:pic>
        <p:nvPicPr>
          <p:cNvPr id="16386" name="Picture 2" descr="http://www.openpr.de/images/articles/6/0/60173eaf2ccfd0e0e095743d2c37c9c5_g.jpg"/>
          <p:cNvPicPr>
            <a:picLocks noChangeAspect="1" noChangeArrowheads="1"/>
          </p:cNvPicPr>
          <p:nvPr/>
        </p:nvPicPr>
        <p:blipFill>
          <a:blip r:embed="rId4"/>
          <a:srcRect/>
          <a:stretch>
            <a:fillRect/>
          </a:stretch>
        </p:blipFill>
        <p:spPr bwMode="auto">
          <a:xfrm>
            <a:off x="5772150" y="357166"/>
            <a:ext cx="3229006" cy="6357982"/>
          </a:xfrm>
          <a:prstGeom prst="rect">
            <a:avLst/>
          </a:prstGeom>
          <a:noFill/>
        </p:spPr>
      </p:pic>
    </p:spTree>
  </p:cSld>
  <p:clrMapOvr>
    <a:masterClrMapping/>
  </p:clrMapOvr>
  <p:transition>
    <p:dissolve/>
    <p:sndAc>
      <p:stSnd>
        <p:snd r:embed="rId3"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14291"/>
            <a:ext cx="8229600" cy="6643710"/>
          </a:xfrm>
        </p:spPr>
        <p:txBody>
          <a:bodyPr>
            <a:normAutofit lnSpcReduction="10000"/>
          </a:bodyPr>
          <a:lstStyle/>
          <a:p>
            <a:pPr>
              <a:buNone/>
            </a:pPr>
            <a:r>
              <a:rPr lang="de-DE" b="1" u="sng" dirty="0" smtClean="0">
                <a:solidFill>
                  <a:srgbClr val="CC0066"/>
                </a:solidFill>
              </a:rPr>
              <a:t>Argumente gegen Anglizismen :</a:t>
            </a:r>
            <a:endParaRPr lang="de-DE" b="1" u="sng" dirty="0" smtClean="0">
              <a:solidFill>
                <a:srgbClr val="CC0066"/>
              </a:solidFill>
            </a:endParaRPr>
          </a:p>
          <a:p>
            <a:pPr>
              <a:buNone/>
            </a:pPr>
            <a:r>
              <a:rPr lang="de-DE" dirty="0" smtClean="0">
                <a:solidFill>
                  <a:srgbClr val="FD87CD"/>
                </a:solidFill>
              </a:rPr>
              <a:t>     </a:t>
            </a:r>
            <a:r>
              <a:rPr lang="uk-UA" dirty="0" smtClean="0">
                <a:solidFill>
                  <a:srgbClr val="FD87CD"/>
                </a:solidFill>
              </a:rPr>
              <a:t>- </a:t>
            </a:r>
            <a:r>
              <a:rPr lang="uk-UA" dirty="0" smtClean="0">
                <a:solidFill>
                  <a:srgbClr val="FD87CD"/>
                </a:solidFill>
              </a:rPr>
              <a:t>Es ist eine Mode, die die Sprachunsicherheit derer verdecken soll, die sie mitmachen</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Die Sprache ist Ausdruck der gewachsenen Kultur und sollte nicht, bis auf technische Internationale Kunstworte verwässert werden. </a:t>
            </a:r>
            <a:br>
              <a:rPr lang="uk-UA" dirty="0" smtClean="0">
                <a:solidFill>
                  <a:srgbClr val="FD87CD"/>
                </a:solidFill>
              </a:rPr>
            </a:br>
            <a:r>
              <a:rPr lang="uk-UA" dirty="0" smtClean="0">
                <a:solidFill>
                  <a:srgbClr val="FD87CD"/>
                </a:solidFill>
              </a:rPr>
              <a:t>- Es kommen ständig neue Wörter und Grammatische Regeln hinzu bzw. werden verändert</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Deutsche Sprache stirbt aus</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Menschen müssen die neue Sprache lernen. Menschen, die schlechte oder gar keine Englischkentnisse haben, werden ausgegrenzt.</a:t>
            </a:r>
            <a:br>
              <a:rPr lang="uk-UA" dirty="0" smtClean="0">
                <a:solidFill>
                  <a:srgbClr val="FD87CD"/>
                </a:solidFill>
              </a:rPr>
            </a:br>
            <a:r>
              <a:rPr lang="uk-UA" dirty="0" smtClean="0">
                <a:solidFill>
                  <a:srgbClr val="FD87CD"/>
                </a:solidFill>
              </a:rPr>
              <a:t>- Deutsche Sprache verliert an Stärke und wird nicht mehr schöpferisch genutzt.</a:t>
            </a:r>
            <a:endParaRPr lang="ru-RU" dirty="0" smtClean="0">
              <a:solidFill>
                <a:srgbClr val="FD87CD"/>
              </a:solidFill>
            </a:endParaRPr>
          </a:p>
          <a:p>
            <a:endParaRPr lang="de-DE" b="1" dirty="0" smtClean="0"/>
          </a:p>
          <a:p>
            <a:endParaRPr lang="ru-RU" b="1"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260350"/>
            <a:ext cx="6072198" cy="6408738"/>
          </a:xfrm>
        </p:spPr>
        <p:txBody>
          <a:bodyPr>
            <a:normAutofit fontScale="92500" lnSpcReduction="20000"/>
          </a:bodyPr>
          <a:lstStyle/>
          <a:p>
            <a:pPr>
              <a:buNone/>
            </a:pPr>
            <a:r>
              <a:rPr lang="de-DE" sz="5400" b="1" i="1" dirty="0" smtClean="0">
                <a:solidFill>
                  <a:srgbClr val="CC0066"/>
                </a:solidFill>
              </a:rPr>
              <a:t>Politik</a:t>
            </a:r>
          </a:p>
          <a:p>
            <a:pPr>
              <a:buNone/>
            </a:pPr>
            <a:r>
              <a:rPr lang="de-DE" sz="2800" dirty="0" smtClean="0">
                <a:solidFill>
                  <a:schemeClr val="accent5">
                    <a:lumMod val="75000"/>
                  </a:schemeClr>
                </a:solidFill>
              </a:rPr>
              <a:t>Die Zitate der Politiker zum Thema </a:t>
            </a:r>
            <a:r>
              <a:rPr lang="de-DE" sz="2800" dirty="0" smtClean="0">
                <a:solidFill>
                  <a:schemeClr val="accent5">
                    <a:lumMod val="75000"/>
                  </a:schemeClr>
                </a:solidFill>
              </a:rPr>
              <a:t>“</a:t>
            </a:r>
            <a:r>
              <a:rPr lang="de-DE" sz="2800" dirty="0" smtClean="0">
                <a:solidFill>
                  <a:schemeClr val="accent5">
                    <a:lumMod val="75000"/>
                  </a:schemeClr>
                </a:solidFill>
              </a:rPr>
              <a:t>Deutsch </a:t>
            </a:r>
            <a:r>
              <a:rPr lang="de-DE" sz="2800" dirty="0" smtClean="0">
                <a:solidFill>
                  <a:schemeClr val="accent5">
                    <a:lumMod val="75000"/>
                  </a:schemeClr>
                </a:solidFill>
              </a:rPr>
              <a:t>und </a:t>
            </a:r>
            <a:r>
              <a:rPr lang="de-DE" sz="2800" dirty="0" smtClean="0">
                <a:solidFill>
                  <a:schemeClr val="accent5">
                    <a:lumMod val="75000"/>
                  </a:schemeClr>
                </a:solidFill>
              </a:rPr>
              <a:t>Englisch“:</a:t>
            </a:r>
            <a:endParaRPr lang="de-DE" sz="2800" dirty="0" smtClean="0">
              <a:solidFill>
                <a:schemeClr val="accent5">
                  <a:lumMod val="75000"/>
                </a:schemeClr>
              </a:solidFill>
            </a:endParaRPr>
          </a:p>
          <a:p>
            <a:r>
              <a:rPr lang="de-DE" sz="2400" dirty="0" smtClean="0">
                <a:solidFill>
                  <a:srgbClr val="FD87CD"/>
                </a:solidFill>
              </a:rPr>
              <a:t>„Warum </a:t>
            </a:r>
            <a:r>
              <a:rPr lang="uk-UA" sz="2400" dirty="0" smtClean="0">
                <a:solidFill>
                  <a:srgbClr val="FD87CD"/>
                </a:solidFill>
              </a:rPr>
              <a:t>soll in deutschsprachigen Gebrauchsanweisungen nicht</a:t>
            </a:r>
            <a:r>
              <a:rPr lang="de-DE" sz="2400" dirty="0" smtClean="0">
                <a:solidFill>
                  <a:srgbClr val="FD87CD"/>
                </a:solidFill>
              </a:rPr>
              <a:t>  „Rechner“ </a:t>
            </a:r>
            <a:r>
              <a:rPr lang="uk-UA" sz="2400" dirty="0" smtClean="0">
                <a:solidFill>
                  <a:srgbClr val="FD87CD"/>
                </a:solidFill>
              </a:rPr>
              <a:t>statt </a:t>
            </a:r>
            <a:r>
              <a:rPr lang="de-DE" sz="2400" dirty="0" smtClean="0">
                <a:solidFill>
                  <a:srgbClr val="FD87CD"/>
                </a:solidFill>
              </a:rPr>
              <a:t>„</a:t>
            </a:r>
            <a:r>
              <a:rPr lang="uk-UA" sz="2400" dirty="0" smtClean="0">
                <a:solidFill>
                  <a:srgbClr val="FD87CD"/>
                </a:solidFill>
              </a:rPr>
              <a:t>Computer</a:t>
            </a:r>
            <a:r>
              <a:rPr lang="de-DE" sz="2400" dirty="0" smtClean="0">
                <a:solidFill>
                  <a:srgbClr val="FD87CD"/>
                </a:solidFill>
              </a:rPr>
              <a:t>“</a:t>
            </a:r>
            <a:r>
              <a:rPr lang="uk-UA" sz="2400" dirty="0" smtClean="0">
                <a:solidFill>
                  <a:srgbClr val="FD87CD"/>
                </a:solidFill>
              </a:rPr>
              <a:t>, </a:t>
            </a:r>
            <a:r>
              <a:rPr lang="de-DE" sz="2400" dirty="0" smtClean="0">
                <a:solidFill>
                  <a:srgbClr val="FD87CD"/>
                </a:solidFill>
              </a:rPr>
              <a:t>„</a:t>
            </a:r>
            <a:r>
              <a:rPr lang="uk-UA" sz="2400" dirty="0" smtClean="0">
                <a:solidFill>
                  <a:srgbClr val="FD87CD"/>
                </a:solidFill>
              </a:rPr>
              <a:t>Luftkissen</a:t>
            </a:r>
            <a:r>
              <a:rPr lang="de-DE" sz="2400" dirty="0" smtClean="0">
                <a:solidFill>
                  <a:srgbClr val="FD87CD"/>
                </a:solidFill>
              </a:rPr>
              <a:t>“</a:t>
            </a:r>
            <a:r>
              <a:rPr lang="uk-UA" sz="2400" dirty="0" smtClean="0">
                <a:solidFill>
                  <a:srgbClr val="FD87CD"/>
                </a:solidFill>
              </a:rPr>
              <a:t> statt </a:t>
            </a:r>
            <a:r>
              <a:rPr lang="de-DE" sz="2400" dirty="0" smtClean="0">
                <a:solidFill>
                  <a:srgbClr val="FD87CD"/>
                </a:solidFill>
              </a:rPr>
              <a:t>„</a:t>
            </a:r>
            <a:r>
              <a:rPr lang="uk-UA" sz="2400" dirty="0" smtClean="0">
                <a:solidFill>
                  <a:srgbClr val="FD87CD"/>
                </a:solidFill>
              </a:rPr>
              <a:t>Airbag</a:t>
            </a:r>
            <a:r>
              <a:rPr lang="de-DE" sz="2400" dirty="0" smtClean="0">
                <a:solidFill>
                  <a:srgbClr val="FD87CD"/>
                </a:solidFill>
              </a:rPr>
              <a:t>“</a:t>
            </a:r>
            <a:r>
              <a:rPr lang="uk-UA" sz="2400" dirty="0" smtClean="0">
                <a:solidFill>
                  <a:srgbClr val="FD87CD"/>
                </a:solidFill>
              </a:rPr>
              <a:t>, </a:t>
            </a:r>
            <a:r>
              <a:rPr lang="de-DE" sz="2400" dirty="0" smtClean="0">
                <a:solidFill>
                  <a:srgbClr val="FD87CD"/>
                </a:solidFill>
              </a:rPr>
              <a:t>„</a:t>
            </a:r>
            <a:r>
              <a:rPr lang="uk-UA" sz="2400" dirty="0" smtClean="0">
                <a:solidFill>
                  <a:srgbClr val="FD87CD"/>
                </a:solidFill>
              </a:rPr>
              <a:t>Programm</a:t>
            </a:r>
            <a:r>
              <a:rPr lang="de-DE" sz="2400" dirty="0" smtClean="0">
                <a:solidFill>
                  <a:srgbClr val="FD87CD"/>
                </a:solidFill>
              </a:rPr>
              <a:t>“</a:t>
            </a:r>
            <a:r>
              <a:rPr lang="uk-UA" sz="2400" dirty="0" smtClean="0">
                <a:solidFill>
                  <a:srgbClr val="FD87CD"/>
                </a:solidFill>
              </a:rPr>
              <a:t> statt </a:t>
            </a:r>
            <a:r>
              <a:rPr lang="de-DE" sz="2400" dirty="0" smtClean="0">
                <a:solidFill>
                  <a:srgbClr val="FD87CD"/>
                </a:solidFill>
              </a:rPr>
              <a:t>„</a:t>
            </a:r>
            <a:r>
              <a:rPr lang="uk-UA" sz="2400" dirty="0" smtClean="0">
                <a:solidFill>
                  <a:srgbClr val="FD87CD"/>
                </a:solidFill>
              </a:rPr>
              <a:t>Software</a:t>
            </a:r>
            <a:r>
              <a:rPr lang="de-DE" sz="2400" dirty="0" smtClean="0">
                <a:solidFill>
                  <a:srgbClr val="FD87CD"/>
                </a:solidFill>
              </a:rPr>
              <a:t>“</a:t>
            </a:r>
            <a:r>
              <a:rPr lang="uk-UA" sz="2400" dirty="0" smtClean="0">
                <a:solidFill>
                  <a:srgbClr val="FD87CD"/>
                </a:solidFill>
              </a:rPr>
              <a:t> </a:t>
            </a:r>
            <a:r>
              <a:rPr lang="uk-UA" sz="2400" dirty="0" smtClean="0">
                <a:solidFill>
                  <a:srgbClr val="FD87CD"/>
                </a:solidFill>
              </a:rPr>
              <a:t>sehen?“</a:t>
            </a:r>
            <a:endParaRPr lang="de-DE" sz="2400" dirty="0" smtClean="0">
              <a:solidFill>
                <a:srgbClr val="FD87CD"/>
              </a:solidFill>
            </a:endParaRPr>
          </a:p>
          <a:p>
            <a:pPr>
              <a:buNone/>
            </a:pPr>
            <a:r>
              <a:rPr lang="de-DE" sz="2400" dirty="0" smtClean="0">
                <a:solidFill>
                  <a:srgbClr val="FD87CD"/>
                </a:solidFill>
              </a:rPr>
              <a:t> </a:t>
            </a:r>
            <a:r>
              <a:rPr lang="de-DE" sz="2400" dirty="0" smtClean="0">
                <a:solidFill>
                  <a:srgbClr val="FD87CD"/>
                </a:solidFill>
              </a:rPr>
              <a:t>     </a:t>
            </a:r>
            <a:r>
              <a:rPr lang="de-DE" sz="2400" dirty="0" smtClean="0">
                <a:solidFill>
                  <a:srgbClr val="FD87CD"/>
                </a:solidFill>
              </a:rPr>
              <a:t> </a:t>
            </a:r>
            <a:r>
              <a:rPr lang="de-DE" sz="2400" dirty="0" smtClean="0">
                <a:solidFill>
                  <a:srgbClr val="FD87CD"/>
                </a:solidFill>
              </a:rPr>
              <a:t>(</a:t>
            </a:r>
            <a:r>
              <a:rPr lang="uk-UA" sz="2400" i="1" dirty="0" smtClean="0">
                <a:solidFill>
                  <a:srgbClr val="FD87CD"/>
                </a:solidFill>
              </a:rPr>
              <a:t>Christoph Böhr</a:t>
            </a:r>
            <a:r>
              <a:rPr lang="de-DE" sz="2400" i="1" dirty="0" smtClean="0">
                <a:solidFill>
                  <a:srgbClr val="FD87CD"/>
                </a:solidFill>
              </a:rPr>
              <a:t>)</a:t>
            </a:r>
            <a:endParaRPr lang="de-DE" sz="2400" dirty="0" smtClean="0">
              <a:solidFill>
                <a:srgbClr val="FD87CD"/>
              </a:solidFill>
            </a:endParaRPr>
          </a:p>
          <a:p>
            <a:r>
              <a:rPr lang="uk-UA" sz="2400" dirty="0" smtClean="0">
                <a:solidFill>
                  <a:srgbClr val="FD87CD"/>
                </a:solidFill>
              </a:rPr>
              <a:t>„</a:t>
            </a:r>
            <a:r>
              <a:rPr lang="de-DE" sz="2400" dirty="0" smtClean="0">
                <a:solidFill>
                  <a:srgbClr val="FD87CD"/>
                </a:solidFill>
              </a:rPr>
              <a:t>Zum</a:t>
            </a:r>
            <a:r>
              <a:rPr lang="uk-UA" sz="2400" dirty="0" smtClean="0">
                <a:solidFill>
                  <a:srgbClr val="FD87CD"/>
                </a:solidFill>
              </a:rPr>
              <a:t> Patriotismus gehört die Liebe zur deutschen Sprache, zur deutschen </a:t>
            </a:r>
            <a:r>
              <a:rPr lang="de-DE" sz="2400" dirty="0" smtClean="0">
                <a:solidFill>
                  <a:srgbClr val="FD87CD"/>
                </a:solidFill>
              </a:rPr>
              <a:t>Kultur</a:t>
            </a:r>
            <a:r>
              <a:rPr lang="uk-UA" sz="2400" dirty="0" smtClean="0">
                <a:solidFill>
                  <a:srgbClr val="FD87CD"/>
                </a:solidFill>
              </a:rPr>
              <a:t>“</a:t>
            </a:r>
            <a:r>
              <a:rPr lang="de-DE" sz="2400" dirty="0" smtClean="0">
                <a:solidFill>
                  <a:srgbClr val="FD87CD"/>
                </a:solidFill>
              </a:rPr>
              <a:t>.</a:t>
            </a:r>
            <a:r>
              <a:rPr lang="uk-UA" sz="2400" i="1" dirty="0" smtClean="0">
                <a:solidFill>
                  <a:srgbClr val="FD87CD"/>
                </a:solidFill>
              </a:rPr>
              <a:t> </a:t>
            </a:r>
            <a:endParaRPr lang="de-DE" sz="2400" i="1" dirty="0" smtClean="0">
              <a:solidFill>
                <a:srgbClr val="FD87CD"/>
              </a:solidFill>
            </a:endParaRPr>
          </a:p>
          <a:p>
            <a:pPr>
              <a:buNone/>
            </a:pPr>
            <a:r>
              <a:rPr lang="de-DE" sz="2400" i="1" dirty="0" smtClean="0">
                <a:solidFill>
                  <a:srgbClr val="FD87CD"/>
                </a:solidFill>
              </a:rPr>
              <a:t> </a:t>
            </a:r>
            <a:r>
              <a:rPr lang="de-DE" sz="2400" i="1" dirty="0" smtClean="0">
                <a:solidFill>
                  <a:srgbClr val="FD87CD"/>
                </a:solidFill>
              </a:rPr>
              <a:t>      </a:t>
            </a:r>
            <a:r>
              <a:rPr lang="de-DE" sz="2400" i="1" dirty="0" smtClean="0">
                <a:solidFill>
                  <a:srgbClr val="FD87CD"/>
                </a:solidFill>
              </a:rPr>
              <a:t>(</a:t>
            </a:r>
            <a:r>
              <a:rPr lang="uk-UA" sz="2400" i="1" dirty="0" smtClean="0">
                <a:solidFill>
                  <a:srgbClr val="FD87CD"/>
                </a:solidFill>
              </a:rPr>
              <a:t>Dr. Günther Beckstein</a:t>
            </a:r>
            <a:r>
              <a:rPr lang="de-DE" sz="2400" i="1" dirty="0" smtClean="0">
                <a:solidFill>
                  <a:srgbClr val="FD87CD"/>
                </a:solidFill>
              </a:rPr>
              <a:t>)</a:t>
            </a:r>
          </a:p>
          <a:p>
            <a:r>
              <a:rPr lang="uk-UA" sz="2400" dirty="0" smtClean="0">
                <a:solidFill>
                  <a:srgbClr val="FD87CD"/>
                </a:solidFill>
              </a:rPr>
              <a:t>„</a:t>
            </a:r>
            <a:r>
              <a:rPr lang="de-DE" sz="2400" dirty="0" smtClean="0">
                <a:solidFill>
                  <a:srgbClr val="FD87CD"/>
                </a:solidFill>
              </a:rPr>
              <a:t>Ich</a:t>
            </a:r>
            <a:r>
              <a:rPr lang="uk-UA" sz="2400" dirty="0" smtClean="0">
                <a:solidFill>
                  <a:srgbClr val="FD87CD"/>
                </a:solidFill>
              </a:rPr>
              <a:t> bin Deutscher, weil ich mit der deutschen Sprache aufgewachsen bin und weil Deutschland mein Zuhause </a:t>
            </a:r>
            <a:r>
              <a:rPr lang="de-DE" sz="2400" dirty="0" smtClean="0">
                <a:solidFill>
                  <a:srgbClr val="FD87CD"/>
                </a:solidFill>
              </a:rPr>
              <a:t>ist</a:t>
            </a:r>
            <a:r>
              <a:rPr lang="uk-UA" sz="2400" dirty="0" smtClean="0">
                <a:solidFill>
                  <a:srgbClr val="FD87CD"/>
                </a:solidFill>
              </a:rPr>
              <a:t>“</a:t>
            </a:r>
            <a:r>
              <a:rPr lang="uk-UA" sz="2400" i="1" dirty="0" smtClean="0">
                <a:solidFill>
                  <a:srgbClr val="FD87CD"/>
                </a:solidFill>
              </a:rPr>
              <a:t> </a:t>
            </a:r>
            <a:r>
              <a:rPr lang="de-DE" sz="2400" i="1" dirty="0" smtClean="0">
                <a:solidFill>
                  <a:srgbClr val="FD87CD"/>
                </a:solidFill>
              </a:rPr>
              <a:t>.</a:t>
            </a:r>
          </a:p>
          <a:p>
            <a:pPr>
              <a:buNone/>
            </a:pPr>
            <a:r>
              <a:rPr lang="de-DE" sz="2400" i="1" dirty="0" smtClean="0">
                <a:solidFill>
                  <a:srgbClr val="FD87CD"/>
                </a:solidFill>
              </a:rPr>
              <a:t> </a:t>
            </a:r>
            <a:r>
              <a:rPr lang="de-DE" sz="2400" i="1" dirty="0" smtClean="0">
                <a:solidFill>
                  <a:srgbClr val="FD87CD"/>
                </a:solidFill>
              </a:rPr>
              <a:t>     </a:t>
            </a:r>
            <a:r>
              <a:rPr lang="uk-UA" sz="2400" i="1" dirty="0" smtClean="0">
                <a:solidFill>
                  <a:srgbClr val="FD87CD"/>
                </a:solidFill>
              </a:rPr>
              <a:t> </a:t>
            </a:r>
            <a:r>
              <a:rPr lang="de-DE" sz="2400" i="1" dirty="0" smtClean="0">
                <a:solidFill>
                  <a:srgbClr val="FD87CD"/>
                </a:solidFill>
              </a:rPr>
              <a:t>(</a:t>
            </a:r>
            <a:r>
              <a:rPr lang="uk-UA" sz="2400" i="1" dirty="0" smtClean="0">
                <a:solidFill>
                  <a:srgbClr val="FD87CD"/>
                </a:solidFill>
              </a:rPr>
              <a:t>Klaus von Dohnanyi</a:t>
            </a:r>
            <a:r>
              <a:rPr lang="de-DE" sz="2400" i="1" dirty="0" smtClean="0">
                <a:solidFill>
                  <a:srgbClr val="FD87CD"/>
                </a:solidFill>
              </a:rPr>
              <a:t>)</a:t>
            </a:r>
          </a:p>
          <a:p>
            <a:r>
              <a:rPr lang="uk-UA" sz="2400" dirty="0" smtClean="0">
                <a:solidFill>
                  <a:srgbClr val="FD87CD"/>
                </a:solidFill>
              </a:rPr>
              <a:t>„</a:t>
            </a:r>
            <a:r>
              <a:rPr lang="de-DE" sz="2400" dirty="0" smtClean="0">
                <a:solidFill>
                  <a:srgbClr val="FD87CD"/>
                </a:solidFill>
              </a:rPr>
              <a:t>Sprache</a:t>
            </a:r>
            <a:r>
              <a:rPr lang="uk-UA" sz="2400" dirty="0" smtClean="0">
                <a:solidFill>
                  <a:srgbClr val="FD87CD"/>
                </a:solidFill>
              </a:rPr>
              <a:t> ist Konstrukteur unserer </a:t>
            </a:r>
            <a:r>
              <a:rPr lang="de-DE" sz="2400" dirty="0" smtClean="0">
                <a:solidFill>
                  <a:srgbClr val="FD87CD"/>
                </a:solidFill>
              </a:rPr>
              <a:t>Indetität</a:t>
            </a:r>
            <a:r>
              <a:rPr lang="uk-UA" sz="2400" dirty="0" smtClean="0">
                <a:solidFill>
                  <a:srgbClr val="FD87CD"/>
                </a:solidFill>
              </a:rPr>
              <a:t>“</a:t>
            </a:r>
            <a:r>
              <a:rPr lang="de-DE" sz="2400" dirty="0" smtClean="0">
                <a:solidFill>
                  <a:srgbClr val="FD87CD"/>
                </a:solidFill>
              </a:rPr>
              <a:t>.</a:t>
            </a:r>
          </a:p>
          <a:p>
            <a:pPr>
              <a:buNone/>
            </a:pPr>
            <a:r>
              <a:rPr lang="de-DE" sz="2400" dirty="0" smtClean="0">
                <a:solidFill>
                  <a:srgbClr val="FD87CD"/>
                </a:solidFill>
              </a:rPr>
              <a:t> </a:t>
            </a:r>
            <a:r>
              <a:rPr lang="de-DE" sz="2400" dirty="0" smtClean="0">
                <a:solidFill>
                  <a:srgbClr val="FD87CD"/>
                </a:solidFill>
              </a:rPr>
              <a:t>     </a:t>
            </a:r>
            <a:r>
              <a:rPr lang="de-DE" sz="2400" dirty="0" smtClean="0">
                <a:solidFill>
                  <a:srgbClr val="FD87CD"/>
                </a:solidFill>
              </a:rPr>
              <a:t>(</a:t>
            </a:r>
            <a:r>
              <a:rPr lang="uk-UA" sz="2400" i="1" dirty="0" smtClean="0">
                <a:solidFill>
                  <a:srgbClr val="FD87CD"/>
                </a:solidFill>
              </a:rPr>
              <a:t>Björn Engholm</a:t>
            </a:r>
            <a:r>
              <a:rPr lang="de-DE" sz="2400" i="1" dirty="0" smtClean="0">
                <a:solidFill>
                  <a:srgbClr val="FD87CD"/>
                </a:solidFill>
              </a:rPr>
              <a:t>)</a:t>
            </a:r>
            <a:endParaRPr lang="ru-RU" sz="2400" dirty="0" smtClean="0">
              <a:solidFill>
                <a:srgbClr val="FD87CD"/>
              </a:solidFill>
            </a:endParaRPr>
          </a:p>
          <a:p>
            <a:endParaRPr lang="ru-RU" sz="2400" dirty="0" smtClean="0"/>
          </a:p>
          <a:p>
            <a:endParaRPr lang="de-DE" sz="2400" dirty="0" smtClean="0"/>
          </a:p>
          <a:p>
            <a:endParaRPr lang="ru-RU" sz="2400" dirty="0" smtClean="0"/>
          </a:p>
          <a:p>
            <a:pPr>
              <a:buNone/>
            </a:pPr>
            <a:endParaRPr lang="de-DE" sz="2800" dirty="0" smtClean="0"/>
          </a:p>
          <a:p>
            <a:endParaRPr lang="ru-RU" sz="4800" dirty="0">
              <a:solidFill>
                <a:srgbClr val="002060"/>
              </a:solidFill>
            </a:endParaRPr>
          </a:p>
        </p:txBody>
      </p:sp>
      <p:pic>
        <p:nvPicPr>
          <p:cNvPr id="6146" name="Picture 2" descr="http://www.welt.de/img/titelseite_ipad_neu/crop102007863/7188726475-ci3x2l-w620/jw-ramsauer-DW-Politik-Berlin.jpg"/>
          <p:cNvPicPr>
            <a:picLocks noChangeAspect="1" noChangeArrowheads="1"/>
          </p:cNvPicPr>
          <p:nvPr/>
        </p:nvPicPr>
        <p:blipFill>
          <a:blip r:embed="rId2"/>
          <a:srcRect/>
          <a:stretch>
            <a:fillRect/>
          </a:stretch>
        </p:blipFill>
        <p:spPr bwMode="auto">
          <a:xfrm>
            <a:off x="5857884" y="142852"/>
            <a:ext cx="3143272" cy="3143272"/>
          </a:xfrm>
          <a:prstGeom prst="rect">
            <a:avLst/>
          </a:prstGeom>
          <a:noFill/>
        </p:spPr>
      </p:pic>
      <p:pic>
        <p:nvPicPr>
          <p:cNvPr id="6148" name="Picture 4" descr="http://t1.gstatic.com/images?q=tbn:ANd9GcSk0RA1AOABv-PT5wmEBAbwWIqjQrv1RGRGItVszuClGPbC1F3I"/>
          <p:cNvPicPr>
            <a:picLocks noChangeAspect="1" noChangeArrowheads="1"/>
          </p:cNvPicPr>
          <p:nvPr/>
        </p:nvPicPr>
        <p:blipFill>
          <a:blip r:embed="rId3"/>
          <a:srcRect/>
          <a:stretch>
            <a:fillRect/>
          </a:stretch>
        </p:blipFill>
        <p:spPr bwMode="auto">
          <a:xfrm>
            <a:off x="5857884" y="3429000"/>
            <a:ext cx="3143271" cy="3071807"/>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5720" y="142875"/>
            <a:ext cx="8858280" cy="928671"/>
          </a:xfrm>
        </p:spPr>
        <p:txBody>
          <a:bodyPr/>
          <a:lstStyle/>
          <a:p>
            <a:r>
              <a:rPr lang="de-DE" sz="5400" dirty="0" smtClean="0">
                <a:solidFill>
                  <a:srgbClr val="FD67C0"/>
                </a:solidFill>
                <a:latin typeface="Times New Roman" pitchFamily="18" charset="0"/>
                <a:cs typeface="Times New Roman" pitchFamily="18" charset="0"/>
              </a:rPr>
              <a:t>Anglizismen in der  Presse:</a:t>
            </a:r>
            <a:endParaRPr lang="uk-UA" sz="5400" dirty="0">
              <a:solidFill>
                <a:srgbClr val="FD67C0"/>
              </a:solidFill>
              <a:latin typeface="Times New Roman" pitchFamily="18" charset="0"/>
              <a:cs typeface="Times New Roman" pitchFamily="18" charset="0"/>
            </a:endParaRPr>
          </a:p>
        </p:txBody>
      </p:sp>
      <p:pic>
        <p:nvPicPr>
          <p:cNvPr id="81924" name="Picture 4" descr="http://t3.gstatic.com/images?q=tbn:ANd9GcQA_K2qRHK1vk6IfY35sgITu5lfCZkCwHu5KK_Y5ZELW8sfTokl"/>
          <p:cNvPicPr>
            <a:picLocks noChangeAspect="1" noChangeArrowheads="1"/>
          </p:cNvPicPr>
          <p:nvPr/>
        </p:nvPicPr>
        <p:blipFill>
          <a:blip r:embed="rId2"/>
          <a:srcRect/>
          <a:stretch>
            <a:fillRect/>
          </a:stretch>
        </p:blipFill>
        <p:spPr bwMode="auto">
          <a:xfrm>
            <a:off x="4929190" y="928670"/>
            <a:ext cx="4048118" cy="2714644"/>
          </a:xfrm>
          <a:prstGeom prst="rect">
            <a:avLst/>
          </a:prstGeom>
          <a:noFill/>
        </p:spPr>
      </p:pic>
      <p:pic>
        <p:nvPicPr>
          <p:cNvPr id="81926" name="Picture 6" descr="http://p4.focus.de/img/gen/U/4/HBU49FHq_Pxgen_r_630xA.jpg"/>
          <p:cNvPicPr>
            <a:picLocks noChangeAspect="1" noChangeArrowheads="1"/>
          </p:cNvPicPr>
          <p:nvPr/>
        </p:nvPicPr>
        <p:blipFill>
          <a:blip r:embed="rId3"/>
          <a:srcRect/>
          <a:stretch>
            <a:fillRect/>
          </a:stretch>
        </p:blipFill>
        <p:spPr bwMode="auto">
          <a:xfrm>
            <a:off x="4286248" y="3733122"/>
            <a:ext cx="4714866" cy="2948663"/>
          </a:xfrm>
          <a:prstGeom prst="rect">
            <a:avLst/>
          </a:prstGeom>
          <a:noFill/>
        </p:spPr>
      </p:pic>
      <p:pic>
        <p:nvPicPr>
          <p:cNvPr id="81928" name="Picture 8" descr="http://www.12see.de/userdaten/000083/42/bilder/p_r_e_s_s_e/sagt_es_auf_deutsch_-_vds_xo7.jpg"/>
          <p:cNvPicPr>
            <a:picLocks noChangeAspect="1" noChangeArrowheads="1"/>
          </p:cNvPicPr>
          <p:nvPr/>
        </p:nvPicPr>
        <p:blipFill>
          <a:blip r:embed="rId4"/>
          <a:srcRect/>
          <a:stretch>
            <a:fillRect/>
          </a:stretch>
        </p:blipFill>
        <p:spPr bwMode="auto">
          <a:xfrm>
            <a:off x="142844" y="928670"/>
            <a:ext cx="4722933" cy="3114661"/>
          </a:xfrm>
          <a:prstGeom prst="rect">
            <a:avLst/>
          </a:prstGeom>
          <a:noFill/>
        </p:spPr>
      </p:pic>
      <p:pic>
        <p:nvPicPr>
          <p:cNvPr id="81930" name="Picture 10" descr="http://www.tu-chemnitz.de/phil/leo/bilder_neu/brand.jpg"/>
          <p:cNvPicPr>
            <a:picLocks noChangeAspect="1" noChangeArrowheads="1"/>
          </p:cNvPicPr>
          <p:nvPr/>
        </p:nvPicPr>
        <p:blipFill>
          <a:blip r:embed="rId5"/>
          <a:srcRect/>
          <a:stretch>
            <a:fillRect/>
          </a:stretch>
        </p:blipFill>
        <p:spPr bwMode="auto">
          <a:xfrm>
            <a:off x="214282" y="4071942"/>
            <a:ext cx="4000528" cy="2633664"/>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556791"/>
            <a:ext cx="4286248" cy="5040561"/>
          </a:xfrm>
        </p:spPr>
        <p:txBody>
          <a:bodyPr>
            <a:normAutofit/>
          </a:bodyPr>
          <a:lstStyle/>
          <a:p>
            <a:r>
              <a:rPr lang="uk-UA" dirty="0" smtClean="0"/>
              <a:t> </a:t>
            </a:r>
            <a:r>
              <a:rPr lang="de-DE" dirty="0" smtClean="0"/>
              <a:t>Die englische Aussprüche in der Werbung</a:t>
            </a:r>
            <a:r>
              <a:rPr lang="uk-UA" dirty="0" smtClean="0"/>
              <a:t>: </a:t>
            </a:r>
            <a:r>
              <a:rPr lang="en-US" dirty="0" smtClean="0"/>
              <a:t>"</a:t>
            </a:r>
            <a:r>
              <a:rPr lang="en-US" dirty="0" smtClean="0"/>
              <a:t>Nothing between us", "Designed to make a difference", "Come in and find out" und "Have a break, </a:t>
            </a:r>
            <a:endParaRPr lang="en-US" dirty="0" smtClean="0"/>
          </a:p>
          <a:p>
            <a:pPr>
              <a:buNone/>
            </a:pPr>
            <a:r>
              <a:rPr lang="en-US" dirty="0" smtClean="0"/>
              <a:t> </a:t>
            </a:r>
            <a:r>
              <a:rPr lang="en-US" dirty="0" smtClean="0"/>
              <a:t>     </a:t>
            </a:r>
            <a:r>
              <a:rPr lang="en-US" dirty="0" smtClean="0"/>
              <a:t>have </a:t>
            </a:r>
            <a:r>
              <a:rPr lang="en-US" dirty="0" smtClean="0"/>
              <a:t>a kitkat".</a:t>
            </a:r>
            <a:endParaRPr lang="ru-RU" dirty="0"/>
          </a:p>
        </p:txBody>
      </p:sp>
      <p:pic>
        <p:nvPicPr>
          <p:cNvPr id="1030" name="Picture 6" descr="http://www.allmystery.de/dateien/uh63745,1277904266,we_kehr.jpeg"/>
          <p:cNvPicPr>
            <a:picLocks noChangeAspect="1" noChangeArrowheads="1"/>
          </p:cNvPicPr>
          <p:nvPr/>
        </p:nvPicPr>
        <p:blipFill>
          <a:blip r:embed="rId2"/>
          <a:srcRect/>
          <a:stretch>
            <a:fillRect/>
          </a:stretch>
        </p:blipFill>
        <p:spPr bwMode="auto">
          <a:xfrm>
            <a:off x="5572132" y="142852"/>
            <a:ext cx="3381399" cy="2714644"/>
          </a:xfrm>
          <a:prstGeom prst="rect">
            <a:avLst/>
          </a:prstGeom>
          <a:noFill/>
        </p:spPr>
      </p:pic>
      <p:pic>
        <p:nvPicPr>
          <p:cNvPr id="1032" name="Picture 8" descr="http://t1.gstatic.com/images?q=tbn:ANd9GcRh9rrq5N4Lw8mxSLu98IhKG_mX_r0OwQBX53q-cj3PeNMMcnlZ"/>
          <p:cNvPicPr>
            <a:picLocks noChangeAspect="1" noChangeArrowheads="1"/>
          </p:cNvPicPr>
          <p:nvPr/>
        </p:nvPicPr>
        <p:blipFill>
          <a:blip r:embed="rId3"/>
          <a:srcRect/>
          <a:stretch>
            <a:fillRect/>
          </a:stretch>
        </p:blipFill>
        <p:spPr bwMode="auto">
          <a:xfrm>
            <a:off x="6143636" y="3000372"/>
            <a:ext cx="2867019" cy="3778614"/>
          </a:xfrm>
          <a:prstGeom prst="rect">
            <a:avLst/>
          </a:prstGeom>
          <a:noFill/>
        </p:spPr>
      </p:pic>
      <p:pic>
        <p:nvPicPr>
          <p:cNvPr id="1036" name="Picture 12" descr="http://71grad.de/uploads/thumbnails/esprit-newsletter_direkt-vom-catwalk.jpg"/>
          <p:cNvPicPr>
            <a:picLocks noChangeAspect="1" noChangeArrowheads="1"/>
          </p:cNvPicPr>
          <p:nvPr/>
        </p:nvPicPr>
        <p:blipFill>
          <a:blip r:embed="rId4"/>
          <a:srcRect/>
          <a:stretch>
            <a:fillRect/>
          </a:stretch>
        </p:blipFill>
        <p:spPr bwMode="auto">
          <a:xfrm>
            <a:off x="3714744" y="3452425"/>
            <a:ext cx="2547922" cy="2834096"/>
          </a:xfrm>
          <a:prstGeom prst="rect">
            <a:avLst/>
          </a:prstGeom>
          <a:noFill/>
        </p:spPr>
      </p:pic>
      <p:pic>
        <p:nvPicPr>
          <p:cNvPr id="1038" name="Picture 14" descr="http://www.unitednetworker.com/wp-content/uploads/2011/01/LRGKF_LunchClub.jpg"/>
          <p:cNvPicPr>
            <a:picLocks noChangeAspect="1" noChangeArrowheads="1"/>
          </p:cNvPicPr>
          <p:nvPr/>
        </p:nvPicPr>
        <p:blipFill>
          <a:blip r:embed="rId5" cstate="print"/>
          <a:srcRect/>
          <a:stretch>
            <a:fillRect/>
          </a:stretch>
        </p:blipFill>
        <p:spPr bwMode="auto">
          <a:xfrm>
            <a:off x="2071670" y="142852"/>
            <a:ext cx="3594098" cy="1571636"/>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ilhelmadt.files.wordpress.com/2010/07/grafik_dach-ergebnisse_poll_anglizismen.jpg"/>
          <p:cNvPicPr>
            <a:picLocks noChangeAspect="1" noChangeArrowheads="1"/>
          </p:cNvPicPr>
          <p:nvPr/>
        </p:nvPicPr>
        <p:blipFill>
          <a:blip r:embed="rId2"/>
          <a:srcRect/>
          <a:stretch>
            <a:fillRect/>
          </a:stretch>
        </p:blipFill>
        <p:spPr bwMode="auto">
          <a:xfrm>
            <a:off x="214282" y="285728"/>
            <a:ext cx="8715436" cy="6429420"/>
          </a:xfrm>
          <a:prstGeom prst="rect">
            <a:avLst/>
          </a:prstGeom>
          <a:noFill/>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koti.welho.com/jbraun/Statista_Anglizismen.jpg"/>
          <p:cNvPicPr>
            <a:picLocks noChangeAspect="1" noChangeArrowheads="1"/>
          </p:cNvPicPr>
          <p:nvPr/>
        </p:nvPicPr>
        <p:blipFill>
          <a:blip r:embed="rId2"/>
          <a:srcRect/>
          <a:stretch>
            <a:fillRect/>
          </a:stretch>
        </p:blipFill>
        <p:spPr bwMode="auto">
          <a:xfrm>
            <a:off x="214282" y="214290"/>
            <a:ext cx="8786874" cy="6434146"/>
          </a:xfrm>
          <a:prstGeom prst="rect">
            <a:avLst/>
          </a:prstGeom>
          <a:noFill/>
        </p:spPr>
      </p:pic>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ntegration"/>
          <p:cNvPicPr>
            <a:picLocks noGrp="1"/>
          </p:cNvPicPr>
          <p:nvPr>
            <p:ph idx="4294967295"/>
          </p:nvPr>
        </p:nvPicPr>
        <p:blipFill>
          <a:blip r:embed="rId2" cstate="print"/>
          <a:srcRect/>
          <a:stretch>
            <a:fillRect/>
          </a:stretch>
        </p:blipFill>
        <p:spPr bwMode="auto">
          <a:xfrm>
            <a:off x="142844" y="142852"/>
            <a:ext cx="8858312" cy="6715148"/>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iel"/>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1371600" y="404813"/>
            <a:ext cx="7772400" cy="5878512"/>
          </a:xfrm>
        </p:spPr>
        <p:txBody>
          <a:bodyPr>
            <a:normAutofit fontScale="25000" lnSpcReduction="20000"/>
          </a:bodyPr>
          <a:lstStyle/>
          <a:p>
            <a:pPr>
              <a:buNone/>
            </a:pPr>
            <a:r>
              <a:rPr lang="de-DE" sz="9600" b="1" i="1" u="sng" dirty="0" smtClean="0">
                <a:solidFill>
                  <a:srgbClr val="CC0066"/>
                </a:solidFill>
              </a:rPr>
              <a:t>Wir haben solche Quellen gearbeitet:</a:t>
            </a:r>
          </a:p>
          <a:p>
            <a:pPr lvl="0"/>
            <a:r>
              <a:rPr lang="uk-UA" sz="8000" dirty="0" smtClean="0">
                <a:solidFill>
                  <a:srgbClr val="FD87CD"/>
                </a:solidFill>
              </a:rPr>
              <a:t>Дундій П. М.  Класифікація англійських запозичень  в німецькій мові // Лінгвістика століття: нові дослідження і перспективи. – 2011 . -  С.120 -126.</a:t>
            </a:r>
            <a:endParaRPr lang="ru-RU" sz="8000" dirty="0" smtClean="0">
              <a:solidFill>
                <a:srgbClr val="FD87CD"/>
              </a:solidFill>
            </a:endParaRPr>
          </a:p>
          <a:p>
            <a:pPr lvl="0"/>
            <a:r>
              <a:rPr lang="uk-UA" sz="8000" dirty="0" smtClean="0">
                <a:solidFill>
                  <a:srgbClr val="FD87CD"/>
                </a:solidFill>
              </a:rPr>
              <a:t>Коломієць А. М.  Новітні запозичення з англійської мови в німецькій суспільно – політичній лексиці //  Вісник Запорізького державного університету. – 2002. - №2. – С.1 – 4.</a:t>
            </a:r>
            <a:endParaRPr lang="ru-RU" sz="8000" dirty="0" smtClean="0">
              <a:solidFill>
                <a:srgbClr val="FD87CD"/>
              </a:solidFill>
            </a:endParaRPr>
          </a:p>
          <a:p>
            <a:pPr lvl="0"/>
            <a:r>
              <a:rPr lang="uk-UA" sz="8000" dirty="0" smtClean="0">
                <a:solidFill>
                  <a:srgbClr val="FD87CD"/>
                </a:solidFill>
              </a:rPr>
              <a:t>Лесюк Г.І., Титова В.В., Крамаренко С.А. Короткий словник з економіки та менеджменту. – К:Спалах ЛТД, 1996. </a:t>
            </a:r>
            <a:r>
              <a:rPr lang="ru-RU" sz="8000" dirty="0" smtClean="0">
                <a:solidFill>
                  <a:srgbClr val="FD87CD"/>
                </a:solidFill>
              </a:rPr>
              <a:t>  </a:t>
            </a:r>
          </a:p>
          <a:p>
            <a:pPr lvl="0"/>
            <a:r>
              <a:rPr lang="de-DE" sz="8000" dirty="0" smtClean="0">
                <a:solidFill>
                  <a:srgbClr val="FD87CD"/>
                </a:solidFill>
              </a:rPr>
              <a:t>Fitzner J. Anglizismen im Deutschen. Ein Beitrag zur Bestimmungseiner stilistischen Funktion in der heutigen Presse – Stuttgart, 1998 – 200s.</a:t>
            </a:r>
            <a:endParaRPr lang="ru-RU" sz="8000" dirty="0" smtClean="0">
              <a:solidFill>
                <a:srgbClr val="FD87CD"/>
              </a:solidFill>
            </a:endParaRPr>
          </a:p>
          <a:p>
            <a:pPr lvl="0"/>
            <a:r>
              <a:rPr lang="de-DE" sz="8000" dirty="0" smtClean="0">
                <a:solidFill>
                  <a:srgbClr val="FD87CD"/>
                </a:solidFill>
              </a:rPr>
              <a:t>Christoph Brammertz.  </a:t>
            </a:r>
            <a:r>
              <a:rPr lang="uk-UA" sz="8000" dirty="0" smtClean="0">
                <a:solidFill>
                  <a:srgbClr val="FD87CD"/>
                </a:solidFill>
              </a:rPr>
              <a:t>«</a:t>
            </a:r>
            <a:r>
              <a:rPr lang="de-DE" sz="8000" dirty="0" smtClean="0">
                <a:solidFill>
                  <a:srgbClr val="FD87CD"/>
                </a:solidFill>
              </a:rPr>
              <a:t>Anglizismen verändern die deutsche Sprache</a:t>
            </a:r>
            <a:r>
              <a:rPr lang="uk-UA" sz="8000" dirty="0" smtClean="0">
                <a:solidFill>
                  <a:srgbClr val="FD87CD"/>
                </a:solidFill>
              </a:rPr>
              <a:t>»</a:t>
            </a:r>
            <a:r>
              <a:rPr lang="de-DE" sz="8000" dirty="0" smtClean="0">
                <a:solidFill>
                  <a:srgbClr val="FD87CD"/>
                </a:solidFill>
              </a:rPr>
              <a:t>.  </a:t>
            </a:r>
            <a:r>
              <a:rPr lang="ru-RU" sz="8000" dirty="0" smtClean="0">
                <a:solidFill>
                  <a:srgbClr val="FD87CD"/>
                </a:solidFill>
              </a:rPr>
              <a:t>- /Електронний ресурс/. – Режим доступу: </a:t>
            </a:r>
            <a:r>
              <a:rPr lang="de-DE" sz="8000" dirty="0" smtClean="0">
                <a:solidFill>
                  <a:srgbClr val="FD87CD"/>
                </a:solidFill>
              </a:rPr>
              <a:t>http</a:t>
            </a:r>
            <a:r>
              <a:rPr lang="ru-RU" sz="8000" dirty="0" smtClean="0">
                <a:solidFill>
                  <a:srgbClr val="FD87CD"/>
                </a:solidFill>
              </a:rPr>
              <a:t>://</a:t>
            </a:r>
            <a:r>
              <a:rPr lang="de-DE" sz="8000" dirty="0" smtClean="0">
                <a:solidFill>
                  <a:srgbClr val="FD87CD"/>
                </a:solidFill>
              </a:rPr>
              <a:t>www</a:t>
            </a:r>
            <a:r>
              <a:rPr lang="ru-RU" sz="8000" dirty="0" smtClean="0">
                <a:solidFill>
                  <a:srgbClr val="FD87CD"/>
                </a:solidFill>
              </a:rPr>
              <a:t>.</a:t>
            </a:r>
            <a:r>
              <a:rPr lang="de-DE" sz="8000" dirty="0" smtClean="0">
                <a:solidFill>
                  <a:srgbClr val="FD87CD"/>
                </a:solidFill>
              </a:rPr>
              <a:t>goethe</a:t>
            </a:r>
            <a:r>
              <a:rPr lang="ru-RU" sz="8000" dirty="0" smtClean="0">
                <a:solidFill>
                  <a:srgbClr val="FD87CD"/>
                </a:solidFill>
              </a:rPr>
              <a:t>.</a:t>
            </a:r>
            <a:r>
              <a:rPr lang="de-DE" sz="8000" dirty="0" smtClean="0">
                <a:solidFill>
                  <a:srgbClr val="FD87CD"/>
                </a:solidFill>
              </a:rPr>
              <a:t>de</a:t>
            </a:r>
            <a:r>
              <a:rPr lang="ru-RU" sz="8000" dirty="0" smtClean="0">
                <a:solidFill>
                  <a:srgbClr val="FD87CD"/>
                </a:solidFill>
              </a:rPr>
              <a:t>/</a:t>
            </a:r>
            <a:r>
              <a:rPr lang="de-DE" sz="8000" dirty="0" smtClean="0">
                <a:solidFill>
                  <a:srgbClr val="FD87CD"/>
                </a:solidFill>
              </a:rPr>
              <a:t>ges</a:t>
            </a:r>
            <a:r>
              <a:rPr lang="ru-RU" sz="8000" dirty="0" smtClean="0">
                <a:solidFill>
                  <a:srgbClr val="FD87CD"/>
                </a:solidFill>
              </a:rPr>
              <a:t>/</a:t>
            </a:r>
            <a:r>
              <a:rPr lang="de-DE" sz="8000" dirty="0" smtClean="0">
                <a:solidFill>
                  <a:srgbClr val="FD87CD"/>
                </a:solidFill>
              </a:rPr>
              <a:t>spa</a:t>
            </a:r>
            <a:r>
              <a:rPr lang="ru-RU" sz="8000" dirty="0" smtClean="0">
                <a:solidFill>
                  <a:srgbClr val="FD87CD"/>
                </a:solidFill>
              </a:rPr>
              <a:t>/</a:t>
            </a:r>
            <a:r>
              <a:rPr lang="de-DE" sz="8000" dirty="0" smtClean="0">
                <a:solidFill>
                  <a:srgbClr val="FD87CD"/>
                </a:solidFill>
              </a:rPr>
              <a:t>siw</a:t>
            </a:r>
            <a:r>
              <a:rPr lang="ru-RU" sz="8000" dirty="0" smtClean="0">
                <a:solidFill>
                  <a:srgbClr val="FD87CD"/>
                </a:solidFill>
              </a:rPr>
              <a:t>/</a:t>
            </a:r>
            <a:r>
              <a:rPr lang="de-DE" sz="8000" dirty="0" smtClean="0">
                <a:solidFill>
                  <a:srgbClr val="FD87CD"/>
                </a:solidFill>
              </a:rPr>
              <a:t>de</a:t>
            </a:r>
            <a:r>
              <a:rPr lang="ru-RU" sz="8000" dirty="0" smtClean="0">
                <a:solidFill>
                  <a:srgbClr val="FD87CD"/>
                </a:solidFill>
              </a:rPr>
              <a:t>4889778.</a:t>
            </a:r>
            <a:r>
              <a:rPr lang="de-DE" sz="8000" dirty="0" smtClean="0">
                <a:solidFill>
                  <a:srgbClr val="FD87CD"/>
                </a:solidFill>
              </a:rPr>
              <a:t>htm</a:t>
            </a:r>
            <a:r>
              <a:rPr lang="en-US" sz="8000" dirty="0" smtClean="0">
                <a:solidFill>
                  <a:srgbClr val="FD87CD"/>
                </a:solidFill>
              </a:rPr>
              <a:t>l</a:t>
            </a:r>
            <a:endParaRPr lang="ru-RU" sz="8000" dirty="0" smtClean="0">
              <a:solidFill>
                <a:srgbClr val="FD87CD"/>
              </a:solidFill>
            </a:endParaRPr>
          </a:p>
          <a:p>
            <a:pPr lvl="0"/>
            <a:r>
              <a:rPr lang="de-DE" sz="8000" dirty="0" smtClean="0">
                <a:solidFill>
                  <a:srgbClr val="FD87CD"/>
                </a:solidFill>
              </a:rPr>
              <a:t>Thomas Otte</a:t>
            </a:r>
            <a:r>
              <a:rPr lang="uk-UA" sz="8000" dirty="0" smtClean="0">
                <a:solidFill>
                  <a:srgbClr val="FD87CD"/>
                </a:solidFill>
              </a:rPr>
              <a:t>. „</a:t>
            </a:r>
            <a:r>
              <a:rPr lang="de-DE" sz="8000" dirty="0" smtClean="0">
                <a:solidFill>
                  <a:srgbClr val="FD87CD"/>
                </a:solidFill>
              </a:rPr>
              <a:t>Anglizismen</a:t>
            </a:r>
            <a:r>
              <a:rPr lang="uk-UA" sz="8000" dirty="0" smtClean="0">
                <a:solidFill>
                  <a:srgbClr val="FD87CD"/>
                </a:solidFill>
              </a:rPr>
              <a:t>, </a:t>
            </a:r>
            <a:r>
              <a:rPr lang="de-DE" sz="8000" dirty="0" smtClean="0">
                <a:solidFill>
                  <a:srgbClr val="FD87CD"/>
                </a:solidFill>
              </a:rPr>
              <a:t>Werbung und Marken</a:t>
            </a:r>
            <a:r>
              <a:rPr lang="uk-UA" sz="8000" dirty="0" smtClean="0">
                <a:solidFill>
                  <a:srgbClr val="FD87CD"/>
                </a:solidFill>
              </a:rPr>
              <a:t>“. – /Електронний ресурс/. – Режим доступу: </a:t>
            </a:r>
            <a:r>
              <a:rPr lang="de-DE" sz="8000" u="sng" dirty="0" smtClean="0">
                <a:solidFill>
                  <a:srgbClr val="FD87CD"/>
                </a:solidFill>
                <a:hlinkClick r:id="rId2"/>
              </a:rPr>
              <a:t>http</a:t>
            </a:r>
            <a:r>
              <a:rPr lang="uk-UA" sz="8000" u="sng" dirty="0" smtClean="0">
                <a:solidFill>
                  <a:srgbClr val="FD87CD"/>
                </a:solidFill>
                <a:hlinkClick r:id="rId2"/>
              </a:rPr>
              <a:t>://</a:t>
            </a:r>
            <a:r>
              <a:rPr lang="de-DE" sz="8000" u="sng" dirty="0" smtClean="0">
                <a:solidFill>
                  <a:srgbClr val="FD87CD"/>
                </a:solidFill>
                <a:hlinkClick r:id="rId2"/>
              </a:rPr>
              <a:t>www</a:t>
            </a:r>
            <a:r>
              <a:rPr lang="uk-UA" sz="8000" u="sng" dirty="0" smtClean="0">
                <a:solidFill>
                  <a:srgbClr val="FD87CD"/>
                </a:solidFill>
                <a:hlinkClick r:id="rId2"/>
              </a:rPr>
              <a:t>.</a:t>
            </a:r>
            <a:r>
              <a:rPr lang="de-DE" sz="8000" u="sng" dirty="0" smtClean="0">
                <a:solidFill>
                  <a:srgbClr val="FD87CD"/>
                </a:solidFill>
                <a:hlinkClick r:id="rId2"/>
              </a:rPr>
              <a:t>magazin</a:t>
            </a:r>
            <a:r>
              <a:rPr lang="uk-UA" sz="8000" u="sng" dirty="0" smtClean="0">
                <a:solidFill>
                  <a:srgbClr val="FD87CD"/>
                </a:solidFill>
                <a:hlinkClick r:id="rId2"/>
              </a:rPr>
              <a:t>.</a:t>
            </a:r>
            <a:r>
              <a:rPr lang="de-DE" sz="8000" u="sng" dirty="0" smtClean="0">
                <a:solidFill>
                  <a:srgbClr val="FD87CD"/>
                </a:solidFill>
                <a:hlinkClick r:id="rId2"/>
              </a:rPr>
              <a:t>unternehmerweb</a:t>
            </a:r>
            <a:r>
              <a:rPr lang="uk-UA" sz="8000" u="sng" dirty="0" smtClean="0">
                <a:solidFill>
                  <a:srgbClr val="FD87CD"/>
                </a:solidFill>
                <a:hlinkClick r:id="rId2"/>
              </a:rPr>
              <a:t>.</a:t>
            </a:r>
            <a:r>
              <a:rPr lang="de-DE" sz="8000" u="sng" dirty="0" smtClean="0">
                <a:solidFill>
                  <a:srgbClr val="FD87CD"/>
                </a:solidFill>
                <a:hlinkClick r:id="rId2"/>
              </a:rPr>
              <a:t>de</a:t>
            </a:r>
            <a:endParaRPr lang="ru-RU" sz="8000" dirty="0" smtClean="0">
              <a:solidFill>
                <a:srgbClr val="FD87CD"/>
              </a:solidFill>
            </a:endParaRPr>
          </a:p>
          <a:p>
            <a:pPr lvl="0"/>
            <a:r>
              <a:rPr lang="uk-UA" sz="8000" dirty="0" smtClean="0">
                <a:solidFill>
                  <a:srgbClr val="FD87CD"/>
                </a:solidFill>
              </a:rPr>
              <a:t> </a:t>
            </a:r>
            <a:r>
              <a:rPr lang="de-DE" sz="8000" dirty="0" smtClean="0">
                <a:solidFill>
                  <a:srgbClr val="FD87CD"/>
                </a:solidFill>
              </a:rPr>
              <a:t>Milena Hagemann. „ Sprachliche Wirklichkeit: Anglizismen in der Werbung“. - /</a:t>
            </a:r>
            <a:r>
              <a:rPr lang="ru-RU" sz="8000" dirty="0" smtClean="0">
                <a:solidFill>
                  <a:srgbClr val="FD87CD"/>
                </a:solidFill>
              </a:rPr>
              <a:t>Електронний ресурс</a:t>
            </a:r>
            <a:r>
              <a:rPr lang="de-DE" sz="8000" dirty="0" smtClean="0">
                <a:solidFill>
                  <a:srgbClr val="FD87CD"/>
                </a:solidFill>
              </a:rPr>
              <a:t>/. – </a:t>
            </a:r>
            <a:r>
              <a:rPr lang="ru-RU" sz="8000" dirty="0" smtClean="0">
                <a:solidFill>
                  <a:srgbClr val="FD87CD"/>
                </a:solidFill>
              </a:rPr>
              <a:t>Режим доступу</a:t>
            </a:r>
            <a:r>
              <a:rPr lang="de-DE" sz="8000" dirty="0" smtClean="0">
                <a:solidFill>
                  <a:srgbClr val="FD87CD"/>
                </a:solidFill>
              </a:rPr>
              <a:t>:http://www.jegendsymposion.de</a:t>
            </a:r>
            <a:endParaRPr lang="ru-RU" sz="8000" dirty="0" smtClean="0">
              <a:solidFill>
                <a:srgbClr val="FD87CD"/>
              </a:solidFill>
            </a:endParaRPr>
          </a:p>
          <a:p>
            <a:r>
              <a:rPr lang="de-DE" sz="8000" dirty="0" smtClean="0"/>
              <a:t> </a:t>
            </a:r>
            <a:endParaRPr lang="ru-RU" sz="8000" dirty="0" smtClean="0"/>
          </a:p>
          <a:p>
            <a:endParaRPr lang="ru-RU" sz="2000" dirty="0"/>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type="body" idx="4294967295"/>
          </p:nvPr>
        </p:nvSpPr>
        <p:spPr>
          <a:xfrm>
            <a:off x="928662" y="1350962"/>
            <a:ext cx="7786742" cy="4506930"/>
          </a:xfrm>
        </p:spPr>
        <p:txBody>
          <a:bodyPr>
            <a:normAutofit/>
          </a:bodyPr>
          <a:lstStyle/>
          <a:p>
            <a:pPr algn="ctr">
              <a:buNone/>
            </a:pPr>
            <a:r>
              <a:rPr lang="de-DE" sz="5400" b="1" i="1" dirty="0" smtClean="0">
                <a:solidFill>
                  <a:srgbClr val="CC0066"/>
                </a:solidFill>
              </a:rPr>
              <a:t>Vielen dank</a:t>
            </a:r>
          </a:p>
          <a:p>
            <a:pPr algn="ctr">
              <a:buNone/>
            </a:pPr>
            <a:r>
              <a:rPr lang="de-DE" sz="5400" b="1" i="1" dirty="0" smtClean="0">
                <a:solidFill>
                  <a:srgbClr val="CC0066"/>
                </a:solidFill>
              </a:rPr>
              <a:t> </a:t>
            </a:r>
            <a:r>
              <a:rPr lang="de-DE" sz="5400" b="1" i="1" dirty="0" smtClean="0">
                <a:solidFill>
                  <a:srgbClr val="CC0066"/>
                </a:solidFill>
              </a:rPr>
              <a:t>für die </a:t>
            </a:r>
            <a:r>
              <a:rPr lang="de-DE" sz="5400" b="1" i="1" dirty="0" smtClean="0">
                <a:solidFill>
                  <a:srgbClr val="CC0066"/>
                </a:solidFill>
              </a:rPr>
              <a:t>Aufmerksamkeit!</a:t>
            </a:r>
            <a:endParaRPr lang="ru-RU" sz="5400" b="1" i="1" dirty="0">
              <a:solidFill>
                <a:srgbClr val="CC0066"/>
              </a:solidFill>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052513"/>
            <a:ext cx="7467600" cy="4752975"/>
          </a:xfrm>
        </p:spPr>
        <p:txBody>
          <a:bodyPr>
            <a:normAutofit fontScale="92500" lnSpcReduction="10000"/>
          </a:bodyPr>
          <a:lstStyle/>
          <a:p>
            <a:pPr algn="just"/>
            <a:r>
              <a:rPr lang="de-DE" dirty="0" smtClean="0">
                <a:solidFill>
                  <a:srgbClr val="FD67C0"/>
                </a:solidFill>
              </a:rPr>
              <a:t>Die deutsche Sprache ist wie jede andere lebende Sprache einem ständigen Wandel unterzogen. Als Kultursprache hat das Deutsche Wörter aus allen Teilen der Welt in sich aufgenommen. Veränderungen in der deutschen Sprache – der Gebrauch von Fremdwörtern – waren in der Vergangenheit (seit 19. Jahrhundert und bis heute) </a:t>
            </a:r>
            <a:r>
              <a:rPr lang="de-DE" dirty="0" smtClean="0">
                <a:solidFill>
                  <a:srgbClr val="FD67C0"/>
                </a:solidFill>
              </a:rPr>
              <a:t>und in </a:t>
            </a:r>
            <a:r>
              <a:rPr lang="de-DE" dirty="0" smtClean="0">
                <a:solidFill>
                  <a:srgbClr val="FD67C0"/>
                </a:solidFill>
              </a:rPr>
              <a:t>heutiger Zeit der Gebrauch von Anglizismen in der deutschen Sprache immer noch ein zentrales Thema.</a:t>
            </a:r>
            <a:endParaRPr lang="ru-RU" dirty="0" smtClean="0">
              <a:solidFill>
                <a:srgbClr val="FD67C0"/>
              </a:solidFill>
            </a:endParaRPr>
          </a:p>
          <a:p>
            <a:endParaRPr lang="ru-RU"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1052513"/>
            <a:ext cx="7467600" cy="4824412"/>
          </a:xfrm>
        </p:spPr>
        <p:txBody>
          <a:bodyPr>
            <a:normAutofit fontScale="85000" lnSpcReduction="20000"/>
          </a:bodyPr>
          <a:lstStyle/>
          <a:p>
            <a:pPr algn="just"/>
            <a:r>
              <a:rPr lang="de-DE" dirty="0" smtClean="0">
                <a:solidFill>
                  <a:srgbClr val="FD87CD"/>
                </a:solidFill>
              </a:rPr>
              <a:t>Viele Menschen gebrauchen englische Wörter, ohne dies überhaupt zu merken, da manche Wörter schon so im deutschen Wortschatz vorhanden sind, dass man sie gar nicht mehr wegdenken kann. Sogar Kinder, die noch gar kein richtiges Englisch sprechen können, benutzen Anglizismen, ohne zu wissen, dass sie eigentlich Deutsch und Englisch gemischt sprechen.</a:t>
            </a:r>
            <a:endParaRPr lang="ru-RU" dirty="0" smtClean="0">
              <a:solidFill>
                <a:srgbClr val="FD87CD"/>
              </a:solidFill>
            </a:endParaRPr>
          </a:p>
          <a:p>
            <a:pPr algn="just"/>
            <a:r>
              <a:rPr lang="de-DE" dirty="0" smtClean="0">
                <a:solidFill>
                  <a:srgbClr val="FD87CD"/>
                </a:solidFill>
              </a:rPr>
              <a:t>Auch an der Universitäten werden immer mehr englische Wörter benutzt. So heißt das Studienfach BWL(Betriebswirtschaftslehre) heute BA(Business Administration). Und das ist nur ein Beispiel.</a:t>
            </a:r>
            <a:endParaRPr lang="ru-RU" dirty="0" smtClean="0">
              <a:solidFill>
                <a:srgbClr val="FD87CD"/>
              </a:solidFill>
            </a:endParaRPr>
          </a:p>
          <a:p>
            <a:endParaRPr lang="ru-RU"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i="1" u="sng" dirty="0" smtClean="0">
                <a:solidFill>
                  <a:srgbClr val="9900CC"/>
                </a:solidFill>
              </a:rPr>
              <a:t>Das Ziel:</a:t>
            </a:r>
            <a:br>
              <a:rPr lang="de-DE" b="1" i="1" u="sng" dirty="0" smtClean="0">
                <a:solidFill>
                  <a:srgbClr val="9900CC"/>
                </a:solidFill>
              </a:rPr>
            </a:br>
            <a:endParaRPr lang="uk-UA" b="1" i="1" u="sng" dirty="0">
              <a:solidFill>
                <a:srgbClr val="9900CC"/>
              </a:solidFill>
            </a:endParaRPr>
          </a:p>
        </p:txBody>
      </p:sp>
      <p:sp>
        <p:nvSpPr>
          <p:cNvPr id="3" name="Місце для вмісту 2"/>
          <p:cNvSpPr>
            <a:spLocks noGrp="1"/>
          </p:cNvSpPr>
          <p:nvPr>
            <p:ph idx="1"/>
          </p:nvPr>
        </p:nvSpPr>
        <p:spPr/>
        <p:txBody>
          <a:bodyPr/>
          <a:lstStyle/>
          <a:p>
            <a:pPr algn="just"/>
            <a:r>
              <a:rPr lang="de-DE" dirty="0" smtClean="0">
                <a:solidFill>
                  <a:srgbClr val="FD67C0"/>
                </a:solidFill>
              </a:rPr>
              <a:t>Das Ziel dieser Arbeit ist, mir selber und dem Leser deutlich zu machen, wie deutsche Sprache in den heutigen Zeit von der englischen Sprache abhängig ist und zu untersuchen, durch welche Bereichen die englische Sprache durchdringt ist.</a:t>
            </a:r>
            <a:endParaRPr lang="uk-UA" dirty="0">
              <a:solidFill>
                <a:srgbClr val="FD67C0"/>
              </a:solidFill>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i="1" u="sng" dirty="0" smtClean="0">
                <a:solidFill>
                  <a:srgbClr val="9900CC"/>
                </a:solidFill>
              </a:rPr>
              <a:t>Die Aktualität:</a:t>
            </a:r>
            <a:endParaRPr lang="uk-UA" b="1" i="1" u="sng" dirty="0">
              <a:solidFill>
                <a:srgbClr val="9900CC"/>
              </a:solidFill>
            </a:endParaRPr>
          </a:p>
        </p:txBody>
      </p:sp>
      <p:sp>
        <p:nvSpPr>
          <p:cNvPr id="3" name="Місце для вмісту 2"/>
          <p:cNvSpPr>
            <a:spLocks noGrp="1"/>
          </p:cNvSpPr>
          <p:nvPr>
            <p:ph idx="1"/>
          </p:nvPr>
        </p:nvSpPr>
        <p:spPr>
          <a:xfrm>
            <a:off x="457200" y="1142984"/>
            <a:ext cx="7467600" cy="5429287"/>
          </a:xfrm>
        </p:spPr>
        <p:txBody>
          <a:bodyPr>
            <a:normAutofit lnSpcReduction="10000"/>
          </a:bodyPr>
          <a:lstStyle/>
          <a:p>
            <a:pPr algn="just"/>
            <a:r>
              <a:rPr lang="de-DE" sz="3200" dirty="0" smtClean="0">
                <a:solidFill>
                  <a:srgbClr val="FD87CD"/>
                </a:solidFill>
              </a:rPr>
              <a:t>Dieses Thema ist für heute sehr aktuell. Doch die Menschen (und zwar die Deutschen) haben so verschiedene Meinungen darüber. Das heißt Pro- </a:t>
            </a:r>
          </a:p>
          <a:p>
            <a:pPr algn="just">
              <a:buNone/>
            </a:pPr>
            <a:r>
              <a:rPr lang="de-DE" sz="3200" dirty="0" smtClean="0">
                <a:solidFill>
                  <a:srgbClr val="FD87CD"/>
                </a:solidFill>
              </a:rPr>
              <a:t>    und </a:t>
            </a:r>
            <a:r>
              <a:rPr lang="de-DE" sz="3200" dirty="0" smtClean="0">
                <a:solidFill>
                  <a:srgbClr val="FD87CD"/>
                </a:solidFill>
              </a:rPr>
              <a:t>Kontragedanken</a:t>
            </a:r>
            <a:r>
              <a:rPr lang="de-DE" dirty="0" smtClean="0">
                <a:solidFill>
                  <a:srgbClr val="FD87CD"/>
                </a:solidFill>
              </a:rPr>
              <a:t>.</a:t>
            </a:r>
          </a:p>
          <a:p>
            <a:pPr>
              <a:buNone/>
            </a:pPr>
            <a:r>
              <a:rPr lang="de-DE" sz="3600" b="1" i="1" u="sng" dirty="0" smtClean="0">
                <a:solidFill>
                  <a:srgbClr val="9900CC"/>
                </a:solidFill>
              </a:rPr>
              <a:t>Das Objekt:</a:t>
            </a:r>
          </a:p>
          <a:p>
            <a:pPr algn="just"/>
            <a:r>
              <a:rPr lang="de-DE" sz="3200" dirty="0" smtClean="0">
                <a:solidFill>
                  <a:srgbClr val="FD87CD"/>
                </a:solidFill>
              </a:rPr>
              <a:t> Das ist die moderne deutsche Sprache. Und zwar ist es unter den Anglizismen. Hier wird den Einfluss davon gezeigt.</a:t>
            </a:r>
          </a:p>
          <a:p>
            <a:pPr algn="r">
              <a:buNone/>
            </a:pPr>
            <a:endParaRPr lang="ru-RU" dirty="0">
              <a:solidFill>
                <a:srgbClr val="FD87CD"/>
              </a:solidFill>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765175"/>
            <a:ext cx="8229600" cy="5330825"/>
          </a:xfrm>
        </p:spPr>
        <p:txBody>
          <a:bodyPr>
            <a:normAutofit fontScale="92500" lnSpcReduction="10000"/>
          </a:bodyPr>
          <a:lstStyle/>
          <a:p>
            <a:r>
              <a:rPr lang="de-DE" dirty="0" smtClean="0">
                <a:solidFill>
                  <a:srgbClr val="FD87CD"/>
                </a:solidFill>
              </a:rPr>
              <a:t>In modernen Deutsch gibt es solche berühmte Typen von Anglizismen: Amerikanismen – das ist amerikanische Variante von Englisch. </a:t>
            </a:r>
          </a:p>
          <a:p>
            <a:r>
              <a:rPr lang="de-DE" dirty="0" smtClean="0">
                <a:solidFill>
                  <a:srgbClr val="FD87CD"/>
                </a:solidFill>
              </a:rPr>
              <a:t>Anglizismen sind aus dem englischen stammende Fremdwörter (zumeist substantive oder substantivierte Verben: comic, hobby, TV, e-mail, laptop ) oder aus der englischen Sprache übernommene Phrasen (z.b. „Liebe machen“ von „to make love“).</a:t>
            </a:r>
          </a:p>
          <a:p>
            <a:r>
              <a:rPr lang="de-DE" dirty="0" smtClean="0">
                <a:solidFill>
                  <a:srgbClr val="FD87CD"/>
                </a:solidFill>
              </a:rPr>
              <a:t>„Denglisch“ – ein Kofferwort, das sich aus „Deutsch“ und „Englisch“ zusammensetzt. Man kennt noch andere gemeinsame Begriffe: Engleutsch und Germisch. </a:t>
            </a:r>
            <a:endParaRPr lang="ru-RU" dirty="0">
              <a:solidFill>
                <a:srgbClr val="FD87CD"/>
              </a:solidFill>
            </a:endParaRPr>
          </a:p>
        </p:txBody>
      </p:sp>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8229600" cy="5378445"/>
          </a:xfrm>
        </p:spPr>
        <p:txBody>
          <a:bodyPr>
            <a:normAutofit fontScale="85000" lnSpcReduction="20000"/>
          </a:bodyPr>
          <a:lstStyle/>
          <a:p>
            <a:pPr>
              <a:buNone/>
            </a:pPr>
            <a:r>
              <a:rPr lang="de-DE" sz="3800" b="1" u="sng" dirty="0" smtClean="0">
                <a:solidFill>
                  <a:srgbClr val="CC0066"/>
                </a:solidFill>
                <a:latin typeface="Times New Roman" pitchFamily="18" charset="0"/>
                <a:cs typeface="Times New Roman" pitchFamily="18" charset="0"/>
              </a:rPr>
              <a:t>Die Kategorien von Anglizismen:</a:t>
            </a:r>
            <a:endParaRPr lang="ru-RU" sz="3800" b="1" u="sng" dirty="0" smtClean="0">
              <a:solidFill>
                <a:srgbClr val="CC0066"/>
              </a:solidFill>
              <a:latin typeface="Times New Roman" pitchFamily="18" charset="0"/>
              <a:cs typeface="Times New Roman" pitchFamily="18" charset="0"/>
            </a:endParaRPr>
          </a:p>
          <a:p>
            <a:pPr algn="just"/>
            <a:r>
              <a:rPr lang="de-DE" b="1" dirty="0" smtClean="0">
                <a:solidFill>
                  <a:srgbClr val="CC0066"/>
                </a:solidFill>
                <a:latin typeface="Times New Roman" pitchFamily="18" charset="0"/>
                <a:cs typeface="Times New Roman" pitchFamily="18" charset="0"/>
              </a:rPr>
              <a:t>Die Lehnwörter.</a:t>
            </a:r>
            <a:r>
              <a:rPr lang="de-DE" b="1" dirty="0" smtClean="0">
                <a:solidFill>
                  <a:schemeClr val="bg1"/>
                </a:solidFill>
                <a:latin typeface="Times New Roman" pitchFamily="18" charset="0"/>
                <a:cs typeface="Times New Roman" pitchFamily="18" charset="0"/>
              </a:rPr>
              <a:t> </a:t>
            </a:r>
            <a:r>
              <a:rPr lang="de-DE" b="1" dirty="0" smtClean="0">
                <a:solidFill>
                  <a:srgbClr val="4B012D"/>
                </a:solidFill>
                <a:latin typeface="Times New Roman" pitchFamily="18" charset="0"/>
                <a:cs typeface="Times New Roman" pitchFamily="18" charset="0"/>
              </a:rPr>
              <a:t>Zu diesen Wörtern gehören unter anderem Ausdrücke wie relaxen, klonen, outen  usw.</a:t>
            </a:r>
            <a:endParaRPr lang="ru-RU" b="1" dirty="0" smtClean="0">
              <a:solidFill>
                <a:srgbClr val="4B012D"/>
              </a:solidFill>
              <a:latin typeface="Times New Roman" pitchFamily="18" charset="0"/>
              <a:cs typeface="Times New Roman" pitchFamily="18" charset="0"/>
            </a:endParaRPr>
          </a:p>
          <a:p>
            <a:pPr algn="just"/>
            <a:r>
              <a:rPr lang="de-DE" b="1" dirty="0" smtClean="0">
                <a:solidFill>
                  <a:srgbClr val="CC0066"/>
                </a:solidFill>
                <a:latin typeface="Times New Roman" pitchFamily="18" charset="0"/>
                <a:cs typeface="Times New Roman" pitchFamily="18" charset="0"/>
              </a:rPr>
              <a:t>Die unveränderten Wörter</a:t>
            </a:r>
            <a:r>
              <a:rPr lang="de-DE" b="1" dirty="0" smtClean="0">
                <a:solidFill>
                  <a:schemeClr val="bg1"/>
                </a:solidFill>
                <a:latin typeface="Times New Roman" pitchFamily="18" charset="0"/>
                <a:cs typeface="Times New Roman" pitchFamily="18" charset="0"/>
              </a:rPr>
              <a:t> </a:t>
            </a:r>
            <a:r>
              <a:rPr lang="de-DE" b="1" dirty="0" smtClean="0">
                <a:solidFill>
                  <a:srgbClr val="4B012D"/>
                </a:solidFill>
                <a:latin typeface="Times New Roman" pitchFamily="18" charset="0"/>
                <a:cs typeface="Times New Roman" pitchFamily="18" charset="0"/>
              </a:rPr>
              <a:t>(auch als Fremdwörter zu bezeichnen). In ihrer Schreibweise als auch in ihrer Aussprache  und in der Grammatik des Wortes, sprich Konjugation und Steigerung, werden sie nicht </a:t>
            </a:r>
            <a:r>
              <a:rPr lang="de-DE" b="1" dirty="0" smtClean="0">
                <a:solidFill>
                  <a:srgbClr val="4B012D"/>
                </a:solidFill>
                <a:latin typeface="Times New Roman" pitchFamily="18" charset="0"/>
                <a:cs typeface="Times New Roman" pitchFamily="18" charset="0"/>
              </a:rPr>
              <a:t>verändert(z.B.: Scanner</a:t>
            </a:r>
            <a:r>
              <a:rPr lang="de-DE" b="1" dirty="0" smtClean="0">
                <a:solidFill>
                  <a:srgbClr val="4B012D"/>
                </a:solidFill>
                <a:latin typeface="Times New Roman" pitchFamily="18" charset="0"/>
                <a:cs typeface="Times New Roman" pitchFamily="18" charset="0"/>
              </a:rPr>
              <a:t>, Highlight, Shop, Countdown  usw.).</a:t>
            </a:r>
            <a:endParaRPr lang="ru-RU" b="1" dirty="0" smtClean="0">
              <a:solidFill>
                <a:srgbClr val="4B012D"/>
              </a:solidFill>
              <a:latin typeface="Times New Roman" pitchFamily="18" charset="0"/>
              <a:cs typeface="Times New Roman" pitchFamily="18" charset="0"/>
            </a:endParaRPr>
          </a:p>
          <a:p>
            <a:pPr lvl="0" algn="just"/>
            <a:r>
              <a:rPr lang="de-DE" b="1" dirty="0" smtClean="0">
                <a:solidFill>
                  <a:schemeClr val="bg1"/>
                </a:solidFill>
                <a:latin typeface="Times New Roman" pitchFamily="18" charset="0"/>
                <a:cs typeface="Times New Roman" pitchFamily="18" charset="0"/>
              </a:rPr>
              <a:t> </a:t>
            </a:r>
            <a:r>
              <a:rPr lang="de-DE" b="1" dirty="0" smtClean="0">
                <a:solidFill>
                  <a:srgbClr val="CC0066"/>
                </a:solidFill>
                <a:latin typeface="Times New Roman" pitchFamily="18" charset="0"/>
                <a:cs typeface="Times New Roman" pitchFamily="18" charset="0"/>
              </a:rPr>
              <a:t>Die Pseudowörter.</a:t>
            </a:r>
            <a:r>
              <a:rPr lang="de-DE" b="1" dirty="0" smtClean="0">
                <a:solidFill>
                  <a:schemeClr val="bg1"/>
                </a:solidFill>
                <a:latin typeface="Times New Roman" pitchFamily="18" charset="0"/>
                <a:cs typeface="Times New Roman" pitchFamily="18" charset="0"/>
              </a:rPr>
              <a:t> </a:t>
            </a:r>
            <a:r>
              <a:rPr lang="de-DE" b="1" dirty="0" smtClean="0">
                <a:solidFill>
                  <a:srgbClr val="4B012D"/>
                </a:solidFill>
                <a:latin typeface="Times New Roman" pitchFamily="18" charset="0"/>
                <a:cs typeface="Times New Roman" pitchFamily="18" charset="0"/>
              </a:rPr>
              <a:t>Diese Wörter klingen zwar englisch und sehen auch englisch aus. Zu diesen Wörtern gehören Handy, Smoking, Manager usw.</a:t>
            </a:r>
            <a:endParaRPr lang="ru-RU" b="1" dirty="0" smtClean="0">
              <a:solidFill>
                <a:srgbClr val="4B012D"/>
              </a:solidFill>
              <a:latin typeface="Times New Roman" pitchFamily="18" charset="0"/>
              <a:cs typeface="Times New Roman" pitchFamily="18" charset="0"/>
            </a:endParaRPr>
          </a:p>
          <a:p>
            <a:pPr lvl="0" algn="just"/>
            <a:r>
              <a:rPr lang="de-DE" b="1" dirty="0" smtClean="0">
                <a:solidFill>
                  <a:srgbClr val="CC0066"/>
                </a:solidFill>
                <a:latin typeface="Times New Roman" pitchFamily="18" charset="0"/>
                <a:cs typeface="Times New Roman" pitchFamily="18" charset="0"/>
              </a:rPr>
              <a:t>Der </a:t>
            </a:r>
            <a:r>
              <a:rPr lang="uk-UA" b="1" dirty="0" smtClean="0">
                <a:solidFill>
                  <a:srgbClr val="CC0066"/>
                </a:solidFill>
                <a:latin typeface="Times New Roman" pitchFamily="18" charset="0"/>
                <a:cs typeface="Times New Roman" pitchFamily="18" charset="0"/>
              </a:rPr>
              <a:t>«</a:t>
            </a:r>
            <a:r>
              <a:rPr lang="de-DE" b="1" dirty="0" smtClean="0">
                <a:solidFill>
                  <a:srgbClr val="CC0066"/>
                </a:solidFill>
                <a:latin typeface="Times New Roman" pitchFamily="18" charset="0"/>
                <a:cs typeface="Times New Roman" pitchFamily="18" charset="0"/>
              </a:rPr>
              <a:t>Mischmasch</a:t>
            </a:r>
            <a:r>
              <a:rPr lang="uk-UA" b="1" dirty="0" smtClean="0">
                <a:solidFill>
                  <a:srgbClr val="CC0066"/>
                </a:solidFill>
                <a:latin typeface="Times New Roman" pitchFamily="18" charset="0"/>
                <a:cs typeface="Times New Roman" pitchFamily="18" charset="0"/>
              </a:rPr>
              <a:t>» </a:t>
            </a:r>
            <a:r>
              <a:rPr lang="de-DE" b="1" dirty="0" smtClean="0">
                <a:solidFill>
                  <a:srgbClr val="4B012D"/>
                </a:solidFill>
                <a:latin typeface="Times New Roman" pitchFamily="18" charset="0"/>
                <a:cs typeface="Times New Roman" pitchFamily="18" charset="0"/>
              </a:rPr>
              <a:t>aus Englisch und Deutsch (z.B.: Family – Tarif, Sommer –Hit, Haarspray, Promotion – Aktion usw.). </a:t>
            </a:r>
            <a:endParaRPr lang="ru-RU" b="1" dirty="0" smtClean="0">
              <a:solidFill>
                <a:srgbClr val="4B012D"/>
              </a:solidFill>
              <a:latin typeface="Times New Roman" pitchFamily="18" charset="0"/>
              <a:cs typeface="Times New Roman" pitchFamily="18" charset="0"/>
            </a:endParaRPr>
          </a:p>
          <a:p>
            <a:endParaRPr lang="ru-RU" dirty="0">
              <a:solidFill>
                <a:schemeClr val="bg1"/>
              </a:solidFill>
            </a:endParaRPr>
          </a:p>
        </p:txBody>
      </p:sp>
      <p:pic>
        <p:nvPicPr>
          <p:cNvPr id="4" name="Picture 2" descr="http://media201.zgt.de.cdn.thueringer-allgemeine.de/006408FD_08C5685AA74CD8964EC47613D44E4876"/>
          <p:cNvPicPr>
            <a:picLocks noChangeAspect="1" noChangeArrowheads="1"/>
          </p:cNvPicPr>
          <p:nvPr/>
        </p:nvPicPr>
        <p:blipFill>
          <a:blip r:embed="rId2"/>
          <a:srcRect/>
          <a:stretch>
            <a:fillRect/>
          </a:stretch>
        </p:blipFill>
        <p:spPr bwMode="auto">
          <a:xfrm>
            <a:off x="1428728" y="4857760"/>
            <a:ext cx="5929354" cy="1857388"/>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357158" y="500042"/>
            <a:ext cx="8786842" cy="3071834"/>
          </a:xfrm>
        </p:spPr>
        <p:txBody>
          <a:bodyPr>
            <a:normAutofit fontScale="92500" lnSpcReduction="10000"/>
          </a:bodyPr>
          <a:lstStyle/>
          <a:p>
            <a:pPr algn="just"/>
            <a:r>
              <a:rPr lang="de-DE" sz="3200" b="1" dirty="0" smtClean="0">
                <a:solidFill>
                  <a:srgbClr val="4B012D"/>
                </a:solidFill>
                <a:latin typeface="Times New Roman" pitchFamily="18" charset="0"/>
                <a:cs typeface="Times New Roman" pitchFamily="18" charset="0"/>
              </a:rPr>
              <a:t>Außerdem sieht man, dass die Anglizismen durch verschiedenen Bereichen des Deutschlands( und nicht nur Sprache) dringen. Das sind die folgenden Sachgebieten kommen die meisten Anglizismen vor: Medien, Kultur, Politik, Musik, Wirtschaft, Finanz, Kunst, Technik, Mode, Wissenschaft uns viele andere. </a:t>
            </a:r>
            <a:endParaRPr lang="ru-RU" sz="3200" b="1" dirty="0" smtClean="0">
              <a:solidFill>
                <a:srgbClr val="4B012D"/>
              </a:solidFill>
              <a:latin typeface="Times New Roman" pitchFamily="18" charset="0"/>
              <a:cs typeface="Times New Roman" pitchFamily="18" charset="0"/>
            </a:endParaRPr>
          </a:p>
          <a:p>
            <a:endParaRPr lang="ru-RU" dirty="0">
              <a:solidFill>
                <a:srgbClr val="3333CC"/>
              </a:solidFill>
            </a:endParaRPr>
          </a:p>
        </p:txBody>
      </p:sp>
      <p:pic>
        <p:nvPicPr>
          <p:cNvPr id="8194" name="Picture 2" descr="http://www.textbroker.de/sites/default/files/styles/media-large/public/uploads/field_article_media/anglizismen.jpg"/>
          <p:cNvPicPr>
            <a:picLocks noChangeAspect="1" noChangeArrowheads="1"/>
          </p:cNvPicPr>
          <p:nvPr/>
        </p:nvPicPr>
        <p:blipFill>
          <a:blip r:embed="rId2"/>
          <a:srcRect/>
          <a:stretch>
            <a:fillRect/>
          </a:stretch>
        </p:blipFill>
        <p:spPr bwMode="auto">
          <a:xfrm>
            <a:off x="0" y="3786190"/>
            <a:ext cx="3428992" cy="2914652"/>
          </a:xfrm>
          <a:prstGeom prst="rect">
            <a:avLst/>
          </a:prstGeom>
          <a:noFill/>
        </p:spPr>
      </p:pic>
      <p:pic>
        <p:nvPicPr>
          <p:cNvPr id="8196" name="Picture 4" descr="http://www.school-scout.de/images/covers/43159/original/43159.jpg?1304343442"/>
          <p:cNvPicPr>
            <a:picLocks noChangeAspect="1" noChangeArrowheads="1"/>
          </p:cNvPicPr>
          <p:nvPr/>
        </p:nvPicPr>
        <p:blipFill>
          <a:blip r:embed="rId3"/>
          <a:srcRect/>
          <a:stretch>
            <a:fillRect/>
          </a:stretch>
        </p:blipFill>
        <p:spPr bwMode="auto">
          <a:xfrm>
            <a:off x="6500826" y="3786190"/>
            <a:ext cx="2643174" cy="2928958"/>
          </a:xfrm>
          <a:prstGeom prst="rect">
            <a:avLst/>
          </a:prstGeom>
          <a:noFill/>
        </p:spPr>
      </p:pic>
      <p:pic>
        <p:nvPicPr>
          <p:cNvPr id="8200" name="Picture 8" descr="http://bc03.rp-online.de/polopoly_fs/wieverhandlungen-reigentlkproblem-sprache-englisch-kthema-funa-1.2377611.1318284990%21/httpImage/3666404478.jpg_gen/derivatives/rpo54_400/3666404478.jpg"/>
          <p:cNvPicPr>
            <a:picLocks noChangeAspect="1" noChangeArrowheads="1"/>
          </p:cNvPicPr>
          <p:nvPr/>
        </p:nvPicPr>
        <p:blipFill>
          <a:blip r:embed="rId4"/>
          <a:srcRect/>
          <a:stretch>
            <a:fillRect/>
          </a:stretch>
        </p:blipFill>
        <p:spPr bwMode="auto">
          <a:xfrm>
            <a:off x="3500430" y="3786190"/>
            <a:ext cx="2928958" cy="2928958"/>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857250"/>
            <a:ext cx="8929718" cy="5643584"/>
          </a:xfrm>
        </p:spPr>
        <p:txBody>
          <a:bodyPr>
            <a:normAutofit fontScale="92500" lnSpcReduction="10000"/>
          </a:bodyPr>
          <a:lstStyle/>
          <a:p>
            <a:pPr>
              <a:buNone/>
            </a:pPr>
            <a:r>
              <a:rPr lang="de-DE" sz="3000" b="1" u="sng" dirty="0" smtClean="0">
                <a:solidFill>
                  <a:srgbClr val="CC0066"/>
                </a:solidFill>
              </a:rPr>
              <a:t>Argumente für Anglizismen:</a:t>
            </a:r>
            <a:endParaRPr lang="uk-UA" sz="3000" b="1" u="sng" dirty="0" smtClean="0">
              <a:solidFill>
                <a:srgbClr val="CC0066"/>
              </a:solidFill>
            </a:endParaRPr>
          </a:p>
          <a:p>
            <a:pPr>
              <a:buNone/>
            </a:pPr>
            <a:r>
              <a:rPr lang="de-DE" dirty="0" smtClean="0">
                <a:solidFill>
                  <a:srgbClr val="FD87CD"/>
                </a:solidFill>
              </a:rPr>
              <a:t>     </a:t>
            </a:r>
            <a:r>
              <a:rPr lang="uk-UA" dirty="0" smtClean="0">
                <a:solidFill>
                  <a:srgbClr val="FD87CD"/>
                </a:solidFill>
              </a:rPr>
              <a:t>- </a:t>
            </a:r>
            <a:r>
              <a:rPr lang="uk-UA" dirty="0" smtClean="0">
                <a:solidFill>
                  <a:srgbClr val="FD87CD"/>
                </a:solidFill>
              </a:rPr>
              <a:t>Es ist ein Zeichen von Kreativität. Kein "Native Speaker" würde handy zu seinem mobile phone sagen und ein Smoking ist immer noch ein dinner jacket.</a:t>
            </a:r>
            <a:br>
              <a:rPr lang="uk-UA" dirty="0" smtClean="0">
                <a:solidFill>
                  <a:srgbClr val="FD87CD"/>
                </a:solidFill>
              </a:rPr>
            </a:br>
            <a:r>
              <a:rPr lang="uk-UA" dirty="0" smtClean="0">
                <a:solidFill>
                  <a:srgbClr val="FD87CD"/>
                </a:solidFill>
              </a:rPr>
              <a:t>- Englisch ist International verständlich. Englisch = Weltsprache</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Dauerhafte veränderungsfähigkeit der Sprache</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Englisch ist eine unkomplizierte Sprache</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Menschen können sich irgendwann mit einer Sprache verständigen</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Man braucht für manches nur noch wenige Worte um es auf den Punkt zu bringen wie z.B.: "size matters" </a:t>
            </a:r>
            <a:r>
              <a:rPr lang="de-DE" dirty="0" smtClean="0">
                <a:solidFill>
                  <a:srgbClr val="FD87CD"/>
                </a:solidFill>
              </a:rPr>
              <a:t>.</a:t>
            </a:r>
            <a:r>
              <a:rPr lang="uk-UA" dirty="0" smtClean="0">
                <a:solidFill>
                  <a:srgbClr val="FD87CD"/>
                </a:solidFill>
              </a:rPr>
              <a:t/>
            </a:r>
            <a:br>
              <a:rPr lang="uk-UA" dirty="0" smtClean="0">
                <a:solidFill>
                  <a:srgbClr val="FD87CD"/>
                </a:solidFill>
              </a:rPr>
            </a:br>
            <a:r>
              <a:rPr lang="uk-UA" dirty="0" smtClean="0">
                <a:solidFill>
                  <a:srgbClr val="FD87CD"/>
                </a:solidFill>
              </a:rPr>
              <a:t>- Die meisten englischen Wörter sind kürzer und man kann sie sich einfacher merken.</a:t>
            </a:r>
            <a:endParaRPr lang="ru-RU" dirty="0">
              <a:solidFill>
                <a:srgbClr val="FD87CD"/>
              </a:solidFill>
            </a:endParaRPr>
          </a:p>
        </p:txBody>
      </p:sp>
    </p:spTree>
  </p:cSld>
  <p:clrMapOvr>
    <a:masterClrMapping/>
  </p:clrMapOvr>
  <p:transition>
    <p:randomBar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400</TotalTime>
  <Words>843</Words>
  <Application>Microsoft Office PowerPoint</Application>
  <PresentationFormat>Екран (4:3)</PresentationFormat>
  <Paragraphs>53</Paragraphs>
  <Slides>19</Slides>
  <Notes>1</Notes>
  <HiddenSlides>0</HiddenSlides>
  <MMClips>0</MMClips>
  <ScaleCrop>false</ScaleCrop>
  <HeadingPairs>
    <vt:vector size="4" baseType="variant">
      <vt:variant>
        <vt:lpstr>Тема</vt:lpstr>
      </vt:variant>
      <vt:variant>
        <vt:i4>5</vt:i4>
      </vt:variant>
      <vt:variant>
        <vt:lpstr>Заголовки слайдів</vt:lpstr>
      </vt:variant>
      <vt:variant>
        <vt:i4>19</vt:i4>
      </vt:variant>
    </vt:vector>
  </HeadingPairs>
  <TitlesOfParts>
    <vt:vector size="24" baseType="lpstr">
      <vt:lpstr>1_Техническая</vt:lpstr>
      <vt:lpstr>Модульная</vt:lpstr>
      <vt:lpstr>Апекс</vt:lpstr>
      <vt:lpstr>Метро</vt:lpstr>
      <vt:lpstr>Тема Office</vt:lpstr>
      <vt:lpstr>Слайд 1</vt:lpstr>
      <vt:lpstr>Слайд 2</vt:lpstr>
      <vt:lpstr>Слайд 3</vt:lpstr>
      <vt:lpstr>Das Ziel: </vt:lpstr>
      <vt:lpstr>Die Aktualität:</vt:lpstr>
      <vt:lpstr>Слайд 6</vt:lpstr>
      <vt:lpstr>Слайд 7</vt:lpstr>
      <vt:lpstr>Слайд 8</vt:lpstr>
      <vt:lpstr>Слайд 9</vt:lpstr>
      <vt:lpstr>Слайд 10</vt:lpstr>
      <vt:lpstr>Слайд 11</vt:lpstr>
      <vt:lpstr>Anglizismen in der  Presse:</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Таня</cp:lastModifiedBy>
  <cp:revision>55</cp:revision>
  <dcterms:created xsi:type="dcterms:W3CDTF">2013-02-17T15:50:40Z</dcterms:created>
  <dcterms:modified xsi:type="dcterms:W3CDTF">2013-02-21T21:36:42Z</dcterms:modified>
</cp:coreProperties>
</file>