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5" r:id="rId4"/>
    <p:sldId id="259" r:id="rId5"/>
    <p:sldId id="262" r:id="rId6"/>
    <p:sldId id="263" r:id="rId7"/>
    <p:sldId id="268" r:id="rId8"/>
    <p:sldId id="269" r:id="rId9"/>
    <p:sldId id="275" r:id="rId10"/>
    <p:sldId id="286" r:id="rId11"/>
    <p:sldId id="289" r:id="rId12"/>
    <p:sldId id="260" r:id="rId13"/>
    <p:sldId id="266" r:id="rId14"/>
    <p:sldId id="277" r:id="rId15"/>
    <p:sldId id="287" r:id="rId16"/>
    <p:sldId id="279" r:id="rId17"/>
    <p:sldId id="280" r:id="rId18"/>
    <p:sldId id="288" r:id="rId19"/>
    <p:sldId id="281" r:id="rId20"/>
    <p:sldId id="282" r:id="rId21"/>
    <p:sldId id="283" r:id="rId22"/>
    <p:sldId id="284" r:id="rId2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7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717005-CBBA-4012-B948-A7DEE7AA6C51}" type="datetimeFigureOut">
              <a:rPr lang="ru-RU"/>
              <a:pPr>
                <a:defRPr/>
              </a:pPr>
              <a:t>22.11.2013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FE9A4F-733A-4CEB-86B9-13F0D6D51D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757354-D4A1-42F1-8302-43D55F61C04F}" type="datetimeFigureOut">
              <a:rPr lang="ru-RU"/>
              <a:pPr>
                <a:defRPr/>
              </a:pPr>
              <a:t>22.11.2013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CA5B4E-3BA2-45CD-B37E-FF02E45E5F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A6865-41B7-4D9A-842B-CDAE78D6BB14}" type="datetimeFigureOut">
              <a:rPr lang="ru-RU"/>
              <a:pPr>
                <a:defRPr/>
              </a:pPr>
              <a:t>22.11.2013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4FE4A-87BA-4C83-BFCF-BF6C3CC7F2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670CAD-1EE1-40AE-B613-19C56062465B}" type="datetimeFigureOut">
              <a:rPr lang="ru-RU"/>
              <a:pPr>
                <a:defRPr/>
              </a:pPr>
              <a:t>22.11.2013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59D7F-2707-4A87-8A52-26DF08929F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4E4FA-F485-417D-B3C7-902D79BBA497}" type="datetimeFigureOut">
              <a:rPr lang="ru-RU"/>
              <a:pPr>
                <a:defRPr/>
              </a:pPr>
              <a:t>22.11.2013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7E5E1-D2E3-4E5B-9F93-00DEB8A06F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CEEF3-5774-4155-947A-ACBB28F7E469}" type="datetimeFigureOut">
              <a:rPr lang="ru-RU"/>
              <a:pPr>
                <a:defRPr/>
              </a:pPr>
              <a:t>22.11.2013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49319B-C8F6-49A0-A40C-B7A26A7049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5905C-7A72-4303-84C1-172172AE6DD7}" type="datetimeFigureOut">
              <a:rPr lang="ru-RU"/>
              <a:pPr>
                <a:defRPr/>
              </a:pPr>
              <a:t>22.11.2013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CBF23F-711C-423E-B6BE-C6FE9B7D3C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8F3FF3-A935-4C55-B029-AC468385236A}" type="datetimeFigureOut">
              <a:rPr lang="ru-RU"/>
              <a:pPr>
                <a:defRPr/>
              </a:pPr>
              <a:t>22.11.2013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8E852C-8F50-4124-BA68-B02B4101C6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60AF1E-C8E4-43C3-8DC1-3DF41BC36762}" type="datetimeFigureOut">
              <a:rPr lang="ru-RU"/>
              <a:pPr>
                <a:defRPr/>
              </a:pPr>
              <a:t>22.11.2013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B663DD-08BD-4F03-852C-B040860A24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9001D-001A-45CC-85F7-1781919CA119}" type="datetimeFigureOut">
              <a:rPr lang="ru-RU"/>
              <a:pPr>
                <a:defRPr/>
              </a:pPr>
              <a:t>22.11.2013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7ED94B-69AB-474A-A02A-5F58B5AF26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01C20-75C0-4A5F-B019-95A5AFC99ABB}" type="datetimeFigureOut">
              <a:rPr lang="ru-RU"/>
              <a:pPr>
                <a:defRPr/>
              </a:pPr>
              <a:t>22.11.2013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573C1C-C91A-407B-BFC5-93F2751C55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chemeClr val="accent6">
                <a:lumMod val="75000"/>
              </a:schemeClr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B4B04FF-8AAD-4D8C-8978-CA65DE43BC02}" type="datetimeFigureOut">
              <a:rPr lang="ru-RU"/>
              <a:pPr>
                <a:defRPr/>
              </a:pPr>
              <a:t>22.11.2013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9D91374-E9DC-42BB-8B71-550E45D89C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8.xml"/><Relationship Id="rId1" Type="http://schemas.openxmlformats.org/officeDocument/2006/relationships/audio" Target="file:///C:\Users\user\Desktop\&#1044;&#1051;&#1071;%20&#1057;&#1040;&#1049;&#1058;&#1059;\TRACK10.MP3" TargetMode="Externa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4.xml"/><Relationship Id="rId1" Type="http://schemas.openxmlformats.org/officeDocument/2006/relationships/audio" Target="file:///C:\Users\user\Desktop\&#1044;&#1051;&#1071;%20&#1057;&#1040;&#1049;&#1058;&#1059;\TRACK10.MP3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071563"/>
            <a:ext cx="7772400" cy="3429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67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6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67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6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6700" b="1" dirty="0" smtClean="0">
                <a:latin typeface="Times New Roman" pitchFamily="18" charset="0"/>
                <a:cs typeface="Times New Roman" pitchFamily="18" charset="0"/>
              </a:rPr>
              <a:t>ПОРТФОЛІО </a:t>
            </a:r>
            <a:br>
              <a:rPr lang="uk-UA" sz="6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БАЛТАРОВИЧА ВОЛОДИМИРА МИХАЙЛОВИЧА</a:t>
            </a:r>
            <a:br>
              <a:rPr lang="uk-UA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ВЧИТЕЛЯ ТРУДОВОГО НАВЧАННЯ </a:t>
            </a:r>
            <a:br>
              <a:rPr lang="uk-UA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ЗОШ І-ІІІ СТУПЕНІВ С.МИЛЬНОГО</a:t>
            </a:r>
            <a:br>
              <a:rPr lang="uk-UA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ЗБОРІВСЬКОГО РАЙОНУ</a:t>
            </a:r>
            <a:br>
              <a:rPr lang="uk-UA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ТЕРНОПІЛЬСЬКОЇ ОБЛАСТІ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29" name="Group 37"/>
          <p:cNvGrpSpPr>
            <a:grpSpLocks/>
          </p:cNvGrpSpPr>
          <p:nvPr/>
        </p:nvGrpSpPr>
        <p:grpSpPr bwMode="auto">
          <a:xfrm>
            <a:off x="2643188" y="1714500"/>
            <a:ext cx="3705225" cy="1454150"/>
            <a:chOff x="1680" y="972"/>
            <a:chExt cx="2334" cy="916"/>
          </a:xfrm>
        </p:grpSpPr>
        <p:sp>
          <p:nvSpPr>
            <p:cNvPr id="22553" name="WordArt 5"/>
            <p:cNvSpPr>
              <a:spLocks noChangeArrowheads="1" noChangeShapeType="1" noTextEdit="1"/>
            </p:cNvSpPr>
            <p:nvPr/>
          </p:nvSpPr>
          <p:spPr bwMode="auto">
            <a:xfrm>
              <a:off x="1680" y="972"/>
              <a:ext cx="2334" cy="27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ru-RU" kern="10">
                  <a:ln w="9525">
                    <a:noFill/>
                    <a:round/>
                    <a:headEnd/>
                    <a:tailEnd/>
                  </a:ln>
                  <a:solidFill>
                    <a:srgbClr val="D1E0FF"/>
                  </a:solidFill>
                  <a:latin typeface="Impact"/>
                </a:rPr>
                <a:t>Зручність</a:t>
              </a:r>
            </a:p>
          </p:txBody>
        </p:sp>
        <p:sp>
          <p:nvSpPr>
            <p:cNvPr id="22554" name="Text Box 7"/>
            <p:cNvSpPr txBox="1">
              <a:spLocks noChangeArrowheads="1"/>
            </p:cNvSpPr>
            <p:nvPr/>
          </p:nvSpPr>
          <p:spPr bwMode="auto">
            <a:xfrm>
              <a:off x="2562" y="1290"/>
              <a:ext cx="590" cy="598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</p:spPr>
          <p:txBody>
            <a:bodyPr lIns="18000" tIns="18000" rIns="18000" bIns="18000" anchorCtr="1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6000" b="1">
                  <a:solidFill>
                    <a:schemeClr val="bg1"/>
                  </a:solidFill>
                  <a:latin typeface="Calibri" pitchFamily="34" charset="0"/>
                  <a:sym typeface="Wingdings 2" pitchFamily="18" charset="2"/>
                </a:rPr>
                <a:t></a:t>
              </a:r>
            </a:p>
          </p:txBody>
        </p:sp>
      </p:grpSp>
      <p:grpSp>
        <p:nvGrpSpPr>
          <p:cNvPr id="22530" name="Group 36"/>
          <p:cNvGrpSpPr>
            <a:grpSpLocks/>
          </p:cNvGrpSpPr>
          <p:nvPr/>
        </p:nvGrpSpPr>
        <p:grpSpPr bwMode="auto">
          <a:xfrm>
            <a:off x="338138" y="2151063"/>
            <a:ext cx="3130550" cy="1555750"/>
            <a:chOff x="362" y="1282"/>
            <a:chExt cx="1972" cy="980"/>
          </a:xfrm>
        </p:grpSpPr>
        <p:sp>
          <p:nvSpPr>
            <p:cNvPr id="22551" name="WordArt 8"/>
            <p:cNvSpPr>
              <a:spLocks noChangeArrowheads="1" noChangeShapeType="1" noTextEdit="1"/>
            </p:cNvSpPr>
            <p:nvPr/>
          </p:nvSpPr>
          <p:spPr bwMode="auto">
            <a:xfrm rot="1378363">
              <a:off x="362" y="1282"/>
              <a:ext cx="1497" cy="39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ru-RU" kern="10">
                  <a:ln w="9525">
                    <a:noFill/>
                    <a:round/>
                    <a:headEnd/>
                    <a:tailEnd/>
                  </a:ln>
                  <a:solidFill>
                    <a:srgbClr val="D1E0FF"/>
                  </a:solidFill>
                  <a:latin typeface="Impact"/>
                </a:rPr>
                <a:t>Компактність</a:t>
              </a:r>
            </a:p>
          </p:txBody>
        </p:sp>
        <p:sp>
          <p:nvSpPr>
            <p:cNvPr id="22552" name="Text Box 9"/>
            <p:cNvSpPr txBox="1">
              <a:spLocks noChangeArrowheads="1"/>
            </p:cNvSpPr>
            <p:nvPr/>
          </p:nvSpPr>
          <p:spPr bwMode="auto">
            <a:xfrm rot="1378363">
              <a:off x="1744" y="1664"/>
              <a:ext cx="590" cy="598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</p:spPr>
          <p:txBody>
            <a:bodyPr lIns="18000" tIns="18000" rIns="18000" bIns="18000" anchorCtr="1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6000" b="1">
                  <a:solidFill>
                    <a:schemeClr val="bg1"/>
                  </a:solidFill>
                  <a:latin typeface="Calibri" pitchFamily="34" charset="0"/>
                  <a:sym typeface="Wingdings 2" pitchFamily="18" charset="2"/>
                </a:rPr>
                <a:t></a:t>
              </a:r>
            </a:p>
          </p:txBody>
        </p:sp>
      </p:grpSp>
      <p:grpSp>
        <p:nvGrpSpPr>
          <p:cNvPr id="22531" name="Group 35"/>
          <p:cNvGrpSpPr>
            <a:grpSpLocks/>
          </p:cNvGrpSpPr>
          <p:nvPr/>
        </p:nvGrpSpPr>
        <p:grpSpPr bwMode="auto">
          <a:xfrm>
            <a:off x="349250" y="3606800"/>
            <a:ext cx="3195638" cy="1085850"/>
            <a:chOff x="220" y="2272"/>
            <a:chExt cx="2013" cy="684"/>
          </a:xfrm>
        </p:grpSpPr>
        <p:sp>
          <p:nvSpPr>
            <p:cNvPr id="22549" name="WordArt 13"/>
            <p:cNvSpPr>
              <a:spLocks noChangeArrowheads="1" noChangeShapeType="1" noTextEdit="1"/>
            </p:cNvSpPr>
            <p:nvPr/>
          </p:nvSpPr>
          <p:spPr bwMode="auto">
            <a:xfrm rot="-917320">
              <a:off x="220" y="2684"/>
              <a:ext cx="1587" cy="27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endParaRPr lang="ru-RU" kern="10">
                <a:ln w="9525">
                  <a:noFill/>
                  <a:round/>
                  <a:headEnd/>
                  <a:tailEnd/>
                </a:ln>
                <a:solidFill>
                  <a:srgbClr val="D1E0FF"/>
                </a:solidFill>
                <a:latin typeface="Impact"/>
              </a:endParaRPr>
            </a:p>
          </p:txBody>
        </p:sp>
        <p:sp>
          <p:nvSpPr>
            <p:cNvPr id="22550" name="Text Box 14"/>
            <p:cNvSpPr txBox="1">
              <a:spLocks noChangeArrowheads="1"/>
            </p:cNvSpPr>
            <p:nvPr/>
          </p:nvSpPr>
          <p:spPr bwMode="auto">
            <a:xfrm rot="-917320">
              <a:off x="1643" y="2272"/>
              <a:ext cx="590" cy="598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</p:spPr>
          <p:txBody>
            <a:bodyPr lIns="18000" tIns="18000" rIns="18000" bIns="18000" anchorCtr="1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6000" b="1">
                  <a:solidFill>
                    <a:schemeClr val="bg1"/>
                  </a:solidFill>
                  <a:latin typeface="Calibri" pitchFamily="34" charset="0"/>
                  <a:sym typeface="Wingdings 2" pitchFamily="18" charset="2"/>
                </a:rPr>
                <a:t></a:t>
              </a:r>
            </a:p>
          </p:txBody>
        </p:sp>
      </p:grpSp>
      <p:grpSp>
        <p:nvGrpSpPr>
          <p:cNvPr id="22532" name="Group 34"/>
          <p:cNvGrpSpPr>
            <a:grpSpLocks/>
          </p:cNvGrpSpPr>
          <p:nvPr/>
        </p:nvGrpSpPr>
        <p:grpSpPr bwMode="auto">
          <a:xfrm>
            <a:off x="1346200" y="4732338"/>
            <a:ext cx="3030538" cy="1571625"/>
            <a:chOff x="848" y="2981"/>
            <a:chExt cx="1909" cy="990"/>
          </a:xfrm>
        </p:grpSpPr>
        <p:sp>
          <p:nvSpPr>
            <p:cNvPr id="22547" name="WordArt 17"/>
            <p:cNvSpPr>
              <a:spLocks noChangeArrowheads="1" noChangeShapeType="1" noTextEdit="1"/>
            </p:cNvSpPr>
            <p:nvPr/>
          </p:nvSpPr>
          <p:spPr bwMode="auto">
            <a:xfrm rot="1613998">
              <a:off x="848" y="3369"/>
              <a:ext cx="1909" cy="60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44347"/>
                </a:avLst>
              </a:prstTxWarp>
            </a:bodyPr>
            <a:lstStyle/>
            <a:p>
              <a:r>
                <a:rPr lang="ru-RU" kern="10">
                  <a:ln w="9525">
                    <a:noFill/>
                    <a:round/>
                    <a:headEnd/>
                    <a:tailEnd/>
                  </a:ln>
                  <a:solidFill>
                    <a:srgbClr val="D1E0FF"/>
                  </a:solidFill>
                  <a:latin typeface="Impact"/>
                </a:rPr>
                <a:t>Екологічно-</a:t>
              </a:r>
            </a:p>
            <a:p>
              <a:r>
                <a:rPr lang="ru-RU" kern="10">
                  <a:ln w="9525">
                    <a:noFill/>
                    <a:round/>
                    <a:headEnd/>
                    <a:tailEnd/>
                  </a:ln>
                  <a:solidFill>
                    <a:srgbClr val="D1E0FF"/>
                  </a:solidFill>
                  <a:latin typeface="Impact"/>
                </a:rPr>
                <a:t>чиста сировина</a:t>
              </a:r>
            </a:p>
          </p:txBody>
        </p:sp>
        <p:sp>
          <p:nvSpPr>
            <p:cNvPr id="22548" name="Text Box 18"/>
            <p:cNvSpPr txBox="1">
              <a:spLocks noChangeArrowheads="1"/>
            </p:cNvSpPr>
            <p:nvPr/>
          </p:nvSpPr>
          <p:spPr bwMode="auto">
            <a:xfrm rot="1613998">
              <a:off x="2046" y="2981"/>
              <a:ext cx="590" cy="598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</p:spPr>
          <p:txBody>
            <a:bodyPr lIns="18000" tIns="18000" rIns="18000" bIns="18000" anchorCtr="1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6000" b="1">
                  <a:solidFill>
                    <a:schemeClr val="bg1"/>
                  </a:solidFill>
                  <a:latin typeface="Calibri" pitchFamily="34" charset="0"/>
                  <a:sym typeface="Wingdings 2" pitchFamily="18" charset="2"/>
                </a:rPr>
                <a:t></a:t>
              </a:r>
            </a:p>
          </p:txBody>
        </p:sp>
      </p:grpSp>
      <p:grpSp>
        <p:nvGrpSpPr>
          <p:cNvPr id="22533" name="Group 39"/>
          <p:cNvGrpSpPr>
            <a:grpSpLocks/>
          </p:cNvGrpSpPr>
          <p:nvPr/>
        </p:nvGrpSpPr>
        <p:grpSpPr bwMode="auto">
          <a:xfrm>
            <a:off x="5391150" y="3579813"/>
            <a:ext cx="3686175" cy="1409700"/>
            <a:chOff x="3396" y="2255"/>
            <a:chExt cx="2322" cy="888"/>
          </a:xfrm>
        </p:grpSpPr>
        <p:sp>
          <p:nvSpPr>
            <p:cNvPr id="22545" name="WordArt 21"/>
            <p:cNvSpPr>
              <a:spLocks noChangeArrowheads="1" noChangeShapeType="1" noTextEdit="1"/>
            </p:cNvSpPr>
            <p:nvPr/>
          </p:nvSpPr>
          <p:spPr bwMode="auto">
            <a:xfrm rot="1353681">
              <a:off x="3881" y="2871"/>
              <a:ext cx="1837" cy="27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ru-RU" kern="10">
                  <a:ln w="9525">
                    <a:noFill/>
                    <a:round/>
                    <a:headEnd/>
                    <a:tailEnd/>
                  </a:ln>
                  <a:solidFill>
                    <a:srgbClr val="D1E0FF"/>
                  </a:solidFill>
                  <a:latin typeface="Impact"/>
                </a:rPr>
                <a:t>Міцність</a:t>
              </a:r>
            </a:p>
          </p:txBody>
        </p:sp>
        <p:sp>
          <p:nvSpPr>
            <p:cNvPr id="22546" name="Text Box 22"/>
            <p:cNvSpPr txBox="1">
              <a:spLocks noChangeArrowheads="1"/>
            </p:cNvSpPr>
            <p:nvPr/>
          </p:nvSpPr>
          <p:spPr bwMode="auto">
            <a:xfrm rot="1353681">
              <a:off x="3396" y="2255"/>
              <a:ext cx="590" cy="598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</p:spPr>
          <p:txBody>
            <a:bodyPr lIns="18000" tIns="18000" rIns="18000" bIns="18000" anchorCtr="1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6000" b="1">
                  <a:solidFill>
                    <a:schemeClr val="bg1"/>
                  </a:solidFill>
                  <a:latin typeface="Calibri" pitchFamily="34" charset="0"/>
                  <a:sym typeface="Wingdings 2" pitchFamily="18" charset="2"/>
                </a:rPr>
                <a:t></a:t>
              </a:r>
            </a:p>
          </p:txBody>
        </p:sp>
      </p:grpSp>
      <p:grpSp>
        <p:nvGrpSpPr>
          <p:cNvPr id="22534" name="Group 38"/>
          <p:cNvGrpSpPr>
            <a:grpSpLocks/>
          </p:cNvGrpSpPr>
          <p:nvPr/>
        </p:nvGrpSpPr>
        <p:grpSpPr bwMode="auto">
          <a:xfrm>
            <a:off x="5264150" y="2525713"/>
            <a:ext cx="3621088" cy="1112837"/>
            <a:chOff x="3316" y="1591"/>
            <a:chExt cx="2281" cy="701"/>
          </a:xfrm>
        </p:grpSpPr>
        <p:sp>
          <p:nvSpPr>
            <p:cNvPr id="22543" name="WordArt 25"/>
            <p:cNvSpPr>
              <a:spLocks noChangeArrowheads="1" noChangeShapeType="1" noTextEdit="1"/>
            </p:cNvSpPr>
            <p:nvPr/>
          </p:nvSpPr>
          <p:spPr bwMode="auto">
            <a:xfrm rot="-869615">
              <a:off x="3828" y="1591"/>
              <a:ext cx="1769" cy="27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ru-RU" kern="10">
                  <a:ln w="9525">
                    <a:noFill/>
                    <a:round/>
                    <a:headEnd/>
                    <a:tailEnd/>
                  </a:ln>
                  <a:solidFill>
                    <a:srgbClr val="D1E0FF"/>
                  </a:solidFill>
                  <a:latin typeface="Impact"/>
                </a:rPr>
                <a:t>Краса</a:t>
              </a:r>
            </a:p>
          </p:txBody>
        </p:sp>
        <p:sp>
          <p:nvSpPr>
            <p:cNvPr id="22544" name="Text Box 26"/>
            <p:cNvSpPr txBox="1">
              <a:spLocks noChangeArrowheads="1"/>
            </p:cNvSpPr>
            <p:nvPr/>
          </p:nvSpPr>
          <p:spPr bwMode="auto">
            <a:xfrm rot="-869615">
              <a:off x="3316" y="1694"/>
              <a:ext cx="590" cy="598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</p:spPr>
          <p:txBody>
            <a:bodyPr lIns="18000" tIns="18000" rIns="18000" bIns="18000" anchorCtr="1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6000" b="1">
                  <a:solidFill>
                    <a:schemeClr val="bg1"/>
                  </a:solidFill>
                  <a:latin typeface="Calibri" pitchFamily="34" charset="0"/>
                  <a:sym typeface="Wingdings 2" pitchFamily="18" charset="2"/>
                </a:rPr>
                <a:t></a:t>
              </a:r>
            </a:p>
          </p:txBody>
        </p:sp>
      </p:grpSp>
      <p:grpSp>
        <p:nvGrpSpPr>
          <p:cNvPr id="22535" name="Group 40"/>
          <p:cNvGrpSpPr>
            <a:grpSpLocks/>
          </p:cNvGrpSpPr>
          <p:nvPr/>
        </p:nvGrpSpPr>
        <p:grpSpPr bwMode="auto">
          <a:xfrm>
            <a:off x="4627563" y="4706938"/>
            <a:ext cx="2592387" cy="1382712"/>
            <a:chOff x="2915" y="2965"/>
            <a:chExt cx="1633" cy="871"/>
          </a:xfrm>
        </p:grpSpPr>
        <p:sp>
          <p:nvSpPr>
            <p:cNvPr id="22541" name="WordArt 29"/>
            <p:cNvSpPr>
              <a:spLocks noChangeArrowheads="1" noChangeShapeType="1" noTextEdit="1"/>
            </p:cNvSpPr>
            <p:nvPr/>
          </p:nvSpPr>
          <p:spPr bwMode="auto">
            <a:xfrm rot="-1815509">
              <a:off x="2915" y="3564"/>
              <a:ext cx="1633" cy="27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ru-RU" kern="10">
                  <a:ln w="9525">
                    <a:noFill/>
                    <a:round/>
                    <a:headEnd/>
                    <a:tailEnd/>
                  </a:ln>
                  <a:solidFill>
                    <a:srgbClr val="D1E0FF"/>
                  </a:solidFill>
                  <a:latin typeface="Impact"/>
                </a:rPr>
                <a:t>Надійність</a:t>
              </a:r>
            </a:p>
          </p:txBody>
        </p:sp>
        <p:sp>
          <p:nvSpPr>
            <p:cNvPr id="22542" name="Text Box 30"/>
            <p:cNvSpPr txBox="1">
              <a:spLocks noChangeArrowheads="1"/>
            </p:cNvSpPr>
            <p:nvPr/>
          </p:nvSpPr>
          <p:spPr bwMode="auto">
            <a:xfrm rot="-1815509">
              <a:off x="3156" y="2965"/>
              <a:ext cx="590" cy="598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</p:spPr>
          <p:txBody>
            <a:bodyPr lIns="18000" tIns="18000" rIns="18000" bIns="18000" anchorCtr="1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6000" b="1">
                  <a:solidFill>
                    <a:schemeClr val="bg1"/>
                  </a:solidFill>
                  <a:latin typeface="Calibri" pitchFamily="34" charset="0"/>
                  <a:sym typeface="Wingdings 2" pitchFamily="18" charset="2"/>
                </a:rPr>
                <a:t></a:t>
              </a:r>
            </a:p>
          </p:txBody>
        </p:sp>
      </p:grpSp>
      <p:sp>
        <p:nvSpPr>
          <p:cNvPr id="22536" name="Rectangle 32"/>
          <p:cNvSpPr>
            <a:spLocks noChangeArrowheads="1"/>
          </p:cNvSpPr>
          <p:nvPr/>
        </p:nvSpPr>
        <p:spPr bwMode="auto">
          <a:xfrm>
            <a:off x="611188" y="214313"/>
            <a:ext cx="8229600" cy="1214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endParaRPr lang="ru-RU" sz="6000" b="1">
              <a:solidFill>
                <a:srgbClr val="FFFF66"/>
              </a:solidFill>
              <a:latin typeface="Calibri" pitchFamily="34" charset="0"/>
            </a:endParaRPr>
          </a:p>
        </p:txBody>
      </p:sp>
      <p:pic>
        <p:nvPicPr>
          <p:cNvPr id="22537" name="Picture 41" descr="think5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4300" y="3429000"/>
            <a:ext cx="1368425" cy="118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8" name="WordArt 8"/>
          <p:cNvSpPr>
            <a:spLocks noChangeArrowheads="1" noChangeShapeType="1" noTextEdit="1"/>
          </p:cNvSpPr>
          <p:nvPr/>
        </p:nvSpPr>
        <p:spPr bwMode="auto">
          <a:xfrm rot="-821293">
            <a:off x="249238" y="4030663"/>
            <a:ext cx="2233612" cy="6429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kern="10">
                <a:ln w="9525">
                  <a:noFill/>
                  <a:round/>
                  <a:headEnd/>
                  <a:tailEnd/>
                </a:ln>
                <a:solidFill>
                  <a:srgbClr val="D1E0FF"/>
                </a:solidFill>
                <a:latin typeface="Impact"/>
              </a:rPr>
              <a:t>Актуальність</a:t>
            </a:r>
          </a:p>
        </p:txBody>
      </p:sp>
      <p:sp>
        <p:nvSpPr>
          <p:cNvPr id="22539" name="Прямоугольник 26"/>
          <p:cNvSpPr>
            <a:spLocks noChangeArrowheads="1"/>
          </p:cNvSpPr>
          <p:nvPr/>
        </p:nvSpPr>
        <p:spPr bwMode="auto">
          <a:xfrm>
            <a:off x="2357438" y="214313"/>
            <a:ext cx="4735512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3600" b="1">
                <a:solidFill>
                  <a:srgbClr val="FFFF00"/>
                </a:solidFill>
                <a:latin typeface="Calibri" pitchFamily="34" charset="0"/>
              </a:rPr>
              <a:t>І</a:t>
            </a:r>
            <a:r>
              <a:rPr lang="en-US" sz="3600" b="1">
                <a:solidFill>
                  <a:srgbClr val="FFFF00"/>
                </a:solidFill>
                <a:latin typeface="Calibri" pitchFamily="34" charset="0"/>
              </a:rPr>
              <a:t>V</a:t>
            </a:r>
            <a:r>
              <a:rPr lang="uk-UA" sz="3600" b="1">
                <a:solidFill>
                  <a:srgbClr val="FFFF00"/>
                </a:solidFill>
                <a:latin typeface="Calibri" pitchFamily="34" charset="0"/>
              </a:rPr>
              <a:t> етап</a:t>
            </a:r>
            <a:r>
              <a:rPr lang="uk-UA" sz="3600" b="1">
                <a:solidFill>
                  <a:schemeClr val="bg1"/>
                </a:solidFill>
                <a:latin typeface="Calibri" pitchFamily="34" charset="0"/>
              </a:rPr>
              <a:t/>
            </a:r>
            <a:br>
              <a:rPr lang="uk-UA" sz="3600" b="1">
                <a:solidFill>
                  <a:schemeClr val="bg1"/>
                </a:solidFill>
                <a:latin typeface="Calibri" pitchFamily="34" charset="0"/>
              </a:rPr>
            </a:br>
            <a:r>
              <a:rPr lang="uk-UA" sz="3600" b="1">
                <a:solidFill>
                  <a:schemeClr val="bg1"/>
                </a:solidFill>
                <a:latin typeface="Calibri" pitchFamily="34" charset="0"/>
              </a:rPr>
              <a:t>УЗАГАЛЬНЮЮЧИЙ</a:t>
            </a:r>
            <a:endParaRPr lang="ru-RU" sz="3600">
              <a:latin typeface="Calibri" pitchFamily="34" charset="0"/>
            </a:endParaRPr>
          </a:p>
        </p:txBody>
      </p:sp>
      <p:pic>
        <p:nvPicPr>
          <p:cNvPr id="29" name="Picture 4" descr="C:\Documents and Settings\Administrator\Мои документы\Мои рисунки\Изображение\Изображение 59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88" y="3000375"/>
            <a:ext cx="2500312" cy="196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4000" b="1" smtClean="0"/>
              <a:t>ТЕМА ПРОЕКТУ: </a:t>
            </a:r>
            <a:br>
              <a:rPr lang="uk-UA" sz="4000" b="1" smtClean="0"/>
            </a:br>
            <a:r>
              <a:rPr lang="uk-UA" sz="4000" b="1" smtClean="0"/>
              <a:t>“ПІДСТАВКА ДЛЯ КВІТІВ”</a:t>
            </a:r>
            <a:endParaRPr lang="ru-RU" sz="4000" b="1" smtClean="0"/>
          </a:p>
        </p:txBody>
      </p:sp>
      <p:sp>
        <p:nvSpPr>
          <p:cNvPr id="23554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3555" name="Picture 2" descr="C:\Documents and Settings\Administrator\Рабочий стол\Вчитель року 2014\Презентація урокфото\IMG_14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0688" y="4286250"/>
            <a:ext cx="333375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3" descr="C:\Documents and Settings\Administrator\Рабочий стол\Вчитель року 2014\Презентація урокфото\IMG_146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50" y="1357313"/>
            <a:ext cx="3643313" cy="273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4" descr="C:\Documents and Settings\Administrator\Рабочий стол\Вчитель року 2014\Презентація урокфото\IMG_145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50" y="4286250"/>
            <a:ext cx="1785938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5" descr="C:\Documents and Settings\Administrator\Рабочий стол\Вчитель року 2014\Презентація урокфото\IMG_145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57563" y="4286250"/>
            <a:ext cx="1801812" cy="240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Содержимое 4" descr="SDC10962.jpg"/>
          <p:cNvPicPr>
            <a:picLocks noGrp="1" noChangeAspect="1"/>
          </p:cNvPicPr>
          <p:nvPr>
            <p:ph sz="half" idx="2"/>
          </p:nvPr>
        </p:nvPicPr>
        <p:blipFill>
          <a:blip r:embed="rId6">
            <a:lum bright="10000" contrast="30000"/>
          </a:blip>
          <a:srcRect/>
          <a:stretch>
            <a:fillRect/>
          </a:stretch>
        </p:blipFill>
        <p:spPr>
          <a:xfrm>
            <a:off x="5214938" y="1357313"/>
            <a:ext cx="3643312" cy="27320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 descr="Spin-arrows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1413" y="1412875"/>
            <a:ext cx="4248150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WordArt 6"/>
          <p:cNvSpPr>
            <a:spLocks noChangeArrowheads="1" noChangeShapeType="1" noTextEdit="1"/>
          </p:cNvSpPr>
          <p:nvPr/>
        </p:nvSpPr>
        <p:spPr bwMode="auto">
          <a:xfrm>
            <a:off x="3276600" y="2636838"/>
            <a:ext cx="2519363" cy="18081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Запорука успіху</a:t>
            </a:r>
          </a:p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професійної</a:t>
            </a:r>
          </a:p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діяльності</a:t>
            </a:r>
          </a:p>
        </p:txBody>
      </p:sp>
      <p:sp>
        <p:nvSpPr>
          <p:cNvPr id="24580" name="WordArt 7"/>
          <p:cNvSpPr>
            <a:spLocks noChangeArrowheads="1" noChangeShapeType="1" noTextEdit="1"/>
          </p:cNvSpPr>
          <p:nvPr/>
        </p:nvSpPr>
        <p:spPr bwMode="auto">
          <a:xfrm>
            <a:off x="3132138" y="260350"/>
            <a:ext cx="2447925" cy="8651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FF"/>
                    </a:gs>
                  </a:gsLst>
                  <a:lin ang="5400000" scaled="1"/>
                </a:gradFill>
                <a:latin typeface="Arial"/>
                <a:cs typeface="Arial"/>
              </a:rPr>
              <a:t>фахова</a:t>
            </a:r>
          </a:p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FF"/>
                    </a:gs>
                  </a:gsLst>
                  <a:lin ang="5400000" scaled="1"/>
                </a:gradFill>
                <a:latin typeface="Arial"/>
                <a:cs typeface="Arial"/>
              </a:rPr>
              <a:t>майстерність</a:t>
            </a:r>
          </a:p>
        </p:txBody>
      </p:sp>
      <p:sp>
        <p:nvSpPr>
          <p:cNvPr id="24581" name="WordArt 8"/>
          <p:cNvSpPr>
            <a:spLocks noChangeArrowheads="1" noChangeShapeType="1" noTextEdit="1"/>
          </p:cNvSpPr>
          <p:nvPr/>
        </p:nvSpPr>
        <p:spPr bwMode="auto">
          <a:xfrm>
            <a:off x="6084888" y="908050"/>
            <a:ext cx="2447925" cy="7921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FF"/>
                    </a:gs>
                  </a:gsLst>
                  <a:lin ang="5400000" scaled="1"/>
                </a:gradFill>
                <a:latin typeface="Arial"/>
                <a:cs typeface="Arial"/>
              </a:rPr>
              <a:t>професійні</a:t>
            </a:r>
          </a:p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FF"/>
                    </a:gs>
                  </a:gsLst>
                  <a:lin ang="5400000" scaled="1"/>
                </a:gradFill>
                <a:latin typeface="Arial"/>
                <a:cs typeface="Arial"/>
              </a:rPr>
              <a:t>компетенції</a:t>
            </a:r>
          </a:p>
        </p:txBody>
      </p:sp>
      <p:sp>
        <p:nvSpPr>
          <p:cNvPr id="24582" name="WordArt 9"/>
          <p:cNvSpPr>
            <a:spLocks noChangeArrowheads="1" noChangeShapeType="1" noTextEdit="1"/>
          </p:cNvSpPr>
          <p:nvPr/>
        </p:nvSpPr>
        <p:spPr bwMode="auto">
          <a:xfrm>
            <a:off x="250825" y="981075"/>
            <a:ext cx="2447925" cy="7921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FF"/>
                    </a:gs>
                  </a:gsLst>
                  <a:lin ang="5400000" scaled="1"/>
                </a:gradFill>
                <a:latin typeface="Arial"/>
                <a:cs typeface="Arial"/>
              </a:rPr>
              <a:t>любов</a:t>
            </a:r>
          </a:p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FF"/>
                    </a:gs>
                  </a:gsLst>
                  <a:lin ang="5400000" scaled="1"/>
                </a:gradFill>
                <a:latin typeface="Arial"/>
                <a:cs typeface="Arial"/>
              </a:rPr>
              <a:t>до дитини</a:t>
            </a:r>
          </a:p>
        </p:txBody>
      </p:sp>
      <p:sp>
        <p:nvSpPr>
          <p:cNvPr id="24583" name="WordArt 10"/>
          <p:cNvSpPr>
            <a:spLocks noChangeArrowheads="1" noChangeShapeType="1" noTextEdit="1"/>
          </p:cNvSpPr>
          <p:nvPr/>
        </p:nvSpPr>
        <p:spPr bwMode="auto">
          <a:xfrm>
            <a:off x="971550" y="5876925"/>
            <a:ext cx="2808288" cy="504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FF"/>
                    </a:gs>
                  </a:gsLst>
                  <a:lin ang="5400000" scaled="1"/>
                </a:gradFill>
                <a:latin typeface="Arial"/>
                <a:cs typeface="Arial"/>
              </a:rPr>
              <a:t>комунікабельність</a:t>
            </a:r>
          </a:p>
        </p:txBody>
      </p:sp>
      <p:sp>
        <p:nvSpPr>
          <p:cNvPr id="24584" name="WordArt 11"/>
          <p:cNvSpPr>
            <a:spLocks noChangeArrowheads="1" noChangeShapeType="1" noTextEdit="1"/>
          </p:cNvSpPr>
          <p:nvPr/>
        </p:nvSpPr>
        <p:spPr bwMode="auto">
          <a:xfrm>
            <a:off x="5580063" y="5805488"/>
            <a:ext cx="2808287" cy="504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FF"/>
                    </a:gs>
                  </a:gsLst>
                  <a:lin ang="5400000" scaled="1"/>
                </a:gradFill>
                <a:latin typeface="Arial"/>
                <a:cs typeface="Arial"/>
              </a:rPr>
              <a:t>працелюбність</a:t>
            </a:r>
          </a:p>
        </p:txBody>
      </p:sp>
      <p:sp>
        <p:nvSpPr>
          <p:cNvPr id="24585" name="WordArt 12"/>
          <p:cNvSpPr>
            <a:spLocks noChangeArrowheads="1" noChangeShapeType="1" noTextEdit="1"/>
          </p:cNvSpPr>
          <p:nvPr/>
        </p:nvSpPr>
        <p:spPr bwMode="auto">
          <a:xfrm>
            <a:off x="6156325" y="4652963"/>
            <a:ext cx="2808288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FF"/>
                    </a:gs>
                  </a:gsLst>
                  <a:lin ang="5400000" scaled="1"/>
                </a:gradFill>
                <a:latin typeface="Arial"/>
                <a:cs typeface="Arial"/>
              </a:rPr>
              <a:t>дисциплінованість</a:t>
            </a:r>
          </a:p>
        </p:txBody>
      </p:sp>
      <p:sp>
        <p:nvSpPr>
          <p:cNvPr id="24586" name="WordArt 13"/>
          <p:cNvSpPr>
            <a:spLocks noChangeArrowheads="1" noChangeShapeType="1" noTextEdit="1"/>
          </p:cNvSpPr>
          <p:nvPr/>
        </p:nvSpPr>
        <p:spPr bwMode="auto">
          <a:xfrm>
            <a:off x="6659563" y="2781300"/>
            <a:ext cx="2233612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FF"/>
                    </a:gs>
                  </a:gsLst>
                  <a:lin ang="5400000" scaled="1"/>
                </a:gradFill>
                <a:latin typeface="Arial"/>
                <a:cs typeface="Arial"/>
              </a:rPr>
              <a:t>альтруїзм</a:t>
            </a:r>
          </a:p>
        </p:txBody>
      </p:sp>
      <p:sp>
        <p:nvSpPr>
          <p:cNvPr id="24587" name="WordArt 14"/>
          <p:cNvSpPr>
            <a:spLocks noChangeArrowheads="1" noChangeShapeType="1" noTextEdit="1"/>
          </p:cNvSpPr>
          <p:nvPr/>
        </p:nvSpPr>
        <p:spPr bwMode="auto">
          <a:xfrm>
            <a:off x="250825" y="2636838"/>
            <a:ext cx="2233613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FF"/>
                    </a:gs>
                  </a:gsLst>
                  <a:lin ang="5400000" scaled="1"/>
                </a:gradFill>
                <a:latin typeface="Arial"/>
                <a:cs typeface="Arial"/>
              </a:rPr>
              <a:t>творчість</a:t>
            </a:r>
          </a:p>
        </p:txBody>
      </p:sp>
      <p:sp>
        <p:nvSpPr>
          <p:cNvPr id="24588" name="WordArt 15"/>
          <p:cNvSpPr>
            <a:spLocks noChangeArrowheads="1" noChangeShapeType="1" noTextEdit="1"/>
          </p:cNvSpPr>
          <p:nvPr/>
        </p:nvSpPr>
        <p:spPr bwMode="auto">
          <a:xfrm>
            <a:off x="395288" y="4724400"/>
            <a:ext cx="2233612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FF"/>
                    </a:gs>
                  </a:gsLst>
                  <a:lin ang="5400000" scaled="1"/>
                </a:gradFill>
                <a:latin typeface="Arial"/>
                <a:cs typeface="Arial"/>
              </a:rPr>
              <a:t>новаторство</a:t>
            </a:r>
          </a:p>
        </p:txBody>
      </p:sp>
      <p:pic>
        <p:nvPicPr>
          <p:cNvPr id="24589" name="Picture 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1638" y="1125538"/>
            <a:ext cx="431800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0" name="Picture 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539474">
            <a:off x="6156325" y="1700213"/>
            <a:ext cx="431800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1" name="Picture 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2652726">
            <a:off x="2555875" y="1700213"/>
            <a:ext cx="431800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2" name="Picture 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8545678">
            <a:off x="5651500" y="5084763"/>
            <a:ext cx="431800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3" name="Picture 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9511624">
            <a:off x="3276600" y="5084763"/>
            <a:ext cx="431800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4" name="Picture 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7798084">
            <a:off x="6515894" y="3861594"/>
            <a:ext cx="43180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5" name="Picture 2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8042332">
            <a:off x="2123282" y="4006056"/>
            <a:ext cx="431800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ctrTitle"/>
          </p:nvPr>
        </p:nvSpPr>
        <p:spPr>
          <a:xfrm>
            <a:off x="571500" y="0"/>
            <a:ext cx="8572500" cy="2470150"/>
          </a:xfrm>
        </p:spPr>
        <p:txBody>
          <a:bodyPr/>
          <a:lstStyle/>
          <a:p>
            <a:pPr algn="l"/>
            <a:r>
              <a:rPr lang="uk-UA" sz="2400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400" b="1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400" b="1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400" b="1" smtClean="0">
                <a:latin typeface="Times New Roman" pitchFamily="18" charset="0"/>
                <a:cs typeface="Times New Roman" pitchFamily="18" charset="0"/>
              </a:rPr>
            </a:br>
            <a:r>
              <a:rPr lang="uk-UA" sz="2000" b="1" smtClean="0">
                <a:latin typeface="Times New Roman" pitchFamily="18" charset="0"/>
                <a:cs typeface="Times New Roman" pitchFamily="18" charset="0"/>
              </a:rPr>
              <a:t>КАЖУТЬ, ЩО У КОЖНОЇ ЛЮДИНИ СВОЇ ЗІРКИ. </a:t>
            </a:r>
            <a:br>
              <a:rPr lang="uk-UA" sz="2000" b="1" smtClean="0">
                <a:latin typeface="Times New Roman" pitchFamily="18" charset="0"/>
                <a:cs typeface="Times New Roman" pitchFamily="18" charset="0"/>
              </a:rPr>
            </a:br>
            <a:r>
              <a:rPr lang="uk-UA" sz="2000" b="1" smtClean="0">
                <a:latin typeface="Times New Roman" pitchFamily="18" charset="0"/>
                <a:cs typeface="Times New Roman" pitchFamily="18" charset="0"/>
              </a:rPr>
              <a:t>ТИМ, ХТО ПОДОРОЖУЄ – ВОНИ ВКАЗУЮТЬ ШЛЯХ. </a:t>
            </a:r>
            <a:br>
              <a:rPr lang="uk-UA" sz="2000" b="1" smtClean="0">
                <a:latin typeface="Times New Roman" pitchFamily="18" charset="0"/>
                <a:cs typeface="Times New Roman" pitchFamily="18" charset="0"/>
              </a:rPr>
            </a:br>
            <a:r>
              <a:rPr lang="uk-UA" sz="2000" b="1" smtClean="0">
                <a:latin typeface="Times New Roman" pitchFamily="18" charset="0"/>
                <a:cs typeface="Times New Roman" pitchFamily="18" charset="0"/>
              </a:rPr>
              <a:t>ДЛЯ ВЧЕНИХ ВОНИ ЯК ЗАДАЧА, ЯКУ СЛІД РОЗВ'ЯЗАТИ.            ДЛЯ УМІЛЬЦЯ ВОНИ – ЗОЛОТО. </a:t>
            </a:r>
            <a:br>
              <a:rPr lang="uk-UA" sz="2000" b="1" smtClean="0">
                <a:latin typeface="Times New Roman" pitchFamily="18" charset="0"/>
                <a:cs typeface="Times New Roman" pitchFamily="18" charset="0"/>
              </a:rPr>
            </a:br>
            <a:r>
              <a:rPr lang="uk-UA" sz="2000" b="1" smtClean="0">
                <a:latin typeface="Times New Roman" pitchFamily="18" charset="0"/>
                <a:cs typeface="Times New Roman" pitchFamily="18" charset="0"/>
              </a:rPr>
              <a:t>	                А ОСЬ МОЇ – ОСОБЛИВІ.                                                                  Я ШУКАЮ ЇХ В ДУШАХ ДІТЕЙ, ПРАГНУ РОЗПАЛИТИ ЇХ,          ДАТИ СПАЛАХНУТИ ОСОБЛИВИМ ВОГНИКОМ, ВІДБЛИСК ЯКОГО Я ВЛОВЛЮЮ В ШИРОКО РОЗКРИТИХ ДИТЯЧИХ ОЧАХ.</a:t>
            </a:r>
            <a:endParaRPr lang="ru-RU" sz="2000" b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57250" y="3429000"/>
            <a:ext cx="6972300" cy="296703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25603" name="Picture 2" descr="C:\Documents and Settings\Administrator\Рабочий стол\Вчитель року 2014\Презентація урокфото\IMG_14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3357563"/>
            <a:ext cx="4286250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3" descr="C:\Documents and Settings\Administrator\Рабочий стол\Вчитель року 2014\Презентація урокфото\IMG_144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3357563"/>
            <a:ext cx="4286250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uk-UA" sz="3100" b="1" dirty="0" smtClean="0"/>
              <a:t/>
            </a:r>
            <a:br>
              <a:rPr lang="uk-UA" sz="3100" b="1" dirty="0" smtClean="0"/>
            </a:br>
            <a:r>
              <a:rPr lang="uk-UA" sz="3100" b="1" dirty="0" smtClean="0"/>
              <a:t>ЩОБ ЗДИВУВАТИСЯ, ПОТРІБНА МИТЬ, </a:t>
            </a:r>
            <a:br>
              <a:rPr lang="uk-UA" sz="3100" b="1" dirty="0" smtClean="0"/>
            </a:br>
            <a:r>
              <a:rPr lang="uk-UA" sz="3100" b="1" dirty="0" smtClean="0"/>
              <a:t>А ЩОБ ЗРОБИТИ ДИВОВИЖНУ РІЧ, ПОТРІБНІ РОКИ ТЕРПІННЯ І НАПОЛЕГЛИВОЇ ПРАЦІ.</a:t>
            </a:r>
            <a:br>
              <a:rPr lang="uk-UA" sz="3100" b="1" dirty="0" smtClean="0"/>
            </a:br>
            <a:r>
              <a:rPr lang="uk-UA" sz="3100" i="1" dirty="0" smtClean="0"/>
              <a:t>ГЕЛЬВЕЦІЙ</a:t>
            </a:r>
            <a:endParaRPr lang="ru-RU" sz="3100" i="1" dirty="0"/>
          </a:p>
        </p:txBody>
      </p:sp>
      <p:sp>
        <p:nvSpPr>
          <p:cNvPr id="26626" name="Содержимое 2"/>
          <p:cNvSpPr>
            <a:spLocks noGrp="1"/>
          </p:cNvSpPr>
          <p:nvPr>
            <p:ph sz="half" idx="1"/>
          </p:nvPr>
        </p:nvSpPr>
        <p:spPr>
          <a:xfrm>
            <a:off x="428625" y="1928813"/>
            <a:ext cx="4071938" cy="4597400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26627" name="Содержимое 3"/>
          <p:cNvSpPr>
            <a:spLocks noGrp="1"/>
          </p:cNvSpPr>
          <p:nvPr>
            <p:ph sz="half" idx="2"/>
          </p:nvPr>
        </p:nvSpPr>
        <p:spPr>
          <a:xfrm>
            <a:off x="4714875" y="1928813"/>
            <a:ext cx="4038600" cy="4525962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26628" name="Picture 2" descr="D:\Фотографії\Володині\IMG_464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" y="1928813"/>
            <a:ext cx="3929063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3" descr="C:\Documents and Settings\Administrator\Рабочий стол\Вчитель року 2014\Вироби\IMGі_1х03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88" y="1928813"/>
            <a:ext cx="3786187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7650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7651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7652" name="Picture 2" descr="F:\DSC0028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2786063"/>
            <a:ext cx="5429250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F:\DSC0023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7625" y="214313"/>
            <a:ext cx="5143500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0"/>
            <a:ext cx="8229600" cy="1274763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b="1" i="1" dirty="0" smtClean="0">
                <a:solidFill>
                  <a:schemeClr val="bg1"/>
                </a:solidFill>
              </a:rPr>
              <a:t/>
            </a:r>
            <a:br>
              <a:rPr lang="uk-UA" b="1" i="1" dirty="0" smtClean="0">
                <a:solidFill>
                  <a:schemeClr val="bg1"/>
                </a:solidFill>
              </a:rPr>
            </a:br>
            <a:r>
              <a:rPr lang="uk-UA" sz="6700" b="1" i="1" dirty="0" smtClean="0">
                <a:solidFill>
                  <a:schemeClr val="bg1"/>
                </a:solidFill>
              </a:rPr>
              <a:t>Краса врятує світ</a:t>
            </a:r>
            <a:r>
              <a:rPr lang="ru-RU" i="1" dirty="0" smtClean="0">
                <a:solidFill>
                  <a:schemeClr val="bg1"/>
                </a:solidFill>
              </a:rPr>
              <a:t/>
            </a:r>
            <a:br>
              <a:rPr lang="ru-RU" i="1" dirty="0" smtClean="0">
                <a:solidFill>
                  <a:schemeClr val="bg1"/>
                </a:solidFill>
              </a:rPr>
            </a:br>
            <a:endParaRPr lang="ru-RU" b="1" i="1" dirty="0" smtClean="0">
              <a:solidFill>
                <a:srgbClr val="FFFF99"/>
              </a:solidFill>
            </a:endParaRPr>
          </a:p>
        </p:txBody>
      </p:sp>
      <p:pic>
        <p:nvPicPr>
          <p:cNvPr id="28674" name="Picture 5" descr="D:\Володя\Вчитель року\Вироби\Без обрізок\PICTв026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88" y="1143000"/>
            <a:ext cx="7358062" cy="551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479925" y="2967038"/>
            <a:ext cx="184150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28676" name="Прямоугольник 5"/>
          <p:cNvSpPr>
            <a:spLocks noChangeArrowheads="1"/>
          </p:cNvSpPr>
          <p:nvPr/>
        </p:nvSpPr>
        <p:spPr bwMode="auto">
          <a:xfrm>
            <a:off x="4479925" y="2967038"/>
            <a:ext cx="184150" cy="275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uk-UA" sz="2400">
              <a:solidFill>
                <a:srgbClr val="FF0000"/>
              </a:solidFill>
              <a:latin typeface="Calibri" pitchFamily="34" charset="0"/>
            </a:endParaRPr>
          </a:p>
          <a:p>
            <a:endParaRPr lang="uk-UA" sz="2400">
              <a:solidFill>
                <a:srgbClr val="FF0000"/>
              </a:solidFill>
              <a:latin typeface="Calibri" pitchFamily="34" charset="0"/>
            </a:endParaRPr>
          </a:p>
          <a:p>
            <a:endParaRPr lang="uk-UA" sz="2400">
              <a:solidFill>
                <a:srgbClr val="FF0000"/>
              </a:solidFill>
              <a:latin typeface="Calibri" pitchFamily="34" charset="0"/>
            </a:endParaRPr>
          </a:p>
          <a:p>
            <a:endParaRPr lang="uk-UA" sz="2400">
              <a:solidFill>
                <a:srgbClr val="FF0000"/>
              </a:solidFill>
              <a:latin typeface="Calibri" pitchFamily="34" charset="0"/>
            </a:endParaRPr>
          </a:p>
          <a:p>
            <a:endParaRPr lang="uk-UA" sz="2400">
              <a:solidFill>
                <a:srgbClr val="FF0000"/>
              </a:solidFill>
              <a:latin typeface="Calibri" pitchFamily="34" charset="0"/>
            </a:endParaRPr>
          </a:p>
          <a:p>
            <a:endParaRPr lang="uk-UA" sz="2800">
              <a:solidFill>
                <a:srgbClr val="FFFF00"/>
              </a:solidFill>
              <a:latin typeface="Ariston"/>
            </a:endParaRPr>
          </a:p>
        </p:txBody>
      </p:sp>
      <p:sp>
        <p:nvSpPr>
          <p:cNvPr id="28677" name="Прямоугольник 6"/>
          <p:cNvSpPr>
            <a:spLocks noChangeArrowheads="1"/>
          </p:cNvSpPr>
          <p:nvPr/>
        </p:nvSpPr>
        <p:spPr bwMode="auto">
          <a:xfrm>
            <a:off x="1143000" y="5286375"/>
            <a:ext cx="6929438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3200">
                <a:solidFill>
                  <a:schemeClr val="bg1"/>
                </a:solidFill>
                <a:latin typeface="Ariston"/>
              </a:rPr>
              <a:t>Краса – це відкритий</a:t>
            </a:r>
            <a:r>
              <a:rPr lang="en-US" sz="3200">
                <a:solidFill>
                  <a:schemeClr val="bg1"/>
                </a:solidFill>
                <a:latin typeface="Ariston"/>
              </a:rPr>
              <a:t> </a:t>
            </a:r>
            <a:r>
              <a:rPr lang="uk-UA" sz="3200">
                <a:solidFill>
                  <a:schemeClr val="bg1"/>
                </a:solidFill>
                <a:latin typeface="Ariston"/>
              </a:rPr>
              <a:t>рекомендаціний лист, який завжди</a:t>
            </a:r>
            <a:r>
              <a:rPr lang="en-US" sz="3200">
                <a:solidFill>
                  <a:schemeClr val="bg1"/>
                </a:solidFill>
                <a:latin typeface="Ariston"/>
              </a:rPr>
              <a:t> </a:t>
            </a:r>
            <a:r>
              <a:rPr lang="uk-UA" sz="3200">
                <a:solidFill>
                  <a:schemeClr val="bg1"/>
                </a:solidFill>
                <a:latin typeface="Ariston"/>
              </a:rPr>
              <a:t>завойовує серця </a:t>
            </a:r>
            <a:endParaRPr lang="ru-RU" sz="320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/>
          </p:nvPr>
        </p:nvSpPr>
        <p:spPr>
          <a:xfrm>
            <a:off x="142875" y="214313"/>
            <a:ext cx="8229600" cy="1143000"/>
          </a:xfrm>
        </p:spPr>
        <p:txBody>
          <a:bodyPr/>
          <a:lstStyle/>
          <a:p>
            <a:pPr algn="l"/>
            <a:r>
              <a:rPr lang="uk-UA" sz="2800" b="1" smtClean="0"/>
              <a:t>МОЄ ХОБІ – БДЖІЛЬНИЦТВО</a:t>
            </a:r>
            <a:r>
              <a:rPr lang="uk-UA" sz="2800" smtClean="0"/>
              <a:t/>
            </a:r>
            <a:br>
              <a:rPr lang="uk-UA" sz="2800" smtClean="0"/>
            </a:br>
            <a:r>
              <a:rPr lang="uk-UA" sz="2400" b="1" i="1" smtClean="0"/>
              <a:t>ПАСІЧНИК З 10-РІЧНИМ СТАЖЕМ</a:t>
            </a:r>
            <a:endParaRPr lang="ru-RU" sz="2400" i="1" smtClean="0"/>
          </a:p>
        </p:txBody>
      </p:sp>
      <p:sp>
        <p:nvSpPr>
          <p:cNvPr id="29698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9699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9700" name="Picture 2" descr="D:\Фотографії\Володині\Пасіка\IMG_26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3" y="214313"/>
            <a:ext cx="4191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3" descr="D:\Фотографії\Володині\Пасіка\IMG_262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8" y="1285875"/>
            <a:ext cx="4178300" cy="535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4" descr="D:\Фотографії\Володині\Пасіка\IMG_264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3" y="3500438"/>
            <a:ext cx="4143375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>
          <a:xfrm>
            <a:off x="214313" y="0"/>
            <a:ext cx="8686800" cy="1143000"/>
          </a:xfrm>
        </p:spPr>
        <p:txBody>
          <a:bodyPr/>
          <a:lstStyle/>
          <a:p>
            <a:r>
              <a:rPr lang="uk-UA" sz="4000" b="1" smtClean="0"/>
              <a:t>В ЗДОРОВОМУ ТІЛІ – ЗДОРОВИЙ ДУХ</a:t>
            </a:r>
            <a:endParaRPr lang="ru-RU" sz="4000" b="1" smtClean="0"/>
          </a:p>
        </p:txBody>
      </p:sp>
      <p:sp>
        <p:nvSpPr>
          <p:cNvPr id="30722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0723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050" name="Picture 2" descr="D:\Фотографії\Володині\Медобори 2010\IMG_77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3" y="1000125"/>
            <a:ext cx="3929062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3" descr="D:\Фотографії\МОРЕ\IMG_983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3" y="928688"/>
            <a:ext cx="3643312" cy="273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D:\Фотографії\гори\IMG_997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" y="4000500"/>
            <a:ext cx="3643313" cy="273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5" descr="D:\Фотографії\Зарваниця\На День вч. 2009\IMG_655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929063"/>
            <a:ext cx="3857625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2200" b="1" dirty="0" smtClean="0"/>
              <a:t/>
            </a:r>
            <a:br>
              <a:rPr lang="uk-UA" sz="2200" b="1" dirty="0" smtClean="0"/>
            </a:br>
            <a:r>
              <a:rPr lang="uk-UA" sz="2200" b="1" dirty="0" smtClean="0"/>
              <a:t/>
            </a:r>
            <a:br>
              <a:rPr lang="uk-UA" sz="2200" b="1" dirty="0" smtClean="0"/>
            </a:br>
            <a:r>
              <a:rPr lang="uk-UA" sz="2200" b="1" dirty="0" smtClean="0"/>
              <a:t>Є БАГАТО РЕЧЕЙ, ЯКИМИ Я ПРАГНУ ОБДАРУВАТИ ВСІХ ДІТЕЙ НА СВІТІ. КОЛИ Б Я МАВ ПРАВО ОБРАТИ ЛИШЕ ОДНУ РІЧ, ТО ХОТІВ БИ, ЩОБ КОЖНУ ДИТИНУ ЩОДНЯ БУЛО КОМУ ОБІЙНЯТИ.</a:t>
            </a:r>
            <a:br>
              <a:rPr lang="uk-UA" sz="2200" b="1" dirty="0" smtClean="0"/>
            </a:br>
            <a:r>
              <a:rPr lang="uk-UA" sz="2200" b="1" dirty="0" smtClean="0"/>
              <a:t>                                                                                                        </a:t>
            </a:r>
            <a:r>
              <a:rPr lang="uk-UA" sz="2200" b="1" i="1" dirty="0" smtClean="0"/>
              <a:t>БРУНО ФЕРРЕРО  </a:t>
            </a:r>
            <a:r>
              <a:rPr lang="uk-UA" sz="3600" b="1" dirty="0" smtClean="0"/>
              <a:t/>
            </a:r>
            <a:br>
              <a:rPr lang="uk-UA" sz="3600" b="1" dirty="0" smtClean="0"/>
            </a:br>
            <a:r>
              <a:rPr lang="uk-UA" sz="3600" b="1" dirty="0" smtClean="0"/>
              <a:t>Я – КЛАСНИЙ КЕРІВНИК</a:t>
            </a:r>
            <a:endParaRPr lang="ru-RU" sz="3600" b="1" dirty="0"/>
          </a:p>
        </p:txBody>
      </p:sp>
      <p:sp>
        <p:nvSpPr>
          <p:cNvPr id="31746" name="Содержимое 2"/>
          <p:cNvSpPr>
            <a:spLocks noGrp="1"/>
          </p:cNvSpPr>
          <p:nvPr>
            <p:ph sz="half" idx="1"/>
          </p:nvPr>
        </p:nvSpPr>
        <p:spPr>
          <a:xfrm>
            <a:off x="428625" y="1571625"/>
            <a:ext cx="4038600" cy="4525963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31747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1748" name="Picture 2" descr="D:\Фотографії\Хризантеми 2013\P10101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2071688"/>
            <a:ext cx="5119687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3" descr="D:\ОКСАНА\Оксана Мих\Видойник проект\11 класї\SDC1000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88" y="2071688"/>
            <a:ext cx="3160712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77500" lnSpcReduction="20000"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b="1" dirty="0" smtClean="0"/>
              <a:t>Освіта  вища.   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b="1" dirty="0" smtClean="0"/>
              <a:t>Закінчив у 2003році Тернопільський державний педагогічний університет імені Володимира Гнатюка.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b="1" dirty="0" smtClean="0"/>
              <a:t>Спеціальність </a:t>
            </a:r>
            <a:r>
              <a:rPr lang="uk-UA" b="1" dirty="0" err="1" smtClean="0"/>
              <a:t>“Педагогіка</a:t>
            </a:r>
            <a:r>
              <a:rPr lang="uk-UA" b="1" dirty="0" smtClean="0"/>
              <a:t> і методика середньої освіти. Трудове </a:t>
            </a:r>
            <a:r>
              <a:rPr lang="uk-UA" b="1" dirty="0" err="1" smtClean="0"/>
              <a:t>навчання”</a:t>
            </a:r>
            <a:r>
              <a:rPr lang="uk-UA" b="1" dirty="0" smtClean="0"/>
              <a:t>.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b="1" dirty="0" smtClean="0"/>
              <a:t>Кваліфікація: магістр педагогічної освіти, викладач технічних дисциплін, вчитель трудового навчання, креслення та безпеки життєдіяльності.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b="1" dirty="0" smtClean="0"/>
              <a:t>Педагогічний стаж – 10 років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b="1" dirty="0" smtClean="0"/>
              <a:t>Спеціаліст І категорії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  <p:sp>
        <p:nvSpPr>
          <p:cNvPr id="14339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4340" name="Picture 2" descr="C:\Documents and Settings\Administrator\Рабочий стол\00000044444444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" y="785813"/>
            <a:ext cx="3143250" cy="497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TRACK10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Заголовок 1"/>
          <p:cNvSpPr>
            <a:spLocks noGrp="1"/>
          </p:cNvSpPr>
          <p:nvPr>
            <p:ph type="title"/>
          </p:nvPr>
        </p:nvSpPr>
        <p:spPr>
          <a:xfrm>
            <a:off x="500063" y="0"/>
            <a:ext cx="8229600" cy="1143000"/>
          </a:xfrm>
        </p:spPr>
        <p:txBody>
          <a:bodyPr/>
          <a:lstStyle/>
          <a:p>
            <a:pPr algn="r"/>
            <a:r>
              <a:rPr lang="uk-UA" sz="3600" b="1" smtClean="0"/>
              <a:t>“НАВЧАЮЧИ, ВЧИМОСЯ</a:t>
            </a:r>
            <a:r>
              <a:rPr lang="uk-UA" sz="3600" i="1" smtClean="0"/>
              <a:t>”        </a:t>
            </a:r>
            <a:r>
              <a:rPr lang="uk-UA" sz="2800" i="1" smtClean="0"/>
              <a:t>СЕНЕКА</a:t>
            </a:r>
            <a:r>
              <a:rPr lang="uk-UA" sz="2800" b="1" smtClean="0"/>
              <a:t/>
            </a:r>
            <a:br>
              <a:rPr lang="uk-UA" sz="2800" b="1" smtClean="0"/>
            </a:br>
            <a:r>
              <a:rPr lang="uk-UA" sz="2800" b="1" smtClean="0"/>
              <a:t>УЧАСТЬ У РАЙОННИХ ТА ОБЛАСНОМУ СЕМІНАРАХ</a:t>
            </a:r>
            <a:endParaRPr lang="ru-RU" sz="2800" b="1" smtClean="0"/>
          </a:p>
        </p:txBody>
      </p:sp>
      <p:sp>
        <p:nvSpPr>
          <p:cNvPr id="32770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2771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2772" name="Picture 2" descr="C:\Documents and Settings\Administrator\Рабочий стол\Вчитель року 2014\PB2900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3857625"/>
            <a:ext cx="3571875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3" descr="C:\Documents and Settings\Administrator\Рабочий стол\Вчитель року 2014\PB2900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1143000"/>
            <a:ext cx="3571875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istrator\Рабочий стол\IMG_032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3" y="1071563"/>
            <a:ext cx="3929062" cy="262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Documents and Settings\Administrator\Рабочий стол\IMG_033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9125" y="3857625"/>
            <a:ext cx="4000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b="1" dirty="0" smtClean="0"/>
              <a:t>ВИСТАВКИ</a:t>
            </a:r>
            <a:r>
              <a:rPr lang="en-US" b="1" dirty="0" smtClean="0"/>
              <a:t> </a:t>
            </a:r>
            <a:r>
              <a:rPr lang="uk-UA" b="1" dirty="0" smtClean="0"/>
              <a:t>НАШИХ ВИРОБІВ</a:t>
            </a:r>
            <a:br>
              <a:rPr lang="uk-UA" b="1" dirty="0" smtClean="0"/>
            </a:br>
            <a:r>
              <a:rPr lang="uk-UA" b="1" dirty="0" smtClean="0"/>
              <a:t>“ТВОРЧІСТЬ ПРОБУДЖУЄ ТАЛАНТ”</a:t>
            </a:r>
            <a:endParaRPr lang="ru-RU" b="1" dirty="0"/>
          </a:p>
        </p:txBody>
      </p:sp>
      <p:sp>
        <p:nvSpPr>
          <p:cNvPr id="33794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3795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379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813" y="1428750"/>
            <a:ext cx="3571875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3" descr="C:\Documents and Settings\Administrator\Рабочий стол\Вчитель року 2014\Вироби\IMааGі_103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5" y="1428750"/>
            <a:ext cx="3500438" cy="246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4" descr="D:\Фотографії\Володині\Виставка\IMG_076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75" y="4071938"/>
            <a:ext cx="3643313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5" descr="D:\Фотографії\Усі шкільні фото\IMG_424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25" y="4071938"/>
            <a:ext cx="3500438" cy="262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88" y="428625"/>
            <a:ext cx="3008312" cy="1590675"/>
          </a:xfrm>
        </p:spPr>
        <p:txBody>
          <a:bodyPr rtlCol="0">
            <a:normAutofit fontScale="90000"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Щоб надати своєму життю сенс, людина повинна поставити перед собою мету, яка перевершує її здібності.</a:t>
            </a:r>
            <a:br>
              <a:rPr lang="uk-UA" dirty="0" smtClean="0"/>
            </a:br>
            <a:r>
              <a:rPr lang="uk-UA" i="1" dirty="0" err="1" smtClean="0"/>
              <a:t>Дюран</a:t>
            </a:r>
            <a:endParaRPr lang="ru-RU" i="1" dirty="0"/>
          </a:p>
        </p:txBody>
      </p:sp>
      <p:sp>
        <p:nvSpPr>
          <p:cNvPr id="34818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uk-UA" sz="2000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uk-UA" sz="2000" b="1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000" b="1" dirty="0" smtClean="0"/>
              <a:t>Я мрію досягти в житті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000" b="1" dirty="0" smtClean="0"/>
              <a:t>Простого дива.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000" b="1" dirty="0" smtClean="0"/>
              <a:t>Хай будуть терни на путі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000" b="1" dirty="0" smtClean="0"/>
              <a:t>Хай буде злива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000" b="1" dirty="0" smtClean="0"/>
              <a:t>Невдач, поразок і падінь…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000" b="1" dirty="0" smtClean="0"/>
              <a:t>Але на щастя ,серед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000" b="1" dirty="0" smtClean="0"/>
              <a:t>Прийдешніх поколінь –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000" b="1" dirty="0" smtClean="0"/>
              <a:t>Це в нашій власті –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000" b="1" dirty="0" smtClean="0"/>
              <a:t>Плекати віру і тепло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000" b="1" dirty="0" smtClean="0"/>
              <a:t>і вчить любити.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000" b="1" dirty="0" smtClean="0"/>
              <a:t>Я прагну сіяти добро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000" b="1" dirty="0" smtClean="0"/>
              <a:t>Й талант творити.</a:t>
            </a:r>
          </a:p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uk-UA" sz="2000" b="1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uk-UA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6146" name="Picture 2" descr="C:\Documents and Settings\Administrator\Рабочий стол\Вчитель року 2014\Вироби\IMGів_10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86188" y="285750"/>
            <a:ext cx="4929187" cy="638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3600" smtClean="0"/>
              <a:t>МОЇ ДОСЯГНЕННЯ</a:t>
            </a:r>
            <a:endParaRPr lang="ru-RU" sz="3600" smtClean="0"/>
          </a:p>
        </p:txBody>
      </p:sp>
      <p:sp>
        <p:nvSpPr>
          <p:cNvPr id="15362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28625" y="1571625"/>
            <a:ext cx="3008313" cy="4691063"/>
          </a:xfrm>
        </p:spPr>
        <p:txBody>
          <a:bodyPr rtlCol="0">
            <a:normAutofit fontScale="85000" lnSpcReduction="20000"/>
          </a:bodyPr>
          <a:lstStyle/>
          <a:p>
            <a:pPr fontAlgn="auto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uk-UA" sz="3200" b="1" dirty="0" smtClean="0"/>
              <a:t> І місце у Всеукраїнській олімпіаді з трудового навчання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uk-UA" sz="3200" b="1" dirty="0" smtClean="0"/>
              <a:t> Сконструював пристрій для нарізування геометрично-контурного орнаменту. </a:t>
            </a:r>
            <a:r>
              <a:rPr lang="uk-UA" sz="2400" i="1" dirty="0" smtClean="0"/>
              <a:t>(</a:t>
            </a:r>
            <a:r>
              <a:rPr lang="uk-UA" sz="2400" i="1" dirty="0" err="1" smtClean="0"/>
              <a:t>Наук.кер</a:t>
            </a:r>
            <a:r>
              <a:rPr lang="uk-UA" sz="2400" i="1" dirty="0" smtClean="0"/>
              <a:t>. –       доцент Б.В. </a:t>
            </a:r>
            <a:r>
              <a:rPr lang="uk-UA" sz="2400" i="1" dirty="0" err="1" smtClean="0"/>
              <a:t>Сіменач</a:t>
            </a:r>
            <a:r>
              <a:rPr lang="uk-UA" sz="2400" i="1" dirty="0" smtClean="0"/>
              <a:t>)</a:t>
            </a:r>
            <a:endParaRPr lang="ru-RU" sz="2400" b="1" i="1" dirty="0" smtClean="0"/>
          </a:p>
          <a:p>
            <a:pPr fontAlgn="auto">
              <a:spcAft>
                <a:spcPts val="0"/>
              </a:spcAft>
              <a:buFont typeface="Wingdings" pitchFamily="2" charset="2"/>
              <a:buChar char="v"/>
              <a:defRPr/>
            </a:pPr>
            <a:endParaRPr lang="uk-UA" sz="3200" b="1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uk-UA" sz="3200" b="1" dirty="0" smtClean="0"/>
          </a:p>
        </p:txBody>
      </p:sp>
      <p:pic>
        <p:nvPicPr>
          <p:cNvPr id="15364" name="Picture 3" descr="C:\Documents and Settings\Administrator\Рабочий стол\Грамоти\P10101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6125" y="714375"/>
            <a:ext cx="5721350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ctrTitle"/>
          </p:nvPr>
        </p:nvSpPr>
        <p:spPr>
          <a:xfrm>
            <a:off x="785813" y="0"/>
            <a:ext cx="7772400" cy="1470025"/>
          </a:xfrm>
        </p:spPr>
        <p:txBody>
          <a:bodyPr/>
          <a:lstStyle/>
          <a:p>
            <a:r>
              <a:rPr lang="uk-UA" sz="6000" smtClean="0"/>
              <a:t>ПЕДАГОГІЧНЕ КРЕДО</a:t>
            </a:r>
            <a:endParaRPr lang="ru-RU" sz="600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4375" y="1285875"/>
            <a:ext cx="7929563" cy="5214938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b="1" dirty="0" smtClean="0">
                <a:solidFill>
                  <a:schemeClr val="tx1"/>
                </a:solidFill>
              </a:rPr>
              <a:t>ПЕРЕКОНАНИЙ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800" dirty="0" smtClean="0">
                <a:solidFill>
                  <a:schemeClr val="tx1"/>
                </a:solidFill>
              </a:rPr>
              <a:t>ТІЛЬКИ ПІСЛЯ НЕВТОМНОЇ ПРАЦІ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800" dirty="0" smtClean="0">
                <a:solidFill>
                  <a:schemeClr val="tx1"/>
                </a:solidFill>
              </a:rPr>
              <a:t>ВИЯВИТЬСЯ ТАЛАНТ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b="1" dirty="0" smtClean="0">
                <a:solidFill>
                  <a:schemeClr val="tx1"/>
                </a:solidFill>
              </a:rPr>
              <a:t>ЗНАЮ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800" dirty="0" smtClean="0">
                <a:solidFill>
                  <a:schemeClr val="tx1"/>
                </a:solidFill>
              </a:rPr>
              <a:t>УСПІХ – ЦЕ 1% ВЕЗІННЯ ТА 99% ПОТІННЯ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b="1" dirty="0" smtClean="0">
                <a:solidFill>
                  <a:schemeClr val="tx1"/>
                </a:solidFill>
              </a:rPr>
              <a:t>ВІРЮ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800" dirty="0" smtClean="0">
                <a:solidFill>
                  <a:schemeClr val="tx1"/>
                </a:solidFill>
              </a:rPr>
              <a:t>СВОЇМ ЖИТТЯМ І СПРАВОЮ ЛЮДИНА ЗМІНЮЄ СВІТ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800" b="1" dirty="0" smtClean="0">
                <a:solidFill>
                  <a:schemeClr val="tx1"/>
                </a:solidFill>
              </a:rPr>
              <a:t>ДОПОМАГАЮ УЧНЯМ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800" dirty="0" smtClean="0">
                <a:solidFill>
                  <a:schemeClr val="tx1"/>
                </a:solidFill>
              </a:rPr>
              <a:t>ПІЗНАТИ СЕБЕ, ЗНАЙТИ СЕБЕ, ПОВІРИТИ В СЕБЕ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2"/>
          <a:srcRect b="10458"/>
          <a:stretch>
            <a:fillRect/>
          </a:stretch>
        </p:blipFill>
        <p:spPr bwMode="auto">
          <a:xfrm>
            <a:off x="857250" y="642938"/>
            <a:ext cx="7416800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 Box 6"/>
          <p:cNvSpPr txBox="1">
            <a:spLocks noChangeArrowheads="1"/>
          </p:cNvSpPr>
          <p:nvPr/>
        </p:nvSpPr>
        <p:spPr bwMode="auto">
          <a:xfrm>
            <a:off x="1116013" y="5373688"/>
            <a:ext cx="324008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2400" b="1" i="1">
                <a:latin typeface="Calibri" pitchFamily="34" charset="0"/>
              </a:rPr>
              <a:t>виховання активної життєвої позиції, адаптивності</a:t>
            </a:r>
          </a:p>
        </p:txBody>
      </p:sp>
      <p:sp>
        <p:nvSpPr>
          <p:cNvPr id="17412" name="Text Box 7"/>
          <p:cNvSpPr txBox="1">
            <a:spLocks noChangeArrowheads="1"/>
          </p:cNvSpPr>
          <p:nvPr/>
        </p:nvSpPr>
        <p:spPr bwMode="auto">
          <a:xfrm>
            <a:off x="4356100" y="5589588"/>
            <a:ext cx="324008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2400" b="1" i="1">
                <a:latin typeface="Calibri" pitchFamily="34" charset="0"/>
              </a:rPr>
              <a:t>виховання та розвиток особистості</a:t>
            </a:r>
          </a:p>
        </p:txBody>
      </p:sp>
      <p:sp>
        <p:nvSpPr>
          <p:cNvPr id="17413" name="Text Box 8"/>
          <p:cNvSpPr txBox="1">
            <a:spLocks noChangeArrowheads="1"/>
          </p:cNvSpPr>
          <p:nvPr/>
        </p:nvSpPr>
        <p:spPr bwMode="auto">
          <a:xfrm>
            <a:off x="5795963" y="4508500"/>
            <a:ext cx="32400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2000" b="1" i="1">
                <a:latin typeface="Calibri" pitchFamily="34" charset="0"/>
              </a:rPr>
              <a:t>реалізація особистісно-орієнтованого підходу до навчання</a:t>
            </a:r>
          </a:p>
        </p:txBody>
      </p:sp>
      <p:sp>
        <p:nvSpPr>
          <p:cNvPr id="17414" name="Text Box 9"/>
          <p:cNvSpPr txBox="1">
            <a:spLocks noChangeArrowheads="1"/>
          </p:cNvSpPr>
          <p:nvPr/>
        </p:nvSpPr>
        <p:spPr bwMode="auto">
          <a:xfrm>
            <a:off x="6443663" y="2565400"/>
            <a:ext cx="2700337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2000" b="1" i="1">
                <a:solidFill>
                  <a:srgbClr val="0000FF"/>
                </a:solidFill>
                <a:latin typeface="Calibri" pitchFamily="34" charset="0"/>
              </a:rPr>
              <a:t>роль інформаційно- комунікаційних технологій в сучасному виробництві</a:t>
            </a:r>
          </a:p>
        </p:txBody>
      </p:sp>
      <p:sp>
        <p:nvSpPr>
          <p:cNvPr id="17415" name="Text Box 10"/>
          <p:cNvSpPr txBox="1">
            <a:spLocks noChangeArrowheads="1"/>
          </p:cNvSpPr>
          <p:nvPr/>
        </p:nvSpPr>
        <p:spPr bwMode="auto">
          <a:xfrm>
            <a:off x="5715000" y="500063"/>
            <a:ext cx="3240088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2400" b="1" i="1">
                <a:latin typeface="Calibri" pitchFamily="34" charset="0"/>
              </a:rPr>
              <a:t>формування критичного мислення в процесі вивчення проектної технології</a:t>
            </a:r>
          </a:p>
        </p:txBody>
      </p:sp>
      <p:sp>
        <p:nvSpPr>
          <p:cNvPr id="17416" name="Text Box 11"/>
          <p:cNvSpPr txBox="1">
            <a:spLocks noChangeArrowheads="1"/>
          </p:cNvSpPr>
          <p:nvPr/>
        </p:nvSpPr>
        <p:spPr bwMode="auto">
          <a:xfrm>
            <a:off x="2071688" y="285750"/>
            <a:ext cx="20161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2400" b="1" i="1">
                <a:solidFill>
                  <a:srgbClr val="009900"/>
                </a:solidFill>
                <a:latin typeface="Calibri" pitchFamily="34" charset="0"/>
              </a:rPr>
              <a:t>формування технічного       світогляду</a:t>
            </a:r>
          </a:p>
        </p:txBody>
      </p:sp>
      <p:sp>
        <p:nvSpPr>
          <p:cNvPr id="17417" name="Text Box 12"/>
          <p:cNvSpPr txBox="1">
            <a:spLocks noChangeArrowheads="1"/>
          </p:cNvSpPr>
          <p:nvPr/>
        </p:nvSpPr>
        <p:spPr bwMode="auto">
          <a:xfrm>
            <a:off x="0" y="1484313"/>
            <a:ext cx="3240088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uk-UA" b="1" i="1">
              <a:latin typeface="Calibri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uk-UA" b="1" i="1">
                <a:latin typeface="Calibri" pitchFamily="34" charset="0"/>
              </a:rPr>
              <a:t>формування культури поводження з різноманітними засобами праці</a:t>
            </a:r>
          </a:p>
        </p:txBody>
      </p:sp>
      <p:sp>
        <p:nvSpPr>
          <p:cNvPr id="17418" name="Text Box 13"/>
          <p:cNvSpPr txBox="1">
            <a:spLocks noChangeArrowheads="1"/>
          </p:cNvSpPr>
          <p:nvPr/>
        </p:nvSpPr>
        <p:spPr bwMode="auto">
          <a:xfrm>
            <a:off x="107950" y="3716338"/>
            <a:ext cx="2808288" cy="133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uk-UA" b="1" i="1">
              <a:solidFill>
                <a:srgbClr val="009999"/>
              </a:solidFill>
              <a:latin typeface="Calibri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uk-UA" b="1" i="1">
                <a:solidFill>
                  <a:srgbClr val="009999"/>
                </a:solidFill>
                <a:latin typeface="Calibri" pitchFamily="34" charset="0"/>
              </a:rPr>
              <a:t>обгрунтований вибір професії з урахуванням власних здібностей</a:t>
            </a:r>
          </a:p>
        </p:txBody>
      </p:sp>
      <p:sp>
        <p:nvSpPr>
          <p:cNvPr id="17419" name="WordArt 14"/>
          <p:cNvSpPr>
            <a:spLocks noChangeArrowheads="1" noChangeShapeType="1" noTextEdit="1"/>
          </p:cNvSpPr>
          <p:nvPr/>
        </p:nvSpPr>
        <p:spPr bwMode="auto">
          <a:xfrm rot="-614375">
            <a:off x="3492500" y="2133600"/>
            <a:ext cx="1706563" cy="1112838"/>
          </a:xfrm>
          <a:prstGeom prst="rect">
            <a:avLst/>
          </a:prstGeom>
        </p:spPr>
        <p:txBody>
          <a:bodyPr spcFirstLastPara="1" wrap="none" fromWordArt="1">
            <a:prstTxWarp prst="textArchDown">
              <a:avLst>
                <a:gd name="adj" fmla="val 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"/>
                <a:cs typeface="Arial"/>
              </a:rPr>
              <a:t>З А В Д А Н Н 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sz="4000" b="1" i="1" dirty="0" smtClean="0"/>
              <a:t>Проблема, над якою працюю: </a:t>
            </a:r>
            <a:r>
              <a:rPr lang="uk-UA" b="1" dirty="0" err="1" smtClean="0"/>
              <a:t>“Розвиток</a:t>
            </a:r>
            <a:r>
              <a:rPr lang="uk-UA" b="1" dirty="0" smtClean="0"/>
              <a:t> творчих здібностей під час проектної діяльності на уроках трудового </a:t>
            </a:r>
            <a:r>
              <a:rPr lang="uk-UA" b="1" dirty="0" err="1" smtClean="0"/>
              <a:t>навчання”</a:t>
            </a:r>
            <a:endParaRPr lang="ru-RU" b="1" dirty="0"/>
          </a:p>
        </p:txBody>
      </p:sp>
      <p:sp>
        <p:nvSpPr>
          <p:cNvPr id="18434" name="Содержимое 2"/>
          <p:cNvSpPr>
            <a:spLocks noGrp="1"/>
          </p:cNvSpPr>
          <p:nvPr>
            <p:ph idx="1"/>
          </p:nvPr>
        </p:nvSpPr>
        <p:spPr>
          <a:xfrm>
            <a:off x="928688" y="2786063"/>
            <a:ext cx="7543800" cy="3554412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18435" name="Picture 2" descr="C:\Documents and Settings\Administrator\Рабочий стол\Вчитель року 2014\Презентація урокфото\IMG_144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3000375"/>
            <a:ext cx="4214813" cy="316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5" y="3000375"/>
            <a:ext cx="4286250" cy="32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85750"/>
            <a:ext cx="8229600" cy="1357313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2800" b="1" dirty="0" smtClean="0">
                <a:solidFill>
                  <a:srgbClr val="FFFF00"/>
                </a:solidFill>
              </a:rPr>
              <a:t>ТЕМА ПРОЕКТУ: “ВИГОТОВЛЕННЯ ШЕЗЛОНГУ” </a:t>
            </a:r>
            <a:br>
              <a:rPr lang="uk-UA" sz="2800" b="1" dirty="0" smtClean="0">
                <a:solidFill>
                  <a:srgbClr val="FFFF00"/>
                </a:solidFill>
              </a:rPr>
            </a:br>
            <a:r>
              <a:rPr lang="uk-UA" sz="2800" b="1" dirty="0" smtClean="0">
                <a:solidFill>
                  <a:srgbClr val="FFFF00"/>
                </a:solidFill>
              </a:rPr>
              <a:t>І етап</a:t>
            </a:r>
            <a:r>
              <a:rPr lang="uk-UA" sz="2800" b="1" dirty="0" smtClean="0">
                <a:solidFill>
                  <a:schemeClr val="bg1"/>
                </a:solidFill>
              </a:rPr>
              <a:t/>
            </a:r>
            <a:br>
              <a:rPr lang="uk-UA" sz="2800" b="1" dirty="0" smtClean="0">
                <a:solidFill>
                  <a:schemeClr val="bg1"/>
                </a:solidFill>
              </a:rPr>
            </a:br>
            <a:r>
              <a:rPr lang="uk-UA" sz="2800" b="1" dirty="0" smtClean="0">
                <a:solidFill>
                  <a:schemeClr val="bg1"/>
                </a:solidFill>
                <a:latin typeface="+mn-lt"/>
              </a:rPr>
              <a:t>ОРГАНІЗАЦІЙНО-ПІДГОТОВЧИЙ </a:t>
            </a:r>
            <a:endParaRPr lang="ru-RU" sz="28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9458" name="Подзаголовок 128"/>
          <p:cNvSpPr>
            <a:spLocks noGrp="1"/>
          </p:cNvSpPr>
          <p:nvPr>
            <p:ph sz="half" idx="1"/>
          </p:nvPr>
        </p:nvSpPr>
        <p:spPr>
          <a:xfrm>
            <a:off x="500063" y="1857375"/>
            <a:ext cx="4038600" cy="785813"/>
          </a:xfrm>
        </p:spPr>
        <p:txBody>
          <a:bodyPr/>
          <a:lstStyle/>
          <a:p>
            <a:pPr>
              <a:buFontTx/>
              <a:buNone/>
            </a:pPr>
            <a:r>
              <a:rPr lang="uk-UA" sz="4400" smtClean="0">
                <a:solidFill>
                  <a:srgbClr val="FFFF00"/>
                </a:solidFill>
              </a:rPr>
              <a:t>Генерація</a:t>
            </a:r>
            <a:r>
              <a:rPr lang="uk-UA" sz="4000" smtClean="0">
                <a:solidFill>
                  <a:srgbClr val="FFFF00"/>
                </a:solidFill>
              </a:rPr>
              <a:t> ідей</a:t>
            </a:r>
            <a:endParaRPr lang="ru-RU" sz="4000" smtClean="0">
              <a:solidFill>
                <a:srgbClr val="FFFF00"/>
              </a:solidFill>
            </a:endParaRPr>
          </a:p>
        </p:txBody>
      </p:sp>
      <p:pic>
        <p:nvPicPr>
          <p:cNvPr id="19459" name="Содержимое 4" descr="SDC10962.jpg"/>
          <p:cNvPicPr>
            <a:picLocks noGrp="1" noChangeAspect="1"/>
          </p:cNvPicPr>
          <p:nvPr>
            <p:ph sz="half" idx="2"/>
          </p:nvPr>
        </p:nvPicPr>
        <p:blipFill>
          <a:blip r:embed="rId3">
            <a:lum bright="10000" contrast="30000"/>
          </a:blip>
          <a:srcRect/>
          <a:stretch>
            <a:fillRect/>
          </a:stretch>
        </p:blipFill>
        <p:spPr>
          <a:xfrm>
            <a:off x="214313" y="3000375"/>
            <a:ext cx="4357687" cy="3267075"/>
          </a:xfrm>
        </p:spPr>
      </p:pic>
      <p:pic>
        <p:nvPicPr>
          <p:cNvPr id="19460" name="Picture 4" descr="C:\Documents and Settings\Administrator\Рабочий стол\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62500" y="1857375"/>
            <a:ext cx="4167188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TRACK10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95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229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 rtlCol="0">
            <a:normAutofit fontScale="90000"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uk-UA" b="1" dirty="0" smtClean="0">
                <a:solidFill>
                  <a:srgbClr val="FFFF00"/>
                </a:solidFill>
              </a:rPr>
              <a:t/>
            </a:r>
            <a:br>
              <a:rPr lang="uk-UA" b="1" dirty="0" smtClean="0">
                <a:solidFill>
                  <a:srgbClr val="FFFF00"/>
                </a:solidFill>
              </a:rPr>
            </a:br>
            <a:r>
              <a:rPr lang="uk-UA" b="1" dirty="0" smtClean="0">
                <a:solidFill>
                  <a:srgbClr val="FFFF00"/>
                </a:solidFill>
              </a:rPr>
              <a:t>                                                  ІІ етап</a:t>
            </a:r>
            <a:r>
              <a:rPr lang="uk-UA" sz="1000" b="1" dirty="0" smtClean="0">
                <a:solidFill>
                  <a:schemeClr val="bg1"/>
                </a:solidFill>
              </a:rPr>
              <a:t/>
            </a:r>
            <a:br>
              <a:rPr lang="uk-UA" sz="1000" b="1" dirty="0" smtClean="0">
                <a:solidFill>
                  <a:schemeClr val="bg1"/>
                </a:solidFill>
              </a:rPr>
            </a:br>
            <a:r>
              <a:rPr lang="uk-UA" sz="1000" b="1" dirty="0" smtClean="0">
                <a:solidFill>
                  <a:schemeClr val="bg1"/>
                </a:solidFill>
              </a:rPr>
              <a:t/>
            </a:r>
            <a:br>
              <a:rPr lang="uk-UA" sz="1000" b="1" dirty="0" smtClean="0">
                <a:solidFill>
                  <a:schemeClr val="bg1"/>
                </a:solidFill>
              </a:rPr>
            </a:br>
            <a:r>
              <a:rPr lang="uk-UA" b="1" dirty="0" smtClean="0">
                <a:solidFill>
                  <a:schemeClr val="bg1"/>
                </a:solidFill>
              </a:rPr>
              <a:t>КОНСТРУКТОРСЬКИЙ </a:t>
            </a:r>
            <a:br>
              <a:rPr lang="uk-UA" b="1" dirty="0" smtClean="0">
                <a:solidFill>
                  <a:schemeClr val="bg1"/>
                </a:solidFill>
              </a:rPr>
            </a:br>
            <a:r>
              <a:rPr lang="uk-UA" b="1" dirty="0" smtClean="0">
                <a:solidFill>
                  <a:schemeClr val="bg1"/>
                </a:solidFill>
              </a:rPr>
              <a:t>ПРОЕКТУВАННЯ</a:t>
            </a:r>
            <a:endParaRPr lang="ru-RU" dirty="0"/>
          </a:p>
        </p:txBody>
      </p:sp>
      <p:pic>
        <p:nvPicPr>
          <p:cNvPr id="20482" name="Picture 3" descr="C:\Documents and Settings\Administrator\Мои документы\Мои рисунки\Изображение\Изображение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429125" y="3214688"/>
            <a:ext cx="4572000" cy="3429000"/>
          </a:xfrm>
        </p:spPr>
      </p:pic>
      <p:pic>
        <p:nvPicPr>
          <p:cNvPr id="20483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14313" y="214313"/>
            <a:ext cx="4071937" cy="36433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 descr="C:\Documents and Settings\Administrator\Рабочий стол\фото для\SDC10942.jpg"/>
          <p:cNvPicPr>
            <a:picLocks noChangeAspect="1" noChangeArrowheads="1"/>
          </p:cNvPicPr>
          <p:nvPr/>
        </p:nvPicPr>
        <p:blipFill>
          <a:blip r:embed="rId2">
            <a:lum bright="10000" contrast="30000"/>
          </a:blip>
          <a:srcRect/>
          <a:stretch>
            <a:fillRect/>
          </a:stretch>
        </p:blipFill>
        <p:spPr bwMode="auto">
          <a:xfrm>
            <a:off x="357188" y="142875"/>
            <a:ext cx="3857625" cy="275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500063" y="2643188"/>
            <a:ext cx="8229600" cy="1143000"/>
          </a:xfrm>
        </p:spPr>
        <p:txBody>
          <a:bodyPr/>
          <a:lstStyle/>
          <a:p>
            <a:r>
              <a:rPr lang="uk-UA" smtClean="0">
                <a:solidFill>
                  <a:srgbClr val="FFFF00"/>
                </a:solidFill>
              </a:rPr>
              <a:t>ІІІ ЕТАП. ТЕХНОЛОГІЧНИЙ</a:t>
            </a:r>
            <a:endParaRPr lang="ru-RU" smtClean="0">
              <a:solidFill>
                <a:srgbClr val="FFFF00"/>
              </a:solidFill>
            </a:endParaRPr>
          </a:p>
        </p:txBody>
      </p:sp>
      <p:pic>
        <p:nvPicPr>
          <p:cNvPr id="21507" name="Содержимое 4" descr="SDC10934.jpg"/>
          <p:cNvPicPr>
            <a:picLocks noGrp="1" noChangeAspect="1"/>
          </p:cNvPicPr>
          <p:nvPr>
            <p:ph sz="half" idx="1"/>
          </p:nvPr>
        </p:nvPicPr>
        <p:blipFill>
          <a:blip r:embed="rId3">
            <a:lum bright="10000" contrast="30000"/>
          </a:blip>
          <a:srcRect/>
          <a:stretch>
            <a:fillRect/>
          </a:stretch>
        </p:blipFill>
        <p:spPr>
          <a:xfrm>
            <a:off x="4714875" y="3643313"/>
            <a:ext cx="3929063" cy="2946400"/>
          </a:xfrm>
        </p:spPr>
      </p:pic>
      <p:pic>
        <p:nvPicPr>
          <p:cNvPr id="21508" name="Содержимое 5" descr="SDC10936.jpg"/>
          <p:cNvPicPr>
            <a:picLocks noGrp="1" noChangeAspect="1"/>
          </p:cNvPicPr>
          <p:nvPr>
            <p:ph sz="half" idx="2"/>
          </p:nvPr>
        </p:nvPicPr>
        <p:blipFill>
          <a:blip r:embed="rId4">
            <a:lum bright="10000" contrast="30000"/>
          </a:blip>
          <a:srcRect/>
          <a:stretch>
            <a:fillRect/>
          </a:stretch>
        </p:blipFill>
        <p:spPr>
          <a:xfrm>
            <a:off x="4857750" y="142875"/>
            <a:ext cx="3714750" cy="2786063"/>
          </a:xfrm>
        </p:spPr>
      </p:pic>
      <p:pic>
        <p:nvPicPr>
          <p:cNvPr id="21509" name="Picture 2" descr="C:\Documents and Settings\Administrator\Рабочий стол\фото для\SDC10937.jpg"/>
          <p:cNvPicPr>
            <a:picLocks noChangeAspect="1" noChangeArrowheads="1"/>
          </p:cNvPicPr>
          <p:nvPr/>
        </p:nvPicPr>
        <p:blipFill>
          <a:blip r:embed="rId5">
            <a:lum bright="20000" contrast="30000"/>
          </a:blip>
          <a:srcRect/>
          <a:stretch>
            <a:fillRect/>
          </a:stretch>
        </p:blipFill>
        <p:spPr bwMode="auto">
          <a:xfrm>
            <a:off x="357188" y="3643313"/>
            <a:ext cx="3905250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</TotalTime>
  <Words>396</Words>
  <Application>Microsoft Office PowerPoint</Application>
  <PresentationFormat>Экран (4:3)</PresentationFormat>
  <Paragraphs>73</Paragraphs>
  <Slides>22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9" baseType="lpstr">
      <vt:lpstr>Calibri</vt:lpstr>
      <vt:lpstr>Arial</vt:lpstr>
      <vt:lpstr>Times New Roman</vt:lpstr>
      <vt:lpstr>Wingdings</vt:lpstr>
      <vt:lpstr>Wingdings 2</vt:lpstr>
      <vt:lpstr>Ariston</vt:lpstr>
      <vt:lpstr>Тема Office</vt:lpstr>
      <vt:lpstr>  ПОРТФОЛІО   БАЛТАРОВИЧА ВОЛОДИМИРА МИХАЙЛОВИЧА  ВЧИТЕЛЯ ТРУДОВОГО НАВЧАННЯ  ЗОШ І-ІІІ СТУПЕНІВ С.МИЛЬНОГО ЗБОРІВСЬКОГО РАЙОНУ ТЕРНОПІЛЬСЬКОЇ ОБЛАСТІ</vt:lpstr>
      <vt:lpstr>Слайд 2</vt:lpstr>
      <vt:lpstr>МОЇ ДОСЯГНЕННЯ</vt:lpstr>
      <vt:lpstr>ПЕДАГОГІЧНЕ КРЕДО</vt:lpstr>
      <vt:lpstr>Слайд 5</vt:lpstr>
      <vt:lpstr>  Проблема, над якою працюю: “Розвиток творчих здібностей під час проектної діяльності на уроках трудового навчання”</vt:lpstr>
      <vt:lpstr>ТЕМА ПРОЕКТУ: “ВИГОТОВЛЕННЯ ШЕЗЛОНГУ”  І етап ОРГАНІЗАЦІЙНО-ПІДГОТОВЧИЙ </vt:lpstr>
      <vt:lpstr>                                                   ІІ етап  КОНСТРУКТОРСЬКИЙ  ПРОЕКТУВАННЯ</vt:lpstr>
      <vt:lpstr>ІІІ ЕТАП. ТЕХНОЛОГІЧНИЙ</vt:lpstr>
      <vt:lpstr>Слайд 10</vt:lpstr>
      <vt:lpstr>ТЕМА ПРОЕКТУ:  “ПІДСТАВКА ДЛЯ КВІТІВ”</vt:lpstr>
      <vt:lpstr>Слайд 12</vt:lpstr>
      <vt:lpstr>   КАЖУТЬ, ЩО У КОЖНОЇ ЛЮДИНИ СВОЇ ЗІРКИ.  ТИМ, ХТО ПОДОРОЖУЄ – ВОНИ ВКАЗУЮТЬ ШЛЯХ.  ДЛЯ ВЧЕНИХ ВОНИ ЯК ЗАДАЧА, ЯКУ СЛІД РОЗВ'ЯЗАТИ.            ДЛЯ УМІЛЬЦЯ ВОНИ – ЗОЛОТО.                   А ОСЬ МОЇ – ОСОБЛИВІ.                                                                  Я ШУКАЮ ЇХ В ДУШАХ ДІТЕЙ, ПРАГНУ РОЗПАЛИТИ ЇХ,          ДАТИ СПАЛАХНУТИ ОСОБЛИВИМ ВОГНИКОМ, ВІДБЛИСК ЯКОГО Я ВЛОВЛЮЮ В ШИРОКО РОЗКРИТИХ ДИТЯЧИХ ОЧАХ.</vt:lpstr>
      <vt:lpstr> ЩОБ ЗДИВУВАТИСЯ, ПОТРІБНА МИТЬ,  А ЩОБ ЗРОБИТИ ДИВОВИЖНУ РІЧ, ПОТРІБНІ РОКИ ТЕРПІННЯ І НАПОЛЕГЛИВОЇ ПРАЦІ. ГЕЛЬВЕЦІЙ</vt:lpstr>
      <vt:lpstr>Слайд 15</vt:lpstr>
      <vt:lpstr> Краса врятує світ </vt:lpstr>
      <vt:lpstr>МОЄ ХОБІ – БДЖІЛЬНИЦТВО ПАСІЧНИК З 10-РІЧНИМ СТАЖЕМ</vt:lpstr>
      <vt:lpstr>В ЗДОРОВОМУ ТІЛІ – ЗДОРОВИЙ ДУХ</vt:lpstr>
      <vt:lpstr>  Є БАГАТО РЕЧЕЙ, ЯКИМИ Я ПРАГНУ ОБДАРУВАТИ ВСІХ ДІТЕЙ НА СВІТІ. КОЛИ Б Я МАВ ПРАВО ОБРАТИ ЛИШЕ ОДНУ РІЧ, ТО ХОТІВ БИ, ЩОБ КОЖНУ ДИТИНУ ЩОДНЯ БУЛО КОМУ ОБІЙНЯТИ.                                                                                                         БРУНО ФЕРРЕРО   Я – КЛАСНИЙ КЕРІВНИК</vt:lpstr>
      <vt:lpstr>“НАВЧАЮЧИ, ВЧИМОСЯ”        СЕНЕКА УЧАСТЬ У РАЙОННИХ ТА ОБЛАСНОМУ СЕМІНАРАХ</vt:lpstr>
      <vt:lpstr>ВИСТАВКИ НАШИХ ВИРОБІВ “ТВОРЧІСТЬ ПРОБУДЖУЄ ТАЛАНТ”</vt:lpstr>
      <vt:lpstr>                        Щоб надати своєму життю сенс, людина повинна поставити перед собою мету, яка перевершує її здібності. Дюран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user</cp:lastModifiedBy>
  <cp:revision>62</cp:revision>
  <dcterms:modified xsi:type="dcterms:W3CDTF">2013-11-22T18:04:36Z</dcterms:modified>
</cp:coreProperties>
</file>