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74" r:id="rId2"/>
    <p:sldId id="278" r:id="rId3"/>
    <p:sldId id="269" r:id="rId4"/>
    <p:sldId id="256" r:id="rId5"/>
    <p:sldId id="257" r:id="rId6"/>
    <p:sldId id="258" r:id="rId7"/>
    <p:sldId id="266" r:id="rId8"/>
    <p:sldId id="259" r:id="rId9"/>
    <p:sldId id="271" r:id="rId10"/>
    <p:sldId id="260" r:id="rId11"/>
    <p:sldId id="261" r:id="rId12"/>
    <p:sldId id="275" r:id="rId13"/>
    <p:sldId id="277" r:id="rId14"/>
    <p:sldId id="273" r:id="rId15"/>
    <p:sldId id="272" r:id="rId16"/>
    <p:sldId id="268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600FF"/>
    <a:srgbClr val="00FF00"/>
    <a:srgbClr val="000000"/>
    <a:srgbClr val="80F048"/>
    <a:srgbClr val="00CC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287" autoAdjust="0"/>
  </p:normalViewPr>
  <p:slideViewPr>
    <p:cSldViewPr>
      <p:cViewPr varScale="1">
        <p:scale>
          <a:sx n="85" d="100"/>
          <a:sy n="85" d="100"/>
        </p:scale>
        <p:origin x="-6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image" Target="../media/image5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C806622-6F60-4E3D-869D-0F5710EFE579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F2D41C3-C275-4760-B31B-63A20D53DE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048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F1AFFE-40D4-4951-858C-B87DA021368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A6BFB-0F15-4D1E-A077-EE9634C7748A}" type="datetimeFigureOut">
              <a:rPr lang="ru-RU"/>
              <a:pPr>
                <a:defRPr/>
              </a:pPr>
              <a:t>17.01.2012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912C6-3664-46C2-9641-7CFDD1B3430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CE9AB-5BA1-4D38-ACCD-4AD91CC5ECE4}" type="datetimeFigureOut">
              <a:rPr lang="ru-RU"/>
              <a:pPr>
                <a:defRPr/>
              </a:pPr>
              <a:t>17.01.2012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2402D-612A-489E-BF39-F732B872215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DB336-01CA-471C-9F8C-524A528B1823}" type="datetimeFigureOut">
              <a:rPr lang="ru-RU"/>
              <a:pPr>
                <a:defRPr/>
              </a:pPr>
              <a:t>17.01.2012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BD193-30EE-4DF1-BDF2-074BA0AFC4D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C9871-F59A-44A2-8A08-1F9DC9C84B83}" type="datetimeFigureOut">
              <a:rPr lang="ru-RU"/>
              <a:pPr>
                <a:defRPr/>
              </a:pPr>
              <a:t>17.01.2012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0AC1F-7154-4BFC-846E-D889A6D6097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2E2B3-46ED-43E3-996D-72EEC7456A1B}" type="datetimeFigureOut">
              <a:rPr lang="ru-RU"/>
              <a:pPr>
                <a:defRPr/>
              </a:pPr>
              <a:t>17.01.2012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2C5AE-55CD-4ABE-9AC2-A0723799092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0A138D-45AB-4E7B-933B-332DE334F4CE}" type="datetimeFigureOut">
              <a:rPr lang="ru-RU"/>
              <a:pPr>
                <a:defRPr/>
              </a:pPr>
              <a:t>17.01.2012</a:t>
            </a:fld>
            <a:endParaRPr lang="ru-RU" dirty="0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CDE22-1520-4348-B149-9247F8A2378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3115E-1B66-461E-9CC7-0D90574DF15B}" type="datetimeFigureOut">
              <a:rPr lang="ru-RU"/>
              <a:pPr>
                <a:defRPr/>
              </a:pPr>
              <a:t>17.01.2012</a:t>
            </a:fld>
            <a:endParaRPr lang="ru-RU" dirty="0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8AFC42-4414-44F9-A7FA-D808A440747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9EACD-B2ED-4900-A6A8-08605621DAF1}" type="datetimeFigureOut">
              <a:rPr lang="ru-RU"/>
              <a:pPr>
                <a:defRPr/>
              </a:pPr>
              <a:t>17.01.2012</a:t>
            </a:fld>
            <a:endParaRPr lang="ru-RU" dirty="0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FB9B3-B686-4BCE-93F5-A63CB8EB068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116BF-C5AD-4CD7-9480-4439816E1077}" type="datetimeFigureOut">
              <a:rPr lang="ru-RU"/>
              <a:pPr>
                <a:defRPr/>
              </a:pPr>
              <a:t>17.01.2012</a:t>
            </a:fld>
            <a:endParaRPr lang="ru-RU" dirty="0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3F1F8-F5D1-48C6-A271-5212CC1BBBA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17A07-38F1-4311-BACE-FB230B2A1A0D}" type="datetimeFigureOut">
              <a:rPr lang="ru-RU"/>
              <a:pPr>
                <a:defRPr/>
              </a:pPr>
              <a:t>17.01.2012</a:t>
            </a:fld>
            <a:endParaRPr lang="ru-RU" dirty="0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30AD8-662B-44AD-96C0-CFFF5C469E2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7AC7F-45D4-48D2-9A77-B44ED5673EA9}" type="datetimeFigureOut">
              <a:rPr lang="ru-RU"/>
              <a:pPr>
                <a:defRPr/>
              </a:pPr>
              <a:t>17.01.2012</a:t>
            </a:fld>
            <a:endParaRPr lang="ru-RU" dirty="0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9F8D84-F5EB-4A4E-BDEC-7AE06A6085F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9E3090E-C74F-4944-B39C-A5849CE426BE}" type="datetimeFigureOut">
              <a:rPr lang="ru-RU"/>
              <a:pPr>
                <a:defRPr/>
              </a:pPr>
              <a:t>17.01.2012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8C01DE1-45E1-4EC5-9A82-5F0A4CD882D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4" r:id="rId9"/>
    <p:sldLayoutId id="2147483682" r:id="rId10"/>
    <p:sldLayoutId id="2147483683" r:id="rId11"/>
  </p:sldLayoutIdLst>
  <p:transition>
    <p:strips dir="ld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12" Type="http://schemas.openxmlformats.org/officeDocument/2006/relationships/image" Target="../media/image44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11" Type="http://schemas.openxmlformats.org/officeDocument/2006/relationships/image" Target="../media/image43.jpeg"/><Relationship Id="rId5" Type="http://schemas.openxmlformats.org/officeDocument/2006/relationships/image" Target="../media/image37.jpeg"/><Relationship Id="rId10" Type="http://schemas.openxmlformats.org/officeDocument/2006/relationships/image" Target="../media/image42.jpeg"/><Relationship Id="rId4" Type="http://schemas.openxmlformats.org/officeDocument/2006/relationships/image" Target="../media/image36.jpeg"/><Relationship Id="rId9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jpeg"/><Relationship Id="rId4" Type="http://schemas.openxmlformats.org/officeDocument/2006/relationships/image" Target="../media/image47.jpeg"/><Relationship Id="rId9" Type="http://schemas.openxmlformats.org/officeDocument/2006/relationships/image" Target="../media/image5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21.png"/><Relationship Id="rId5" Type="http://schemas.openxmlformats.org/officeDocument/2006/relationships/image" Target="../media/image15.jpeg"/><Relationship Id="rId10" Type="http://schemas.openxmlformats.org/officeDocument/2006/relationships/image" Target="../media/image20.png"/><Relationship Id="rId4" Type="http://schemas.openxmlformats.org/officeDocument/2006/relationships/image" Target="../media/image14.jpe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>
          <a:xfrm>
            <a:off x="428625" y="285750"/>
            <a:ext cx="6643688" cy="714375"/>
          </a:xfrm>
        </p:spPr>
        <p:txBody>
          <a:bodyPr/>
          <a:lstStyle/>
          <a:p>
            <a:pPr algn="ctr"/>
            <a:r>
              <a:rPr lang="uk-UA" sz="2000" b="1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Портфоліо педагогічного досвіду вчителя фізичної культури Кременецької ЗОШ – інтернат І – ІІІ ступенів</a:t>
            </a:r>
            <a:endParaRPr lang="ru-RU" sz="2000" b="1" i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8" name="Прямоугольник 4"/>
          <p:cNvSpPr>
            <a:spLocks noChangeArrowheads="1"/>
          </p:cNvSpPr>
          <p:nvPr/>
        </p:nvSpPr>
        <p:spPr bwMode="auto">
          <a:xfrm>
            <a:off x="285750" y="857250"/>
            <a:ext cx="624998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4400" i="1">
                <a:latin typeface="Monotype Corsiva" pitchFamily="66" charset="0"/>
              </a:rPr>
              <a:t>Іванюк   Тетяни  Василівни</a:t>
            </a:r>
            <a:endParaRPr lang="ru-RU" sz="4400"/>
          </a:p>
        </p:txBody>
      </p:sp>
      <p:pic>
        <p:nvPicPr>
          <p:cNvPr id="6" name="Picture 6" descr="E:\Фото\img233Копі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13" y="357188"/>
            <a:ext cx="1846262" cy="29289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340" name="Прямоугольник 6"/>
          <p:cNvSpPr>
            <a:spLocks noChangeArrowheads="1"/>
          </p:cNvSpPr>
          <p:nvPr/>
        </p:nvSpPr>
        <p:spPr bwMode="auto">
          <a:xfrm>
            <a:off x="142875" y="2071688"/>
            <a:ext cx="68580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3200" b="1" i="1" u="sng">
                <a:latin typeface="Monotype Corsiva" pitchFamily="66" charset="0"/>
              </a:rPr>
              <a:t>Методична проблема </a:t>
            </a:r>
            <a:r>
              <a:rPr lang="uk-UA" sz="3200" b="1" i="1">
                <a:solidFill>
                  <a:srgbClr val="0000FF"/>
                </a:solidFill>
                <a:latin typeface="Monotype Corsiva" pitchFamily="66" charset="0"/>
              </a:rPr>
              <a:t> </a:t>
            </a:r>
            <a:r>
              <a:rPr lang="uk-UA" sz="3200" i="1">
                <a:solidFill>
                  <a:srgbClr val="6600FF"/>
                </a:solidFill>
                <a:latin typeface="Monotype Corsiva" pitchFamily="66" charset="0"/>
              </a:rPr>
              <a:t>- “ Формування пізнавальної діяльності учнів на уроках спортивних та рухливих ігор ”.</a:t>
            </a:r>
          </a:p>
        </p:txBody>
      </p:sp>
      <p:sp>
        <p:nvSpPr>
          <p:cNvPr id="14341" name="Прямоугольник 7"/>
          <p:cNvSpPr>
            <a:spLocks noChangeArrowheads="1"/>
          </p:cNvSpPr>
          <p:nvPr/>
        </p:nvSpPr>
        <p:spPr bwMode="auto">
          <a:xfrm>
            <a:off x="285750" y="3643313"/>
            <a:ext cx="8715375" cy="295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 b="1" i="1" u="sng">
                <a:solidFill>
                  <a:srgbClr val="0000FF"/>
                </a:solidFill>
                <a:latin typeface="Monotype Corsiva" pitchFamily="66" charset="0"/>
              </a:rPr>
              <a:t>Головна мета </a:t>
            </a:r>
            <a:r>
              <a:rPr lang="uk-UA" sz="2800" i="1">
                <a:latin typeface="Monotype Corsiva" pitchFamily="66" charset="0"/>
              </a:rPr>
              <a:t>– формувати здорову фізично розвинену людину.</a:t>
            </a:r>
            <a:endParaRPr lang="en-US" sz="2800" i="1">
              <a:latin typeface="Monotype Corsiva" pitchFamily="66" charset="0"/>
            </a:endParaRPr>
          </a:p>
          <a:p>
            <a:endParaRPr lang="uk-UA" sz="2800" i="1">
              <a:latin typeface="Monotype Corsiva" pitchFamily="66" charset="0"/>
            </a:endParaRPr>
          </a:p>
          <a:p>
            <a:r>
              <a:rPr lang="en-US" sz="2800" b="1" i="1" u="sng">
                <a:solidFill>
                  <a:srgbClr val="0000FF"/>
                </a:solidFill>
                <a:latin typeface="Monotype Corsiva" pitchFamily="66" charset="0"/>
              </a:rPr>
              <a:t> </a:t>
            </a:r>
            <a:r>
              <a:rPr lang="uk-UA" sz="2800" b="1" i="1" u="sng">
                <a:solidFill>
                  <a:srgbClr val="0000FF"/>
                </a:solidFill>
                <a:latin typeface="Monotype Corsiva" pitchFamily="66" charset="0"/>
              </a:rPr>
              <a:t>Девіз</a:t>
            </a:r>
            <a:r>
              <a:rPr lang="uk-UA" sz="2800" b="1" i="1">
                <a:solidFill>
                  <a:srgbClr val="0000FF"/>
                </a:solidFill>
                <a:latin typeface="Monotype Corsiva" pitchFamily="66" charset="0"/>
              </a:rPr>
              <a:t>:</a:t>
            </a:r>
            <a:r>
              <a:rPr lang="uk-UA" sz="2800" i="1">
                <a:solidFill>
                  <a:srgbClr val="0000FF"/>
                </a:solidFill>
                <a:latin typeface="Monotype Corsiva" pitchFamily="66" charset="0"/>
              </a:rPr>
              <a:t> </a:t>
            </a:r>
            <a:r>
              <a:rPr lang="uk-UA" sz="2800" i="1">
                <a:latin typeface="Monotype Corsiva" pitchFamily="66" charset="0"/>
              </a:rPr>
              <a:t>“Навчати, навчати і ще раз навчати”</a:t>
            </a:r>
            <a:endParaRPr lang="en-US" sz="2800" i="1">
              <a:latin typeface="Monotype Corsiva" pitchFamily="66" charset="0"/>
            </a:endParaRPr>
          </a:p>
          <a:p>
            <a:r>
              <a:rPr lang="uk-UA" sz="2800" b="1" i="1" u="sng">
                <a:solidFill>
                  <a:srgbClr val="0000FF"/>
                </a:solidFill>
                <a:latin typeface="Monotype Corsiva" pitchFamily="66" charset="0"/>
              </a:rPr>
              <a:t>Кредо</a:t>
            </a:r>
            <a:r>
              <a:rPr lang="uk-UA" sz="2800" b="1" i="1">
                <a:solidFill>
                  <a:srgbClr val="0000FF"/>
                </a:solidFill>
                <a:latin typeface="Monotype Corsiva" pitchFamily="66" charset="0"/>
              </a:rPr>
              <a:t>:</a:t>
            </a:r>
            <a:r>
              <a:rPr lang="uk-UA" sz="2800" i="1">
                <a:solidFill>
                  <a:srgbClr val="0000FF"/>
                </a:solidFill>
                <a:latin typeface="Monotype Corsiva" pitchFamily="66" charset="0"/>
              </a:rPr>
              <a:t> </a:t>
            </a:r>
            <a:r>
              <a:rPr lang="uk-UA" sz="2800" i="1">
                <a:latin typeface="Monotype Corsiva" pitchFamily="66" charset="0"/>
              </a:rPr>
              <a:t>“</a:t>
            </a:r>
            <a:r>
              <a:rPr lang="en-US" sz="2800" i="1">
                <a:latin typeface="Monotype Corsiva" pitchFamily="66" charset="0"/>
              </a:rPr>
              <a:t> </a:t>
            </a:r>
            <a:r>
              <a:rPr lang="uk-UA" sz="2800" i="1">
                <a:latin typeface="Monotype Corsiva" pitchFamily="66" charset="0"/>
              </a:rPr>
              <a:t>Стався до дітей так , як би ти хотів, щоб вони ставилися до тебе</a:t>
            </a:r>
            <a:r>
              <a:rPr lang="en-US" sz="2800" i="1">
                <a:latin typeface="Monotype Corsiva" pitchFamily="66" charset="0"/>
              </a:rPr>
              <a:t> </a:t>
            </a:r>
            <a:r>
              <a:rPr lang="uk-UA" sz="2800" i="1">
                <a:latin typeface="Monotype Corsiva" pitchFamily="66" charset="0"/>
              </a:rPr>
              <a:t>”.</a:t>
            </a:r>
          </a:p>
          <a:p>
            <a:pPr algn="ctr"/>
            <a:r>
              <a:rPr lang="uk-UA" sz="2800" b="1" i="1">
                <a:solidFill>
                  <a:srgbClr val="0000FF"/>
                </a:solidFill>
                <a:latin typeface="Monotype Corsiva" pitchFamily="66" charset="0"/>
              </a:rPr>
              <a:t>Спеціаліст першої кваліфікаційної категорії</a:t>
            </a:r>
            <a:endParaRPr lang="en-US" sz="2800" b="1" i="1">
              <a:solidFill>
                <a:srgbClr val="0000FF"/>
              </a:solidFill>
              <a:latin typeface="Monotype Corsiva" pitchFamily="66" charset="0"/>
            </a:endParaRPr>
          </a:p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8875" y="0"/>
            <a:ext cx="6715125" cy="50006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3200" dirty="0" smtClean="0">
                <a:solidFill>
                  <a:srgbClr val="0000FF"/>
                </a:solidFill>
                <a:latin typeface="Comic Sans MS" pitchFamily="66" charset="0"/>
              </a:rPr>
              <a:t>Заняття в тренажерному  залі</a:t>
            </a:r>
            <a:endParaRPr lang="ru-RU" sz="3200" dirty="0">
              <a:solidFill>
                <a:srgbClr val="0000FF"/>
              </a:solidFill>
            </a:endParaRPr>
          </a:p>
        </p:txBody>
      </p:sp>
      <p:pic>
        <p:nvPicPr>
          <p:cNvPr id="4" name="Picture 6" descr="DSC0251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4282" y="285728"/>
            <a:ext cx="2500330" cy="18767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sp>
        <p:nvSpPr>
          <p:cNvPr id="25603" name="TextBox 2"/>
          <p:cNvSpPr txBox="1">
            <a:spLocks noChangeArrowheads="1"/>
          </p:cNvSpPr>
          <p:nvPr/>
        </p:nvSpPr>
        <p:spPr bwMode="auto">
          <a:xfrm>
            <a:off x="-214313" y="2857500"/>
            <a:ext cx="40719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Arial" charset="0"/>
              <a:buChar char="•"/>
            </a:pPr>
            <a:r>
              <a:rPr lang="uk-UA">
                <a:latin typeface="Constantia" pitchFamily="18" charset="0"/>
              </a:rPr>
              <a:t>   розвивають фізичні якості</a:t>
            </a:r>
            <a:endParaRPr lang="ru-RU">
              <a:latin typeface="Constantia" pitchFamily="18" charset="0"/>
            </a:endParaRPr>
          </a:p>
        </p:txBody>
      </p:sp>
      <p:sp>
        <p:nvSpPr>
          <p:cNvPr id="25604" name="TextBox 6"/>
          <p:cNvSpPr txBox="1">
            <a:spLocks noChangeArrowheads="1"/>
          </p:cNvSpPr>
          <p:nvPr/>
        </p:nvSpPr>
        <p:spPr bwMode="auto">
          <a:xfrm>
            <a:off x="4786313" y="642938"/>
            <a:ext cx="392906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uk-UA">
                <a:latin typeface="Constantia" pitchFamily="18" charset="0"/>
              </a:rPr>
              <a:t>  учні ознайомлюються та дізнаються про вплив фізичних вправ на системи організму</a:t>
            </a:r>
            <a:endParaRPr lang="ru-RU">
              <a:latin typeface="Constantia" pitchFamily="18" charset="0"/>
            </a:endParaRPr>
          </a:p>
        </p:txBody>
      </p:sp>
      <p:sp>
        <p:nvSpPr>
          <p:cNvPr id="25605" name="TextBox 7"/>
          <p:cNvSpPr txBox="1">
            <a:spLocks noChangeArrowheads="1"/>
          </p:cNvSpPr>
          <p:nvPr/>
        </p:nvSpPr>
        <p:spPr bwMode="auto">
          <a:xfrm>
            <a:off x="4857750" y="1643063"/>
            <a:ext cx="39290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uk-UA">
                <a:latin typeface="Constantia" pitchFamily="18" charset="0"/>
              </a:rPr>
              <a:t> ознайомлюються із правилами           гігієни під час занять</a:t>
            </a:r>
            <a:endParaRPr lang="ru-RU">
              <a:latin typeface="Constantia" pitchFamily="18" charset="0"/>
            </a:endParaRPr>
          </a:p>
        </p:txBody>
      </p:sp>
      <p:sp>
        <p:nvSpPr>
          <p:cNvPr id="25606" name="TextBox 8"/>
          <p:cNvSpPr txBox="1">
            <a:spLocks noChangeArrowheads="1"/>
          </p:cNvSpPr>
          <p:nvPr/>
        </p:nvSpPr>
        <p:spPr bwMode="auto">
          <a:xfrm>
            <a:off x="5429250" y="4214813"/>
            <a:ext cx="2428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>
                <a:latin typeface="Constantia" pitchFamily="18" charset="0"/>
              </a:rPr>
              <a:t> </a:t>
            </a:r>
            <a:endParaRPr lang="ru-RU">
              <a:latin typeface="Constantia" pitchFamily="18" charset="0"/>
            </a:endParaRPr>
          </a:p>
        </p:txBody>
      </p:sp>
      <p:sp>
        <p:nvSpPr>
          <p:cNvPr id="25607" name="TextBox 9"/>
          <p:cNvSpPr txBox="1">
            <a:spLocks noChangeArrowheads="1"/>
          </p:cNvSpPr>
          <p:nvPr/>
        </p:nvSpPr>
        <p:spPr bwMode="auto">
          <a:xfrm>
            <a:off x="214313" y="3286125"/>
            <a:ext cx="19748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uk-UA">
                <a:latin typeface="Constantia" pitchFamily="18" charset="0"/>
              </a:rPr>
              <a:t> самоконтроль</a:t>
            </a:r>
            <a:endParaRPr lang="ru-RU">
              <a:latin typeface="Constantia" pitchFamily="18" charset="0"/>
            </a:endParaRPr>
          </a:p>
        </p:txBody>
      </p:sp>
      <p:sp>
        <p:nvSpPr>
          <p:cNvPr id="25608" name="TextBox 10"/>
          <p:cNvSpPr txBox="1">
            <a:spLocks noChangeArrowheads="1"/>
          </p:cNvSpPr>
          <p:nvPr/>
        </p:nvSpPr>
        <p:spPr bwMode="auto">
          <a:xfrm>
            <a:off x="4714875" y="2643188"/>
            <a:ext cx="38576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uk-UA">
                <a:latin typeface="Constantia" pitchFamily="18" charset="0"/>
              </a:rPr>
              <a:t>  використовую індивідуальний  та диференційований підхід  в залежності від діагнозу</a:t>
            </a:r>
            <a:endParaRPr lang="ru-RU">
              <a:latin typeface="Constantia" pitchFamily="18" charset="0"/>
            </a:endParaRPr>
          </a:p>
        </p:txBody>
      </p:sp>
      <p:sp>
        <p:nvSpPr>
          <p:cNvPr id="25609" name="TextBox 11"/>
          <p:cNvSpPr txBox="1">
            <a:spLocks noChangeArrowheads="1"/>
          </p:cNvSpPr>
          <p:nvPr/>
        </p:nvSpPr>
        <p:spPr bwMode="auto">
          <a:xfrm>
            <a:off x="0" y="2500313"/>
            <a:ext cx="47863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Arial" charset="0"/>
              <a:buChar char="•"/>
            </a:pPr>
            <a:r>
              <a:rPr lang="uk-UA">
                <a:latin typeface="Constantia" pitchFamily="18" charset="0"/>
              </a:rPr>
              <a:t>  мотивація до самостійних занять  вдома</a:t>
            </a:r>
            <a:endParaRPr lang="ru-RU">
              <a:latin typeface="Constantia" pitchFamily="18" charset="0"/>
            </a:endParaRPr>
          </a:p>
        </p:txBody>
      </p:sp>
      <p:sp>
        <p:nvSpPr>
          <p:cNvPr id="25610" name="TextBox 16"/>
          <p:cNvSpPr txBox="1">
            <a:spLocks noChangeArrowheads="1"/>
          </p:cNvSpPr>
          <p:nvPr/>
        </p:nvSpPr>
        <p:spPr bwMode="auto">
          <a:xfrm>
            <a:off x="2214563" y="3643313"/>
            <a:ext cx="46434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 b="1">
                <a:solidFill>
                  <a:srgbClr val="0000FF"/>
                </a:solidFill>
                <a:latin typeface="Constantia" pitchFamily="18" charset="0"/>
              </a:rPr>
              <a:t>Ігри - естафети</a:t>
            </a:r>
            <a:endParaRPr lang="ru-RU" sz="2800" b="1">
              <a:solidFill>
                <a:srgbClr val="0000FF"/>
              </a:solidFill>
              <a:latin typeface="Constantia" pitchFamily="18" charset="0"/>
            </a:endParaRPr>
          </a:p>
        </p:txBody>
      </p:sp>
      <p:pic>
        <p:nvPicPr>
          <p:cNvPr id="24587" name="Picture 7" descr="E:\Фото\juftj\Новая папка (2)\IMG_07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3857625"/>
            <a:ext cx="1809750" cy="1357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588" name="Picture 8" descr="E:\Фото\juftj\Новая папка (2)\IMG_07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0250" y="4643438"/>
            <a:ext cx="2286000" cy="2214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589" name="Picture 3" descr="E:\Фото\juftj\Новая папка (2)\IMG_0750.jpg"/>
          <p:cNvPicPr>
            <a:picLocks noChangeAspect="1" noChangeArrowheads="1"/>
          </p:cNvPicPr>
          <p:nvPr/>
        </p:nvPicPr>
        <p:blipFill>
          <a:blip r:embed="rId5" cstate="print"/>
          <a:srcRect l="17661" t="6250" r="8121" b="5208"/>
          <a:stretch>
            <a:fillRect/>
          </a:stretch>
        </p:blipFill>
        <p:spPr bwMode="auto">
          <a:xfrm>
            <a:off x="4643438" y="4071938"/>
            <a:ext cx="1928812" cy="1725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590" name="Picture 4" descr="E:\Фото\juftj\Новая папка (2)\IMG_0748.jpg"/>
          <p:cNvPicPr>
            <a:picLocks noChangeAspect="1" noChangeArrowheads="1"/>
          </p:cNvPicPr>
          <p:nvPr/>
        </p:nvPicPr>
        <p:blipFill>
          <a:blip r:embed="rId6" cstate="print"/>
          <a:srcRect t="10100" r="21211"/>
          <a:stretch>
            <a:fillRect/>
          </a:stretch>
        </p:blipFill>
        <p:spPr bwMode="auto">
          <a:xfrm>
            <a:off x="6357938" y="4643438"/>
            <a:ext cx="2571750" cy="2214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 descr="E:\Фото\фото конкурс 2\Таня\DSC02512.JPG"/>
          <p:cNvPicPr/>
          <p:nvPr/>
        </p:nvPicPr>
        <p:blipFill>
          <a:blip r:embed="rId7" cstate="print"/>
          <a:srcRect l="41388" t="19108" r="10048"/>
          <a:stretch>
            <a:fillRect/>
          </a:stretch>
        </p:blipFill>
        <p:spPr bwMode="auto">
          <a:xfrm>
            <a:off x="2786050" y="500042"/>
            <a:ext cx="1928826" cy="20717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0"/>
            <a:ext cx="2286000" cy="135731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3200" b="1" i="1" dirty="0" smtClean="0">
                <a:solidFill>
                  <a:schemeClr val="accent1">
                    <a:lumMod val="50000"/>
                  </a:schemeClr>
                </a:solidFill>
              </a:rPr>
              <a:t>Позакласні заходи</a:t>
            </a:r>
            <a:r>
              <a:rPr lang="ru-RU" sz="3200" b="1" i="1" dirty="0" smtClean="0"/>
              <a:t/>
            </a:r>
            <a:br>
              <a:rPr lang="ru-RU" sz="3200" b="1" i="1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28813" y="1214438"/>
            <a:ext cx="2614612" cy="642937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uk-UA" sz="2800" i="1" dirty="0" smtClean="0">
                <a:solidFill>
                  <a:schemeClr val="bg1">
                    <a:lumMod val="95000"/>
                  </a:schemeClr>
                </a:solidFill>
              </a:rPr>
              <a:t>Свято спорту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26635" name="Group 11"/>
          <p:cNvGrpSpPr>
            <a:grpSpLocks/>
          </p:cNvGrpSpPr>
          <p:nvPr/>
        </p:nvGrpSpPr>
        <p:grpSpPr bwMode="auto">
          <a:xfrm>
            <a:off x="357188" y="1320800"/>
            <a:ext cx="8596312" cy="5360988"/>
            <a:chOff x="225" y="832"/>
            <a:chExt cx="5415" cy="3377"/>
          </a:xfrm>
        </p:grpSpPr>
        <p:pic>
          <p:nvPicPr>
            <p:cNvPr id="26627" name="Picture 10" descr="IMG_001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5" y="1125"/>
              <a:ext cx="1859" cy="13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28" name="Picture 4" descr="DSC0241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5" y="2610"/>
              <a:ext cx="1870" cy="1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11" descr="IMG_001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15" y="1575"/>
              <a:ext cx="1458" cy="2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30" name="Picture 3" descr="D:\спортивне свято Н.В\IMG_1730.jpg"/>
            <p:cNvPicPr>
              <a:picLocks noChangeAspect="1" noChangeArrowheads="1"/>
            </p:cNvPicPr>
            <p:nvPr/>
          </p:nvPicPr>
          <p:blipFill>
            <a:blip r:embed="rId5" cstate="print"/>
            <a:srcRect l="23000" t="8257"/>
            <a:stretch>
              <a:fillRect/>
            </a:stretch>
          </p:blipFill>
          <p:spPr bwMode="auto">
            <a:xfrm>
              <a:off x="3626" y="832"/>
              <a:ext cx="2014" cy="1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31" name="Picture 4" descr="D:\спортивне свято Н.В\IMG_1731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600" y="2679"/>
              <a:ext cx="2040" cy="15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TextBox 11"/>
          <p:cNvSpPr txBox="1"/>
          <p:nvPr/>
        </p:nvSpPr>
        <p:spPr>
          <a:xfrm>
            <a:off x="5003800" y="-100013"/>
            <a:ext cx="4140200" cy="1385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i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Акробатичний етюд </a:t>
            </a:r>
            <a:r>
              <a:rPr lang="uk-UA" sz="2000" b="1" i="1" dirty="0">
                <a:latin typeface="Times New Roman" pitchFamily="18" charset="0"/>
                <a:cs typeface="Times New Roman" pitchFamily="18" charset="0"/>
              </a:rPr>
              <a:t>на спортивному святі «Веселі старти – « Тато, мама, я вчителька моя – спортивна сім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000" b="1" i="1" dirty="0">
                <a:latin typeface="Times New Roman" pitchFamily="18" charset="0"/>
                <a:cs typeface="Times New Roman" pitchFamily="18" charset="0"/>
              </a:rPr>
              <a:t>я» </a:t>
            </a:r>
            <a:endParaRPr lang="ru-RU" sz="2000" dirty="0">
              <a:latin typeface="+mn-lt"/>
            </a:endParaRPr>
          </a:p>
        </p:txBody>
      </p:sp>
      <p:sp>
        <p:nvSpPr>
          <p:cNvPr id="26633" name="TextBox 12"/>
          <p:cNvSpPr txBox="1">
            <a:spLocks noChangeArrowheads="1"/>
          </p:cNvSpPr>
          <p:nvPr/>
        </p:nvSpPr>
        <p:spPr bwMode="auto">
          <a:xfrm>
            <a:off x="2571750" y="0"/>
            <a:ext cx="250031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000">
                <a:solidFill>
                  <a:srgbClr val="0000FF"/>
                </a:solidFill>
                <a:latin typeface="Constantia" pitchFamily="18" charset="0"/>
              </a:rPr>
              <a:t>Висвітлення в пресі: “ Діалог ”,</a:t>
            </a:r>
          </a:p>
          <a:p>
            <a:r>
              <a:rPr lang="uk-UA" sz="2000">
                <a:solidFill>
                  <a:srgbClr val="0000FF"/>
                </a:solidFill>
                <a:latin typeface="Constantia" pitchFamily="18" charset="0"/>
              </a:rPr>
              <a:t>“  Слово ”</a:t>
            </a:r>
            <a:endParaRPr lang="ru-RU" sz="2000">
              <a:solidFill>
                <a:srgbClr val="0000FF"/>
              </a:solidFill>
              <a:latin typeface="Constantia" pitchFamily="18" charset="0"/>
            </a:endParaRPr>
          </a:p>
        </p:txBody>
      </p:sp>
      <p:grpSp>
        <p:nvGrpSpPr>
          <p:cNvPr id="26644" name="Group 20"/>
          <p:cNvGrpSpPr>
            <a:grpSpLocks/>
          </p:cNvGrpSpPr>
          <p:nvPr/>
        </p:nvGrpSpPr>
        <p:grpSpPr bwMode="auto">
          <a:xfrm>
            <a:off x="107950" y="260350"/>
            <a:ext cx="8839200" cy="5175250"/>
            <a:chOff x="68" y="164"/>
            <a:chExt cx="5568" cy="3260"/>
          </a:xfrm>
        </p:grpSpPr>
        <p:pic>
          <p:nvPicPr>
            <p:cNvPr id="26645" name="Picture 6" descr="DSC_0096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8" y="164"/>
              <a:ext cx="2177" cy="1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46" name="Picture 7" descr="DSC06125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35" y="1890"/>
              <a:ext cx="1620" cy="1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47" name="Picture 9" descr="DSC_0086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290" y="255"/>
              <a:ext cx="1860" cy="1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29" name="Picture 8" descr="IMG_0646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800" y="1620"/>
              <a:ext cx="2404" cy="180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6649" name="Picture 10" descr="DSC06145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230" y="765"/>
              <a:ext cx="1406" cy="1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50" name="Picture 11" descr="DSC06158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4230" y="2025"/>
              <a:ext cx="1406" cy="1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6651" name="Заголовок 1"/>
          <p:cNvSpPr>
            <a:spLocks/>
          </p:cNvSpPr>
          <p:nvPr/>
        </p:nvSpPr>
        <p:spPr bwMode="auto">
          <a:xfrm>
            <a:off x="214313" y="5429250"/>
            <a:ext cx="84296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/>
            <a:r>
              <a:rPr lang="uk-UA" sz="2400" b="1" i="1">
                <a:solidFill>
                  <a:srgbClr val="663300"/>
                </a:solidFill>
                <a:latin typeface="Calibri" pitchFamily="34" charset="0"/>
              </a:rPr>
              <a:t>Організація та участь у  відкритому Чемпіонаті України із бейсболу серед шкіл інтернатів (2008 – 2011 рр.)</a:t>
            </a:r>
            <a:r>
              <a:rPr lang="ru-RU" sz="2400" b="1" i="1">
                <a:solidFill>
                  <a:srgbClr val="663300"/>
                </a:solidFill>
                <a:latin typeface="Calibri" pitchFamily="34" charset="0"/>
              </a:rPr>
              <a:t/>
            </a:r>
            <a:br>
              <a:rPr lang="ru-RU" sz="2400" b="1" i="1">
                <a:solidFill>
                  <a:srgbClr val="663300"/>
                </a:solidFill>
                <a:latin typeface="Calibri" pitchFamily="34" charset="0"/>
              </a:rPr>
            </a:br>
            <a:endParaRPr lang="ru-RU" sz="2400">
              <a:solidFill>
                <a:schemeClr val="tx2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4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7" dur="20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xit" presetSubtype="1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000"/>
                            </p:stCondLst>
                            <p:childTnLst>
                              <p:par>
                                <p:cTn id="33" presetID="2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4" dur="20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6000"/>
                            </p:stCondLst>
                            <p:childTnLst>
                              <p:par>
                                <p:cTn id="40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26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5" dur="1" fill="hold"/>
                                        <p:tgtEl>
                                          <p:spTgt spid="2665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12" grpId="0"/>
      <p:bldP spid="12" grpId="1"/>
      <p:bldP spid="26633" grpId="0"/>
      <p:bldP spid="26633" grpId="1"/>
      <p:bldP spid="2665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707" name="Group 11"/>
          <p:cNvGrpSpPr>
            <a:grpSpLocks/>
          </p:cNvGrpSpPr>
          <p:nvPr/>
        </p:nvGrpSpPr>
        <p:grpSpPr bwMode="auto">
          <a:xfrm>
            <a:off x="214313" y="260350"/>
            <a:ext cx="8929687" cy="6448425"/>
            <a:chOff x="135" y="135"/>
            <a:chExt cx="5625" cy="4062"/>
          </a:xfrm>
        </p:grpSpPr>
        <p:sp>
          <p:nvSpPr>
            <p:cNvPr id="29698" name="TextBox 4"/>
            <p:cNvSpPr txBox="1">
              <a:spLocks noChangeArrowheads="1"/>
            </p:cNvSpPr>
            <p:nvPr/>
          </p:nvSpPr>
          <p:spPr bwMode="auto">
            <a:xfrm>
              <a:off x="135" y="2025"/>
              <a:ext cx="2655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uk-UA" sz="1400" b="1">
                  <a:latin typeface="Times New Roman" pitchFamily="18" charset="0"/>
                  <a:cs typeface="Times New Roman" pitchFamily="18" charset="0"/>
                </a:rPr>
                <a:t>ІІІ – турнір пам</a:t>
              </a:r>
              <a:r>
                <a:rPr lang="en-US" sz="1400" b="1">
                  <a:latin typeface="Times New Roman" pitchFamily="18" charset="0"/>
                  <a:cs typeface="Times New Roman" pitchFamily="18" charset="0"/>
                </a:rPr>
                <a:t>’</a:t>
              </a:r>
              <a:r>
                <a:rPr lang="uk-UA" sz="1400" b="1">
                  <a:latin typeface="Times New Roman" pitchFamily="18" charset="0"/>
                  <a:cs typeface="Times New Roman" pitchFamily="18" charset="0"/>
                </a:rPr>
                <a:t>яті випускника школи воїна – афганця В.А Осецького   (12 – 14.02.2011р.) </a:t>
              </a:r>
              <a:endParaRPr lang="ru-RU" sz="14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700" name="TextBox 6"/>
            <p:cNvSpPr txBox="1">
              <a:spLocks noChangeArrowheads="1"/>
            </p:cNvSpPr>
            <p:nvPr/>
          </p:nvSpPr>
          <p:spPr bwMode="auto">
            <a:xfrm>
              <a:off x="3105" y="2025"/>
              <a:ext cx="2655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uk-UA" sz="1400" b="1">
                  <a:latin typeface="Times New Roman" pitchFamily="18" charset="0"/>
                  <a:cs typeface="Times New Roman" pitchFamily="18" charset="0"/>
                </a:rPr>
                <a:t>Сеанс одночасної гри із шашок та шахів з  КМС з шахів – Бондар В.О.,з шашок Цигипало С.С.</a:t>
              </a:r>
              <a:endParaRPr lang="ru-RU" sz="14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702" name="TextBox 8"/>
            <p:cNvSpPr txBox="1">
              <a:spLocks noChangeArrowheads="1"/>
            </p:cNvSpPr>
            <p:nvPr/>
          </p:nvSpPr>
          <p:spPr bwMode="auto">
            <a:xfrm>
              <a:off x="270" y="3990"/>
              <a:ext cx="252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uk-UA" sz="1400" b="1">
                  <a:latin typeface="Times New Roman" pitchFamily="18" charset="0"/>
                  <a:cs typeface="Times New Roman" pitchFamily="18" charset="0"/>
                </a:rPr>
                <a:t>Товариська зустріч з волейболу вчителі - учні</a:t>
              </a:r>
              <a:endParaRPr lang="ru-RU" sz="1400" b="1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9706" name="Group 10"/>
            <p:cNvGrpSpPr>
              <a:grpSpLocks/>
            </p:cNvGrpSpPr>
            <p:nvPr/>
          </p:nvGrpSpPr>
          <p:grpSpPr bwMode="auto">
            <a:xfrm>
              <a:off x="135" y="135"/>
              <a:ext cx="5545" cy="3883"/>
              <a:chOff x="135" y="135"/>
              <a:chExt cx="5545" cy="3883"/>
            </a:xfrm>
          </p:grpSpPr>
          <p:pic>
            <p:nvPicPr>
              <p:cNvPr id="2" name="Picture 6" descr="IMG_2080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35" y="135"/>
                <a:ext cx="2631" cy="1893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3" name="Picture 7" descr="Таня 115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198" y="164"/>
                <a:ext cx="2482" cy="1861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5" name="Picture 6" descr="P215011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50" y="2385"/>
                <a:ext cx="2115" cy="1585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10" name="Рисунок 3" descr="E:\Фото\Конкурс фото\P1240042.JP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420" y="2385"/>
                <a:ext cx="2087" cy="1633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  <p:sp>
          <p:nvSpPr>
            <p:cNvPr id="29704" name="TextBox 10"/>
            <p:cNvSpPr txBox="1">
              <a:spLocks noChangeArrowheads="1"/>
            </p:cNvSpPr>
            <p:nvPr/>
          </p:nvSpPr>
          <p:spPr bwMode="auto">
            <a:xfrm>
              <a:off x="3375" y="4005"/>
              <a:ext cx="225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uk-UA" sz="1400" b="1">
                  <a:latin typeface="Times New Roman" pitchFamily="18" charset="0"/>
                  <a:cs typeface="Times New Roman" pitchFamily="18" charset="0"/>
                </a:rPr>
                <a:t>Засідання СОК “Лицар”</a:t>
              </a:r>
              <a:endParaRPr lang="ru-RU" sz="14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4" name="Picture 4" descr="Таня Іванюк фото 33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288" y="260350"/>
            <a:ext cx="3548062" cy="529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9" name="TextBox 8"/>
          <p:cNvSpPr txBox="1">
            <a:spLocks noChangeArrowheads="1"/>
          </p:cNvSpPr>
          <p:nvPr/>
        </p:nvSpPr>
        <p:spPr bwMode="auto">
          <a:xfrm flipH="1">
            <a:off x="428625" y="2786063"/>
            <a:ext cx="32861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>
                <a:latin typeface="Calibri" pitchFamily="34" charset="0"/>
              </a:rPr>
              <a:t>Фестиваль ДЮП – ІІІ місце                      (м. Тернопіль, 2010 р.)</a:t>
            </a:r>
            <a:endParaRPr lang="ru-RU">
              <a:latin typeface="Calibri" pitchFamily="34" charset="0"/>
            </a:endParaRPr>
          </a:p>
        </p:txBody>
      </p:sp>
      <p:pic>
        <p:nvPicPr>
          <p:cNvPr id="7" name="Picture 2" descr="C:\Documents and Settings\Admin\Рабочий стол\вчит року\Таня 05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3562" y="3432175"/>
            <a:ext cx="3678238" cy="2759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9731" name="TextBox 9"/>
          <p:cNvSpPr txBox="1">
            <a:spLocks noChangeArrowheads="1"/>
          </p:cNvSpPr>
          <p:nvPr/>
        </p:nvSpPr>
        <p:spPr bwMode="auto">
          <a:xfrm>
            <a:off x="428625" y="6215063"/>
            <a:ext cx="35004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>
                <a:latin typeface="Calibri" pitchFamily="34" charset="0"/>
              </a:rPr>
              <a:t>“Олімпійське лелеченя” –              ІІІ місце (м. Кременець, 2011 р.)</a:t>
            </a:r>
            <a:endParaRPr lang="ru-RU">
              <a:latin typeface="Calibri" pitchFamily="34" charset="0"/>
            </a:endParaRPr>
          </a:p>
        </p:txBody>
      </p:sp>
      <p:pic>
        <p:nvPicPr>
          <p:cNvPr id="6" name="Picture 5" descr="галі 17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72567" y="195240"/>
            <a:ext cx="3601033" cy="26463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9733" name="TextBox 10"/>
          <p:cNvSpPr txBox="1">
            <a:spLocks noChangeArrowheads="1"/>
          </p:cNvSpPr>
          <p:nvPr/>
        </p:nvSpPr>
        <p:spPr bwMode="auto">
          <a:xfrm>
            <a:off x="4429125" y="2852738"/>
            <a:ext cx="47148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uk-UA">
                <a:latin typeface="Calibri" pitchFamily="34" charset="0"/>
              </a:rPr>
              <a:t>Ігри – естафети на приз “Найсильніший Миколай”  - ІІІ місце ( м. Тернопіль, 2010 р.)</a:t>
            </a:r>
            <a:endParaRPr lang="ru-RU">
              <a:latin typeface="Calibri" pitchFamily="34" charset="0"/>
            </a:endParaRPr>
          </a:p>
        </p:txBody>
      </p:sp>
      <p:pic>
        <p:nvPicPr>
          <p:cNvPr id="8" name="Picture 8" descr="100_188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70488" y="3436938"/>
            <a:ext cx="3786187" cy="28400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9735" name="TextBox 11"/>
          <p:cNvSpPr txBox="1">
            <a:spLocks noChangeArrowheads="1"/>
          </p:cNvSpPr>
          <p:nvPr/>
        </p:nvSpPr>
        <p:spPr bwMode="auto">
          <a:xfrm>
            <a:off x="4786313" y="6215063"/>
            <a:ext cx="43576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uk-UA">
                <a:latin typeface="Calibri" pitchFamily="34" charset="0"/>
              </a:rPr>
              <a:t>Туристські старти на Кубок Кременця  -       І місце (м. Кременець, 2010 р.)</a:t>
            </a:r>
            <a:endParaRPr lang="ru-RU">
              <a:latin typeface="Calibri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427984" y="764704"/>
            <a:ext cx="518925" cy="5064868"/>
          </a:xfrm>
          <a:prstGeom prst="rect">
            <a:avLst/>
          </a:prstGeom>
          <a:noFill/>
        </p:spPr>
        <p:txBody>
          <a:bodyPr vert="wordArtVert" wrap="square" lIns="91440" tIns="45720" rIns="91440" bIns="45720">
            <a:spAutoFit/>
          </a:bodyPr>
          <a:lstStyle/>
          <a:p>
            <a:pPr algn="ctr"/>
            <a:r>
              <a:rPr lang="uk-UA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Наші перемоги</a:t>
            </a:r>
            <a:endParaRPr lang="ru-RU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1" dur="20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9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2973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2000"/>
                                        <p:tgtEl>
                                          <p:spTgt spid="29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9" grpId="0"/>
      <p:bldP spid="29731" grpId="0"/>
      <p:bldP spid="29733" grpId="0"/>
      <p:bldP spid="29735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3357563" y="2286000"/>
            <a:ext cx="2571750" cy="17145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Зацікавленість учнів до уроку 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rot="5400000" flipH="1" flipV="1">
            <a:off x="5000625" y="1500188"/>
            <a:ext cx="642938" cy="2143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5857875" y="1928813"/>
            <a:ext cx="500063" cy="3571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6215063" y="2643188"/>
            <a:ext cx="571500" cy="1428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16200000" flipV="1">
            <a:off x="3643313" y="1357313"/>
            <a:ext cx="857250" cy="2857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16200000" flipV="1">
            <a:off x="3071813" y="1714500"/>
            <a:ext cx="428625" cy="4286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10800000">
            <a:off x="2714625" y="2500313"/>
            <a:ext cx="357188" cy="1428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10800000" flipV="1">
            <a:off x="2571750" y="3571875"/>
            <a:ext cx="428625" cy="2143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5400000">
            <a:off x="2821782" y="4179093"/>
            <a:ext cx="571500" cy="5000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16200000" flipH="1">
            <a:off x="4464844" y="4822031"/>
            <a:ext cx="857250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31" name="TextBox 25"/>
          <p:cNvSpPr txBox="1">
            <a:spLocks noChangeArrowheads="1"/>
          </p:cNvSpPr>
          <p:nvPr/>
        </p:nvSpPr>
        <p:spPr bwMode="auto">
          <a:xfrm>
            <a:off x="4929188" y="428625"/>
            <a:ext cx="33575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1600">
                <a:latin typeface="Times New Roman" pitchFamily="18" charset="0"/>
                <a:cs typeface="Times New Roman" pitchFamily="18" charset="0"/>
              </a:rPr>
              <a:t>Застосування традиційних і нетрадиційних форм і методів уроку</a:t>
            </a:r>
            <a:endParaRPr lang="ru-RU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32" name="TextBox 27"/>
          <p:cNvSpPr txBox="1">
            <a:spLocks noChangeArrowheads="1"/>
          </p:cNvSpPr>
          <p:nvPr/>
        </p:nvSpPr>
        <p:spPr bwMode="auto">
          <a:xfrm>
            <a:off x="6072188" y="1428750"/>
            <a:ext cx="28575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1600">
                <a:latin typeface="Times New Roman" pitchFamily="18" charset="0"/>
                <a:cs typeface="Times New Roman" pitchFamily="18" charset="0"/>
              </a:rPr>
              <a:t>Усвідомлення учнем важливості виконуваних  завдань</a:t>
            </a:r>
            <a:endParaRPr lang="ru-RU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33" name="TextBox 32"/>
          <p:cNvSpPr txBox="1">
            <a:spLocks noChangeArrowheads="1"/>
          </p:cNvSpPr>
          <p:nvPr/>
        </p:nvSpPr>
        <p:spPr bwMode="auto">
          <a:xfrm>
            <a:off x="6643688" y="3071813"/>
            <a:ext cx="2286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1600">
                <a:latin typeface="Times New Roman" pitchFamily="18" charset="0"/>
                <a:cs typeface="Times New Roman" pitchFamily="18" charset="0"/>
              </a:rPr>
              <a:t>Формування навичок самостійної роботи</a:t>
            </a:r>
            <a:endParaRPr lang="ru-RU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34" name="TextBox 36"/>
          <p:cNvSpPr txBox="1">
            <a:spLocks noChangeArrowheads="1"/>
          </p:cNvSpPr>
          <p:nvPr/>
        </p:nvSpPr>
        <p:spPr bwMode="auto">
          <a:xfrm>
            <a:off x="6429375" y="4000500"/>
            <a:ext cx="25003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1600">
                <a:latin typeface="Times New Roman" pitchFamily="18" charset="0"/>
                <a:cs typeface="Times New Roman" pitchFamily="18" charset="0"/>
              </a:rPr>
              <a:t>Застосування різноманітності вправ</a:t>
            </a:r>
            <a:endParaRPr lang="ru-RU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35" name="TextBox 37"/>
          <p:cNvSpPr txBox="1">
            <a:spLocks noChangeArrowheads="1"/>
          </p:cNvSpPr>
          <p:nvPr/>
        </p:nvSpPr>
        <p:spPr bwMode="auto">
          <a:xfrm>
            <a:off x="6215063" y="5000625"/>
            <a:ext cx="25003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1600">
                <a:latin typeface="Times New Roman" pitchFamily="18" charset="0"/>
                <a:cs typeface="Times New Roman" pitchFamily="18" charset="0"/>
              </a:rPr>
              <a:t>Повідомлення теоретичних відомостей</a:t>
            </a:r>
            <a:endParaRPr lang="ru-RU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36" name="TextBox 38"/>
          <p:cNvSpPr txBox="1">
            <a:spLocks noChangeArrowheads="1"/>
          </p:cNvSpPr>
          <p:nvPr/>
        </p:nvSpPr>
        <p:spPr bwMode="auto">
          <a:xfrm>
            <a:off x="4214813" y="5643563"/>
            <a:ext cx="207168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1600">
                <a:latin typeface="Times New Roman" pitchFamily="18" charset="0"/>
                <a:cs typeface="Times New Roman" pitchFamily="18" charset="0"/>
              </a:rPr>
              <a:t>Використання ілюстрованих малюнків</a:t>
            </a:r>
            <a:endParaRPr lang="ru-RU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37" name="TextBox 39"/>
          <p:cNvSpPr txBox="1">
            <a:spLocks noChangeArrowheads="1"/>
          </p:cNvSpPr>
          <p:nvPr/>
        </p:nvSpPr>
        <p:spPr bwMode="auto">
          <a:xfrm>
            <a:off x="357188" y="3500438"/>
            <a:ext cx="21431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1600">
                <a:latin typeface="Times New Roman" pitchFamily="18" charset="0"/>
                <a:cs typeface="Times New Roman" pitchFamily="18" charset="0"/>
              </a:rPr>
              <a:t>Підготовлені запитання для модулів</a:t>
            </a:r>
            <a:endParaRPr lang="ru-RU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38" name="TextBox 40"/>
          <p:cNvSpPr txBox="1">
            <a:spLocks noChangeArrowheads="1"/>
          </p:cNvSpPr>
          <p:nvPr/>
        </p:nvSpPr>
        <p:spPr bwMode="auto">
          <a:xfrm>
            <a:off x="714375" y="5500688"/>
            <a:ext cx="30718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1600">
                <a:latin typeface="Times New Roman" pitchFamily="18" charset="0"/>
                <a:cs typeface="Times New Roman" pitchFamily="18" charset="0"/>
              </a:rPr>
              <a:t>Використання традиційного і нетрадиційного інвентаря та ігор</a:t>
            </a:r>
            <a:endParaRPr lang="ru-RU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39" name="TextBox 41"/>
          <p:cNvSpPr txBox="1">
            <a:spLocks noChangeArrowheads="1"/>
          </p:cNvSpPr>
          <p:nvPr/>
        </p:nvSpPr>
        <p:spPr bwMode="auto">
          <a:xfrm>
            <a:off x="1571625" y="357188"/>
            <a:ext cx="31432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1600">
                <a:latin typeface="Times New Roman" pitchFamily="18" charset="0"/>
                <a:cs typeface="Times New Roman" pitchFamily="18" charset="0"/>
              </a:rPr>
              <a:t>Уміння здійснювати самостійний контроль та оцінювання</a:t>
            </a:r>
            <a:endParaRPr lang="ru-RU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40" name="TextBox 42"/>
          <p:cNvSpPr txBox="1">
            <a:spLocks noChangeArrowheads="1"/>
          </p:cNvSpPr>
          <p:nvPr/>
        </p:nvSpPr>
        <p:spPr bwMode="auto">
          <a:xfrm>
            <a:off x="7000875" y="2428875"/>
            <a:ext cx="17145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1600">
                <a:latin typeface="Times New Roman" pitchFamily="18" charset="0"/>
                <a:cs typeface="Times New Roman" pitchFamily="18" charset="0"/>
              </a:rPr>
              <a:t>Матеріальна база</a:t>
            </a:r>
            <a:endParaRPr lang="ru-RU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41" name="TextBox 43"/>
          <p:cNvSpPr txBox="1">
            <a:spLocks noChangeArrowheads="1"/>
          </p:cNvSpPr>
          <p:nvPr/>
        </p:nvSpPr>
        <p:spPr bwMode="auto">
          <a:xfrm>
            <a:off x="285750" y="2000250"/>
            <a:ext cx="23574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1600">
                <a:latin typeface="Times New Roman" pitchFamily="18" charset="0"/>
                <a:cs typeface="Times New Roman" pitchFamily="18" charset="0"/>
              </a:rPr>
              <a:t>Застосування різних методів організації учнів</a:t>
            </a:r>
            <a:endParaRPr lang="ru-RU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42" name="TextBox 45"/>
          <p:cNvSpPr txBox="1">
            <a:spLocks noChangeArrowheads="1"/>
          </p:cNvSpPr>
          <p:nvPr/>
        </p:nvSpPr>
        <p:spPr bwMode="auto">
          <a:xfrm>
            <a:off x="1000125" y="1143000"/>
            <a:ext cx="19288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1600">
                <a:latin typeface="Times New Roman" pitchFamily="18" charset="0"/>
                <a:cs typeface="Times New Roman" pitchFamily="18" charset="0"/>
              </a:rPr>
              <a:t>Об</a:t>
            </a:r>
            <a:r>
              <a:rPr lang="en-US" sz="160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1600">
                <a:latin typeface="Times New Roman" pitchFamily="18" charset="0"/>
                <a:cs typeface="Times New Roman" pitchFamily="18" charset="0"/>
              </a:rPr>
              <a:t>єктивна оцінка вчителя</a:t>
            </a:r>
            <a:endParaRPr lang="ru-RU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43" name="TextBox 46"/>
          <p:cNvSpPr txBox="1">
            <a:spLocks noChangeArrowheads="1"/>
          </p:cNvSpPr>
          <p:nvPr/>
        </p:nvSpPr>
        <p:spPr bwMode="auto">
          <a:xfrm>
            <a:off x="357188" y="4643438"/>
            <a:ext cx="24288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1600">
                <a:latin typeface="Times New Roman" pitchFamily="18" charset="0"/>
                <a:cs typeface="Times New Roman" pitchFamily="18" charset="0"/>
              </a:rPr>
              <a:t>Проведення традиційних позакласних заходів</a:t>
            </a:r>
            <a:endParaRPr lang="ru-RU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44" name="TextBox 47"/>
          <p:cNvSpPr txBox="1">
            <a:spLocks noChangeArrowheads="1"/>
          </p:cNvSpPr>
          <p:nvPr/>
        </p:nvSpPr>
        <p:spPr bwMode="auto">
          <a:xfrm>
            <a:off x="500063" y="2928938"/>
            <a:ext cx="178593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1600">
                <a:latin typeface="Times New Roman" pitchFamily="18" charset="0"/>
                <a:cs typeface="Times New Roman" pitchFamily="18" charset="0"/>
              </a:rPr>
              <a:t>Додаткові заняття</a:t>
            </a:r>
            <a:endParaRPr lang="ru-RU" sz="16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4" name="Прямая со стрелкой 63"/>
          <p:cNvCxnSpPr>
            <a:endCxn id="30733" idx="1"/>
          </p:cNvCxnSpPr>
          <p:nvPr/>
        </p:nvCxnSpPr>
        <p:spPr>
          <a:xfrm>
            <a:off x="6072188" y="3286125"/>
            <a:ext cx="571500" cy="777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 стрелкой 92"/>
          <p:cNvCxnSpPr/>
          <p:nvPr/>
        </p:nvCxnSpPr>
        <p:spPr>
          <a:xfrm rot="10800000">
            <a:off x="2428875" y="3143250"/>
            <a:ext cx="428625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 стрелкой 96"/>
          <p:cNvCxnSpPr/>
          <p:nvPr/>
        </p:nvCxnSpPr>
        <p:spPr>
          <a:xfrm rot="5400000">
            <a:off x="3357563" y="4572000"/>
            <a:ext cx="857250" cy="2857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 стрелкой 98"/>
          <p:cNvCxnSpPr/>
          <p:nvPr/>
        </p:nvCxnSpPr>
        <p:spPr>
          <a:xfrm>
            <a:off x="6000750" y="3857625"/>
            <a:ext cx="500063" cy="2143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 стрелкой 100"/>
          <p:cNvCxnSpPr/>
          <p:nvPr/>
        </p:nvCxnSpPr>
        <p:spPr>
          <a:xfrm rot="16200000" flipH="1">
            <a:off x="5536406" y="4321969"/>
            <a:ext cx="714375" cy="6429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827088" y="404813"/>
            <a:ext cx="767715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uk-UA" sz="2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Рівень фізичної підготовки </a:t>
            </a:r>
            <a:endParaRPr lang="ru-RU" sz="2400" b="1"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uk-UA" sz="2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учнів Кременецької загальноосвітньої школи-інтернату </a:t>
            </a:r>
            <a:endParaRPr lang="ru-RU" sz="2400" b="1"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uk-UA" sz="2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І-ІІІ ступенів</a:t>
            </a:r>
            <a:endParaRPr lang="ru-RU" sz="2400" b="1"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endParaRPr lang="ru-RU" sz="2400" b="1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1753" name="Rectangle 2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3175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graphicFrame>
        <p:nvGraphicFramePr>
          <p:cNvPr id="31748" name="Object 4"/>
          <p:cNvGraphicFramePr>
            <a:graphicFrameLocks/>
          </p:cNvGraphicFramePr>
          <p:nvPr/>
        </p:nvGraphicFramePr>
        <p:xfrm>
          <a:off x="1547813" y="1196975"/>
          <a:ext cx="6457950" cy="4933950"/>
        </p:xfrm>
        <a:graphic>
          <a:graphicData uri="http://schemas.openxmlformats.org/presentationml/2006/ole">
            <p:oleObj spid="_x0000_s31748" name="Диаграмма" r:id="rId3" imgW="6458102" imgH="4934102" progId="Excel.Sheet.8">
              <p:embed/>
            </p:oleObj>
          </a:graphicData>
        </a:graphic>
      </p:graphicFrame>
      <p:sp>
        <p:nvSpPr>
          <p:cNvPr id="31755" name="Rectangle 6"/>
          <p:cNvSpPr>
            <a:spLocks noChangeArrowheads="1"/>
          </p:cNvSpPr>
          <p:nvPr/>
        </p:nvSpPr>
        <p:spPr bwMode="auto">
          <a:xfrm>
            <a:off x="0" y="6445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1331913" y="-11113"/>
            <a:ext cx="5768975" cy="1619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2333625" algn="l"/>
              </a:tabLst>
            </a:pPr>
            <a:r>
              <a:rPr lang="uk-UA" sz="16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Результати участі</a:t>
            </a:r>
            <a:endParaRPr lang="ru-RU" sz="1000">
              <a:ea typeface="Calibri" pitchFamily="34" charset="0"/>
              <a:cs typeface="Times New Roman" pitchFamily="18" charset="0"/>
            </a:endParaRPr>
          </a:p>
          <a:p>
            <a:pPr algn="ctr" eaLnBrk="0" hangingPunct="0">
              <a:tabLst>
                <a:tab pos="2333625" algn="l"/>
              </a:tabLst>
            </a:pPr>
            <a:r>
              <a:rPr lang="uk-UA" sz="16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учнів Кременецької загальноосвітньої школи-інтернату І-ІІІ ступенів</a:t>
            </a:r>
            <a:endParaRPr lang="ru-RU" sz="1000">
              <a:ea typeface="Calibri" pitchFamily="34" charset="0"/>
              <a:cs typeface="Times New Roman" pitchFamily="18" charset="0"/>
            </a:endParaRPr>
          </a:p>
          <a:p>
            <a:pPr algn="ctr" eaLnBrk="0" hangingPunct="0">
              <a:tabLst>
                <a:tab pos="2333625" algn="l"/>
              </a:tabLst>
            </a:pPr>
            <a:r>
              <a:rPr lang="uk-UA" sz="16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 спортивних змаганнях</a:t>
            </a:r>
            <a:endParaRPr lang="ru-RU" sz="1000">
              <a:ea typeface="Calibri" pitchFamily="34" charset="0"/>
              <a:cs typeface="Times New Roman" pitchFamily="18" charset="0"/>
            </a:endParaRPr>
          </a:p>
          <a:p>
            <a:pPr algn="ctr" eaLnBrk="0" hangingPunct="0">
              <a:tabLst>
                <a:tab pos="2333625" algn="l"/>
              </a:tabLst>
            </a:pPr>
            <a:r>
              <a:rPr lang="uk-UA" sz="16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командна першість</a:t>
            </a:r>
            <a:endParaRPr lang="ru-RU" sz="1000">
              <a:ea typeface="Calibri" pitchFamily="34" charset="0"/>
              <a:cs typeface="Times New Roman" pitchFamily="18" charset="0"/>
            </a:endParaRPr>
          </a:p>
          <a:p>
            <a:pPr algn="ctr" eaLnBrk="0" hangingPunct="0">
              <a:tabLst>
                <a:tab pos="2333625" algn="l"/>
              </a:tabLst>
            </a:pPr>
            <a:endParaRPr lang="ru-RU" sz="2000"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31751" name="Object 7"/>
          <p:cNvGraphicFramePr>
            <a:graphicFrameLocks noChangeAspect="1"/>
          </p:cNvGraphicFramePr>
          <p:nvPr/>
        </p:nvGraphicFramePr>
        <p:xfrm>
          <a:off x="1628775" y="1766888"/>
          <a:ext cx="5886450" cy="4543425"/>
        </p:xfrm>
        <a:graphic>
          <a:graphicData uri="http://schemas.openxmlformats.org/presentationml/2006/ole">
            <p:oleObj spid="_x0000_s31751" name="Диаграмма" r:id="rId4" imgW="5886450" imgH="4543425" progId="MSGraph.Chart.8">
              <p:embed/>
            </p:oleObj>
          </a:graphicData>
        </a:graphic>
      </p:graphicFrame>
      <p:graphicFrame>
        <p:nvGraphicFramePr>
          <p:cNvPr id="2" name="Object 14"/>
          <p:cNvGraphicFramePr>
            <a:graphicFrameLocks noChangeAspect="1"/>
          </p:cNvGraphicFramePr>
          <p:nvPr/>
        </p:nvGraphicFramePr>
        <p:xfrm>
          <a:off x="1619250" y="1773238"/>
          <a:ext cx="5886450" cy="4543425"/>
        </p:xfrm>
        <a:graphic>
          <a:graphicData uri="http://schemas.openxmlformats.org/presentationml/2006/ole">
            <p:oleObj spid="_x0000_s31758" name="Диаграмма" r:id="rId5" imgW="5886450" imgH="4543425" progId="MSGraph.Chart.8">
              <p:embed/>
            </p:oleObj>
          </a:graphicData>
        </a:graphic>
      </p:graphicFrame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" dur="2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9" grpId="0"/>
      <p:bldOleChart spid="31748" grpId="0"/>
      <p:bldP spid="31752" grpId="0"/>
      <p:bldOleChart spid="31751" grpId="0"/>
      <p:bldOleChart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42862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3600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Спортивні досягнення випускників школи</a:t>
            </a:r>
            <a:endParaRPr lang="ru-RU" sz="3600" b="1" i="1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3882" name="Group 90"/>
          <p:cNvGraphicFramePr>
            <a:graphicFrameLocks noGrp="1"/>
          </p:cNvGraphicFramePr>
          <p:nvPr/>
        </p:nvGraphicFramePr>
        <p:xfrm>
          <a:off x="3071813" y="642938"/>
          <a:ext cx="5857915" cy="4692888"/>
        </p:xfrm>
        <a:graphic>
          <a:graphicData uri="http://schemas.openxmlformats.org/drawingml/2006/table">
            <a:tbl>
              <a:tblPr/>
              <a:tblGrid>
                <a:gridCol w="323798"/>
                <a:gridCol w="1303401"/>
                <a:gridCol w="781056"/>
                <a:gridCol w="911231"/>
                <a:gridCol w="2538429"/>
              </a:tblGrid>
              <a:tr h="9666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№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3814" marR="638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Прізвище та </a:t>
                      </a:r>
                      <a:r>
                        <a:rPr kumimoji="0" lang="uk-UA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ім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’</a:t>
                      </a: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я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3814" marR="638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Рік закінчення школи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3814" marR="638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Спортивне звання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3814" marR="638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Кращі спортивні досягнення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3814" marR="638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2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uk-UA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3814" marR="638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Станіславенко</a:t>
                      </a:r>
                      <a:r>
                        <a:rPr kumimoji="0" lang="uk-UA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Андрій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3814" marR="638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2003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3814" marR="638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К. М. С.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3814" marR="638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Призер  Молодіжних ігор України з санного спорту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3814" marR="638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2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3814" marR="638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Горобець Олександр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3814" marR="638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2003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3814" marR="638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К. М. С.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3814" marR="638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Призер  Молодіжних ігор України з санного спорту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3814" marR="638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2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3814" marR="638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Оліневич</a:t>
                      </a:r>
                      <a:r>
                        <a:rPr kumimoji="0" lang="uk-UA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Віталій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3814" marR="638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2006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3814" marR="638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К. М. С.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3814" marR="638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Призер  Молодіжних ігор України з регбі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3814" marR="638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66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</a:t>
                      </a: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3814" marR="638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Медвідь</a:t>
                      </a:r>
                      <a:r>
                        <a:rPr kumimoji="0" lang="uk-UA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Андрій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3814" marR="638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2007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3814" marR="638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К. М. С.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3814" marR="638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Призер першості України з </a:t>
                      </a:r>
                      <a:r>
                        <a:rPr kumimoji="0" lang="uk-UA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пожежно</a:t>
                      </a:r>
                      <a:r>
                        <a:rPr kumimoji="0" lang="uk-UA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– прикладних видів спорту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3814" marR="638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1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5.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3814" marR="638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Оболончик</a:t>
                      </a:r>
                      <a:r>
                        <a:rPr kumimoji="0" lang="uk-UA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Олександр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3814" marR="638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2009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3814" marR="638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М. С.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3814" marR="638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Чемпіон України(Молодіжні ігри), учасник етапів Кубка світу з санного спорту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3814" marR="638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9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6.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3814" marR="638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Кравчук Світлана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3814" marR="638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2009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3814" marR="638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К. М. С.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3814" marR="638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Призер  Молодіжних ігор України з санного спорту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3814" marR="638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9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7.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3814" marR="638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Кравчук Анжела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3814" marR="638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2009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3814" marR="638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К. М. С.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3814" marR="638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Призер  Молодіжних ігор України з санного спорту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3814" marR="638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87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8.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3814" marR="638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Носіков</a:t>
                      </a:r>
                      <a:r>
                        <a:rPr kumimoji="0" lang="uk-UA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Андрій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3814" marR="638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2012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3814" marR="638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К. М. С.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3814" marR="638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Призер  Молодіжних ігор України з санного спорту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3814" marR="638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33873" name="Group 81"/>
          <p:cNvGrpSpPr>
            <a:grpSpLocks/>
          </p:cNvGrpSpPr>
          <p:nvPr/>
        </p:nvGrpSpPr>
        <p:grpSpPr bwMode="auto">
          <a:xfrm>
            <a:off x="179388" y="4652963"/>
            <a:ext cx="2643187" cy="2201862"/>
            <a:chOff x="113" y="2931"/>
            <a:chExt cx="1665" cy="1387"/>
          </a:xfrm>
        </p:grpSpPr>
        <p:pic>
          <p:nvPicPr>
            <p:cNvPr id="33857" name="Рисунок 6" descr="G:\IMG_0001.jpg"/>
            <p:cNvPicPr>
              <a:picLocks noChangeAspect="1" noChangeArrowheads="1"/>
            </p:cNvPicPr>
            <p:nvPr/>
          </p:nvPicPr>
          <p:blipFill>
            <a:blip r:embed="rId2" cstate="print"/>
            <a:srcRect l="4646" t="4012" r="7272" b="2139"/>
            <a:stretch>
              <a:fillRect/>
            </a:stretch>
          </p:blipFill>
          <p:spPr bwMode="auto">
            <a:xfrm>
              <a:off x="158" y="2931"/>
              <a:ext cx="1575" cy="1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858" name="TextBox 7"/>
            <p:cNvSpPr txBox="1">
              <a:spLocks noChangeArrowheads="1"/>
            </p:cNvSpPr>
            <p:nvPr/>
          </p:nvSpPr>
          <p:spPr bwMode="auto">
            <a:xfrm>
              <a:off x="113" y="4126"/>
              <a:ext cx="166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uk-UA" sz="1400">
                  <a:latin typeface="Times New Roman" pitchFamily="18" charset="0"/>
                  <a:cs typeface="Times New Roman" pitchFamily="18" charset="0"/>
                </a:rPr>
                <a:t>Кравчук Світлана та Анжела</a:t>
              </a:r>
              <a:endParaRPr lang="ru-RU" sz="1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3872" name="Group 80"/>
          <p:cNvGrpSpPr>
            <a:grpSpLocks/>
          </p:cNvGrpSpPr>
          <p:nvPr/>
        </p:nvGrpSpPr>
        <p:grpSpPr bwMode="auto">
          <a:xfrm>
            <a:off x="250825" y="2852738"/>
            <a:ext cx="2520950" cy="1952625"/>
            <a:chOff x="158" y="1661"/>
            <a:chExt cx="1597" cy="1370"/>
          </a:xfrm>
        </p:grpSpPr>
        <p:pic>
          <p:nvPicPr>
            <p:cNvPr id="33856" name="Picture 2" descr="G:\Презентация1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8" y="1661"/>
              <a:ext cx="1575" cy="1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859" name="TextBox 8"/>
            <p:cNvSpPr txBox="1">
              <a:spLocks noChangeArrowheads="1"/>
            </p:cNvSpPr>
            <p:nvPr/>
          </p:nvSpPr>
          <p:spPr bwMode="auto">
            <a:xfrm>
              <a:off x="225" y="2745"/>
              <a:ext cx="1530" cy="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uk-UA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Оболончик Олександр</a:t>
              </a:r>
              <a:endParaRPr lang="ru-RU">
                <a:latin typeface="Calibri" pitchFamily="34" charset="0"/>
                <a:ea typeface="Calibri" pitchFamily="34" charset="0"/>
                <a:cs typeface="Times New Roman" pitchFamily="18" charset="0"/>
              </a:endParaRPr>
            </a:p>
          </p:txBody>
        </p:sp>
      </p:grpSp>
      <p:grpSp>
        <p:nvGrpSpPr>
          <p:cNvPr id="33871" name="Group 79"/>
          <p:cNvGrpSpPr>
            <a:grpSpLocks/>
          </p:cNvGrpSpPr>
          <p:nvPr/>
        </p:nvGrpSpPr>
        <p:grpSpPr bwMode="auto">
          <a:xfrm>
            <a:off x="468313" y="549275"/>
            <a:ext cx="2228850" cy="2279650"/>
            <a:chOff x="0" y="391"/>
            <a:chExt cx="1404" cy="1436"/>
          </a:xfrm>
        </p:grpSpPr>
        <p:pic>
          <p:nvPicPr>
            <p:cNvPr id="33860" name="Рисунок 9" descr="G:\IMG_0005.jpg"/>
            <p:cNvPicPr>
              <a:picLocks noChangeAspect="1" noChangeArrowheads="1"/>
            </p:cNvPicPr>
            <p:nvPr/>
          </p:nvPicPr>
          <p:blipFill>
            <a:blip r:embed="rId4" cstate="print"/>
            <a:srcRect l="5179" t="4916" r="1833"/>
            <a:stretch>
              <a:fillRect/>
            </a:stretch>
          </p:blipFill>
          <p:spPr bwMode="auto">
            <a:xfrm>
              <a:off x="158" y="391"/>
              <a:ext cx="945" cy="1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861" name="Прямоугольник 11"/>
            <p:cNvSpPr>
              <a:spLocks noChangeArrowheads="1"/>
            </p:cNvSpPr>
            <p:nvPr/>
          </p:nvSpPr>
          <p:spPr bwMode="auto">
            <a:xfrm>
              <a:off x="0" y="1570"/>
              <a:ext cx="1404" cy="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uk-UA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Горобець Олександр</a:t>
              </a:r>
              <a:endParaRPr lang="ru-RU">
                <a:latin typeface="Calibri" pitchFamily="34" charset="0"/>
                <a:ea typeface="Calibri" pitchFamily="34" charset="0"/>
                <a:cs typeface="Times New Roman" pitchFamily="18" charset="0"/>
              </a:endParaRPr>
            </a:p>
          </p:txBody>
        </p:sp>
      </p:grpSp>
      <p:grpSp>
        <p:nvGrpSpPr>
          <p:cNvPr id="33874" name="Group 82"/>
          <p:cNvGrpSpPr>
            <a:grpSpLocks/>
          </p:cNvGrpSpPr>
          <p:nvPr/>
        </p:nvGrpSpPr>
        <p:grpSpPr bwMode="auto">
          <a:xfrm>
            <a:off x="323850" y="549275"/>
            <a:ext cx="2428875" cy="2497138"/>
            <a:chOff x="1610" y="300"/>
            <a:chExt cx="1530" cy="1573"/>
          </a:xfrm>
        </p:grpSpPr>
        <p:pic>
          <p:nvPicPr>
            <p:cNvPr id="33862" name="Рисунок 12" descr="G:\к6еу4.jpg"/>
            <p:cNvPicPr>
              <a:picLocks noChangeAspect="1" noChangeArrowheads="1"/>
            </p:cNvPicPr>
            <p:nvPr/>
          </p:nvPicPr>
          <p:blipFill>
            <a:blip r:embed="rId5" cstate="print"/>
            <a:srcRect t="4976" r="4791"/>
            <a:stretch>
              <a:fillRect/>
            </a:stretch>
          </p:blipFill>
          <p:spPr bwMode="auto">
            <a:xfrm>
              <a:off x="1837" y="300"/>
              <a:ext cx="1035" cy="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863" name="TextBox 13"/>
            <p:cNvSpPr txBox="1">
              <a:spLocks noChangeArrowheads="1"/>
            </p:cNvSpPr>
            <p:nvPr/>
          </p:nvSpPr>
          <p:spPr bwMode="auto">
            <a:xfrm>
              <a:off x="1610" y="1616"/>
              <a:ext cx="1530" cy="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uk-UA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Станіславенко Андрій</a:t>
              </a:r>
              <a:endParaRPr lang="ru-RU">
                <a:latin typeface="Calibri" pitchFamily="34" charset="0"/>
                <a:ea typeface="Calibri" pitchFamily="34" charset="0"/>
                <a:cs typeface="Times New Roman" pitchFamily="18" charset="0"/>
              </a:endParaRPr>
            </a:p>
          </p:txBody>
        </p:sp>
      </p:grpSp>
      <p:grpSp>
        <p:nvGrpSpPr>
          <p:cNvPr id="33875" name="Group 83"/>
          <p:cNvGrpSpPr>
            <a:grpSpLocks/>
          </p:cNvGrpSpPr>
          <p:nvPr/>
        </p:nvGrpSpPr>
        <p:grpSpPr bwMode="auto">
          <a:xfrm>
            <a:off x="611188" y="3213100"/>
            <a:ext cx="1728787" cy="2705100"/>
            <a:chOff x="1800" y="2610"/>
            <a:chExt cx="990" cy="1439"/>
          </a:xfrm>
        </p:grpSpPr>
        <p:pic>
          <p:nvPicPr>
            <p:cNvPr id="33864" name="Рисунок 14" descr="G:\IMG_0003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845" y="2610"/>
              <a:ext cx="900" cy="1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865" name="TextBox 15"/>
            <p:cNvSpPr txBox="1">
              <a:spLocks noChangeArrowheads="1"/>
            </p:cNvSpPr>
            <p:nvPr/>
          </p:nvSpPr>
          <p:spPr bwMode="auto">
            <a:xfrm>
              <a:off x="1800" y="3870"/>
              <a:ext cx="990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uk-UA" sz="140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Оліневич Віталій</a:t>
              </a:r>
              <a:endParaRPr lang="ru-RU" sz="1400">
                <a:latin typeface="Calibri" pitchFamily="34" charset="0"/>
                <a:ea typeface="Calibri" pitchFamily="34" charset="0"/>
                <a:cs typeface="Times New Roman" pitchFamily="18" charset="0"/>
              </a:endParaRPr>
            </a:p>
          </p:txBody>
        </p:sp>
      </p:grpSp>
      <p:grpSp>
        <p:nvGrpSpPr>
          <p:cNvPr id="33876" name="Group 84"/>
          <p:cNvGrpSpPr>
            <a:grpSpLocks/>
          </p:cNvGrpSpPr>
          <p:nvPr/>
        </p:nvGrpSpPr>
        <p:grpSpPr bwMode="auto">
          <a:xfrm>
            <a:off x="684213" y="692150"/>
            <a:ext cx="1582737" cy="2619375"/>
            <a:chOff x="2835" y="2432"/>
            <a:chExt cx="997" cy="1650"/>
          </a:xfrm>
        </p:grpSpPr>
        <p:pic>
          <p:nvPicPr>
            <p:cNvPr id="33866" name="Рисунок 16" descr="G:\IMG_0002.jpg"/>
            <p:cNvPicPr>
              <a:picLocks noChangeAspect="1" noChangeArrowheads="1"/>
            </p:cNvPicPr>
            <p:nvPr/>
          </p:nvPicPr>
          <p:blipFill>
            <a:blip r:embed="rId7" cstate="print"/>
            <a:srcRect l="5292" t="7579" r="3307"/>
            <a:stretch>
              <a:fillRect/>
            </a:stretch>
          </p:blipFill>
          <p:spPr bwMode="auto">
            <a:xfrm>
              <a:off x="2835" y="2432"/>
              <a:ext cx="997" cy="1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867" name="TextBox 17"/>
            <p:cNvSpPr txBox="1">
              <a:spLocks noChangeArrowheads="1"/>
            </p:cNvSpPr>
            <p:nvPr/>
          </p:nvSpPr>
          <p:spPr bwMode="auto">
            <a:xfrm>
              <a:off x="2880" y="3870"/>
              <a:ext cx="9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uk-UA" sz="140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Медвідь Андрій</a:t>
              </a:r>
              <a:endParaRPr lang="ru-RU" sz="1400">
                <a:latin typeface="Calibri" pitchFamily="34" charset="0"/>
                <a:ea typeface="Calibri" pitchFamily="34" charset="0"/>
                <a:cs typeface="Times New Roman" pitchFamily="18" charset="0"/>
              </a:endParaRPr>
            </a:p>
          </p:txBody>
        </p:sp>
      </p:grpSp>
      <p:grpSp>
        <p:nvGrpSpPr>
          <p:cNvPr id="33877" name="Group 85"/>
          <p:cNvGrpSpPr>
            <a:grpSpLocks/>
          </p:cNvGrpSpPr>
          <p:nvPr/>
        </p:nvGrpSpPr>
        <p:grpSpPr bwMode="auto">
          <a:xfrm>
            <a:off x="611188" y="3644900"/>
            <a:ext cx="1668462" cy="2516188"/>
            <a:chOff x="3923" y="2432"/>
            <a:chExt cx="1051" cy="1585"/>
          </a:xfrm>
        </p:grpSpPr>
        <p:pic>
          <p:nvPicPr>
            <p:cNvPr id="33868" name="Рисунок 18" descr="G:\IMG_0004.jpg"/>
            <p:cNvPicPr>
              <a:picLocks noChangeAspect="1" noChangeArrowheads="1"/>
            </p:cNvPicPr>
            <p:nvPr/>
          </p:nvPicPr>
          <p:blipFill>
            <a:blip r:embed="rId8" cstate="print"/>
            <a:srcRect t="18240" r="662"/>
            <a:stretch>
              <a:fillRect/>
            </a:stretch>
          </p:blipFill>
          <p:spPr bwMode="auto">
            <a:xfrm>
              <a:off x="3923" y="2432"/>
              <a:ext cx="1051" cy="1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869" name="TextBox 19"/>
            <p:cNvSpPr txBox="1">
              <a:spLocks noChangeArrowheads="1"/>
            </p:cNvSpPr>
            <p:nvPr/>
          </p:nvSpPr>
          <p:spPr bwMode="auto">
            <a:xfrm>
              <a:off x="4005" y="3825"/>
              <a:ext cx="90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uk-UA" sz="1400"/>
                <a:t>Носіков Андрій</a:t>
              </a:r>
              <a:endParaRPr lang="ru-RU" sz="1400"/>
            </a:p>
          </p:txBody>
        </p:sp>
      </p:grp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3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3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33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8" presetClass="exit" presetSubtype="16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8" dur="2000"/>
                                        <p:tgtEl>
                                          <p:spTgt spid="338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500"/>
                            </p:stCondLst>
                            <p:childTnLst>
                              <p:par>
                                <p:cTn id="21" presetID="18" presetClass="entr" presetSubtype="12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33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000"/>
                            </p:stCondLst>
                            <p:childTnLst>
                              <p:par>
                                <p:cTn id="25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338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9" dur="2000"/>
                                        <p:tgtEl>
                                          <p:spTgt spid="338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6000"/>
                            </p:stCondLst>
                            <p:childTnLst>
                              <p:par>
                                <p:cTn id="32" presetID="18" presetClass="entr" presetSubtype="12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33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9000"/>
                            </p:stCondLst>
                            <p:childTnLst>
                              <p:par>
                                <p:cTn id="36" presetID="5" presetClass="exit" presetSubtype="1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7" dur="500"/>
                                        <p:tgtEl>
                                          <p:spTgt spid="338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3500"/>
                            </p:stCondLst>
                            <p:childTnLst>
                              <p:par>
                                <p:cTn id="40" presetID="20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1" dur="2000"/>
                                        <p:tgtEl>
                                          <p:spTgt spid="338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95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3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3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0"/>
                            </p:stCondLst>
                            <p:childTnLst>
                              <p:par>
                                <p:cTn id="4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1" dur="1" fill="hold"/>
                                        <p:tgtEl>
                                          <p:spTgt spid="3387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>
          <a:xfrm>
            <a:off x="357188" y="0"/>
            <a:ext cx="8358187" cy="1071563"/>
          </a:xfrm>
        </p:spPr>
        <p:txBody>
          <a:bodyPr/>
          <a:lstStyle/>
          <a:p>
            <a:pPr algn="ctr" eaLnBrk="1" hangingPunct="1"/>
            <a:r>
              <a:rPr lang="uk-UA" sz="2400" i="1" smtClean="0">
                <a:solidFill>
                  <a:srgbClr val="002060"/>
                </a:solidFill>
              </a:rPr>
              <a:t>Мій внесок в змагання серед працівників освіти з легкої атлетики та спортивного туризму з 2005 – 2011 р. р.</a:t>
            </a:r>
            <a:r>
              <a:rPr lang="en-US" sz="2400" i="1" smtClean="0">
                <a:solidFill>
                  <a:srgbClr val="002060"/>
                </a:solidFill>
              </a:rPr>
              <a:t> </a:t>
            </a:r>
            <a:r>
              <a:rPr lang="uk-UA" sz="2400" i="1" smtClean="0">
                <a:solidFill>
                  <a:srgbClr val="002060"/>
                </a:solidFill>
                <a:latin typeface="Arial" charset="0"/>
              </a:rPr>
              <a:t>(Тернопіль, Біла Церква, Одеса “Молода Гвардія” )</a:t>
            </a:r>
            <a:endParaRPr lang="ru-RU" sz="2400" smtClean="0">
              <a:solidFill>
                <a:srgbClr val="002060"/>
              </a:solidFill>
            </a:endParaRPr>
          </a:p>
        </p:txBody>
      </p:sp>
      <p:pic>
        <p:nvPicPr>
          <p:cNvPr id="32770" name="Рисунок 5" descr="F:\вчит року\IMG_0004.jpg"/>
          <p:cNvPicPr>
            <a:picLocks noChangeAspect="1" noChangeArrowheads="1"/>
          </p:cNvPicPr>
          <p:nvPr/>
        </p:nvPicPr>
        <p:blipFill>
          <a:blip r:embed="rId2" cstate="print"/>
          <a:srcRect l="9544" t="15591" r="18143" b="10562"/>
          <a:stretch>
            <a:fillRect/>
          </a:stretch>
        </p:blipFill>
        <p:spPr bwMode="auto">
          <a:xfrm>
            <a:off x="214313" y="1143000"/>
            <a:ext cx="2857500" cy="2049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771" name="Picture 7" descr="IMG_0001"/>
          <p:cNvPicPr>
            <a:picLocks noChangeAspect="1" noChangeArrowheads="1"/>
          </p:cNvPicPr>
          <p:nvPr/>
        </p:nvPicPr>
        <p:blipFill>
          <a:blip r:embed="rId3" cstate="print"/>
          <a:srcRect l="16489" t="31668" r="10730"/>
          <a:stretch>
            <a:fillRect/>
          </a:stretch>
        </p:blipFill>
        <p:spPr bwMode="auto">
          <a:xfrm>
            <a:off x="3143250" y="1143000"/>
            <a:ext cx="3067050" cy="2000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772" name="Picture 2" descr="G:\вчит року\IMG_0003.jpg"/>
          <p:cNvPicPr>
            <a:picLocks noChangeAspect="1" noChangeArrowheads="1"/>
          </p:cNvPicPr>
          <p:nvPr/>
        </p:nvPicPr>
        <p:blipFill>
          <a:blip r:embed="rId4" cstate="print"/>
          <a:srcRect l="3935" t="24353" r="30237"/>
          <a:stretch>
            <a:fillRect/>
          </a:stretch>
        </p:blipFill>
        <p:spPr bwMode="auto">
          <a:xfrm>
            <a:off x="6286500" y="1143000"/>
            <a:ext cx="2659063" cy="2000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773" name="Рисунок 4" descr="F:\вчит року\IMG.jpg"/>
          <p:cNvPicPr>
            <a:picLocks noChangeAspect="1" noChangeArrowheads="1"/>
          </p:cNvPicPr>
          <p:nvPr/>
        </p:nvPicPr>
        <p:blipFill>
          <a:blip r:embed="rId5" cstate="print"/>
          <a:srcRect l="3030" t="8072"/>
          <a:stretch>
            <a:fillRect/>
          </a:stretch>
        </p:blipFill>
        <p:spPr bwMode="auto">
          <a:xfrm>
            <a:off x="714375" y="3643313"/>
            <a:ext cx="3929063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774" name="Picture 2" descr="F:\вчит року\DSCN3497.jpg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 l="1883" t="6807" r="7413"/>
          <a:stretch>
            <a:fillRect/>
          </a:stretch>
        </p:blipFill>
        <p:spPr>
          <a:xfrm>
            <a:off x="4929188" y="3643313"/>
            <a:ext cx="3643312" cy="2720975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476250"/>
            <a:ext cx="8229600" cy="1143000"/>
          </a:xfrm>
        </p:spPr>
        <p:txBody>
          <a:bodyPr/>
          <a:lstStyle/>
          <a:p>
            <a:pPr algn="ctr">
              <a:defRPr/>
            </a:pPr>
            <a:r>
              <a:rPr lang="uk-UA" sz="54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Актуальність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2143125" y="2214563"/>
            <a:ext cx="5143500" cy="2643187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Ефективне проведення уроків з фізичної культури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4" name="Заголовок 1"/>
          <p:cNvSpPr>
            <a:spLocks/>
          </p:cNvSpPr>
          <p:nvPr/>
        </p:nvSpPr>
        <p:spPr bwMode="auto">
          <a:xfrm>
            <a:off x="1000125" y="142875"/>
            <a:ext cx="38576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 eaLnBrk="0" hangingPunct="0"/>
            <a:r>
              <a:rPr lang="uk-UA" sz="3600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Спортивна база</a:t>
            </a:r>
            <a:endParaRPr lang="ru-RU" sz="3600" i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Таня 018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5650" y="692150"/>
            <a:ext cx="3389313" cy="2543175"/>
          </a:xfrm>
          <a:noFill/>
          <a:ln/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366" name="TextBox 7"/>
          <p:cNvSpPr txBox="1">
            <a:spLocks noChangeArrowheads="1"/>
          </p:cNvSpPr>
          <p:nvPr/>
        </p:nvSpPr>
        <p:spPr bwMode="auto">
          <a:xfrm>
            <a:off x="428625" y="3286125"/>
            <a:ext cx="35004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>
                <a:latin typeface="Times New Roman" pitchFamily="18" charset="0"/>
                <a:cs typeface="Times New Roman" pitchFamily="18" charset="0"/>
              </a:rPr>
              <a:t>Спортивний зал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G:\спорт\SAM_120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" y="3643313"/>
            <a:ext cx="3714750" cy="2643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368" name="TextBox 9"/>
          <p:cNvSpPr txBox="1">
            <a:spLocks noChangeArrowheads="1"/>
          </p:cNvSpPr>
          <p:nvPr/>
        </p:nvSpPr>
        <p:spPr bwMode="auto">
          <a:xfrm>
            <a:off x="500063" y="6357938"/>
            <a:ext cx="328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>
                <a:latin typeface="Times New Roman" pitchFamily="18" charset="0"/>
                <a:cs typeface="Times New Roman" pitchFamily="18" charset="0"/>
              </a:rPr>
              <a:t>Тренажерний зал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6" descr="Таня 00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78438" y="214313"/>
            <a:ext cx="3365500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370" name="TextBox 10"/>
          <p:cNvSpPr txBox="1">
            <a:spLocks noChangeArrowheads="1"/>
          </p:cNvSpPr>
          <p:nvPr/>
        </p:nvSpPr>
        <p:spPr bwMode="auto">
          <a:xfrm>
            <a:off x="5643563" y="3143250"/>
            <a:ext cx="3000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>
                <a:latin typeface="Times New Roman" pitchFamily="18" charset="0"/>
                <a:cs typeface="Times New Roman" pitchFamily="18" charset="0"/>
              </a:rPr>
              <a:t>Зал ритміки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7" descr="Таня 00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24475" y="3571875"/>
            <a:ext cx="3390900" cy="3000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0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000"/>
                            </p:stCondLst>
                            <p:childTnLst>
                              <p:par>
                                <p:cTn id="1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500"/>
                            </p:stCondLst>
                            <p:childTnLst>
                              <p:par>
                                <p:cTn id="2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500"/>
                            </p:stCondLst>
                            <p:childTnLst>
                              <p:par>
                                <p:cTn id="26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500"/>
                            </p:stCondLst>
                            <p:childTnLst>
                              <p:par>
                                <p:cTn id="3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1000"/>
                            </p:stCondLst>
                            <p:childTnLst>
                              <p:par>
                                <p:cTn id="3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3000"/>
                            </p:stCondLst>
                            <p:childTnLst>
                              <p:par>
                                <p:cTn id="3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15364" grpId="0"/>
      <p:bldP spid="15366" grpId="0"/>
      <p:bldP spid="15368" grpId="0"/>
      <p:bldP spid="1537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>
          <a:xfrm>
            <a:off x="142875" y="142875"/>
            <a:ext cx="8858250" cy="1071563"/>
          </a:xfrm>
        </p:spPr>
        <p:txBody>
          <a:bodyPr/>
          <a:lstStyle/>
          <a:p>
            <a:pPr algn="ctr" eaLnBrk="1" hangingPunct="1"/>
            <a:r>
              <a:rPr lang="uk-UA" sz="4000" i="1" smtClean="0">
                <a:solidFill>
                  <a:schemeClr val="tx1"/>
                </a:solidFill>
              </a:rPr>
              <a:t>Форми організації пізнавальної діяльності учнів</a:t>
            </a:r>
            <a:endParaRPr lang="ru-RU" sz="4000" i="1" smtClean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714875" y="1214438"/>
            <a:ext cx="2428875" cy="64293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ФФ</a:t>
            </a:r>
            <a:endParaRPr lang="ru-RU" dirty="0"/>
          </a:p>
        </p:txBody>
      </p:sp>
      <p:sp>
        <p:nvSpPr>
          <p:cNvPr id="17411" name="TextBox 4"/>
          <p:cNvSpPr txBox="1">
            <a:spLocks noChangeArrowheads="1"/>
          </p:cNvSpPr>
          <p:nvPr/>
        </p:nvSpPr>
        <p:spPr bwMode="auto">
          <a:xfrm>
            <a:off x="4786313" y="1285875"/>
            <a:ext cx="2286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1400">
                <a:latin typeface="Constantia" pitchFamily="18" charset="0"/>
              </a:rPr>
              <a:t>Форми організації</a:t>
            </a:r>
            <a:endParaRPr lang="ru-RU" sz="1400">
              <a:latin typeface="Constantia" pitchFamily="18" charset="0"/>
            </a:endParaRPr>
          </a:p>
        </p:txBody>
      </p:sp>
      <p:cxnSp>
        <p:nvCxnSpPr>
          <p:cNvPr id="7" name="Прямая соединительная линия 6"/>
          <p:cNvCxnSpPr>
            <a:stCxn id="4" idx="2"/>
          </p:cNvCxnSpPr>
          <p:nvPr/>
        </p:nvCxnSpPr>
        <p:spPr>
          <a:xfrm rot="5400000">
            <a:off x="5715794" y="2070894"/>
            <a:ext cx="42862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3429000" y="2286000"/>
            <a:ext cx="40005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Скругленный прямоугольник 19"/>
          <p:cNvSpPr/>
          <p:nvPr/>
        </p:nvSpPr>
        <p:spPr>
          <a:xfrm>
            <a:off x="7429500" y="2071688"/>
            <a:ext cx="1500188" cy="428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Урочна</a:t>
            </a:r>
            <a:endParaRPr lang="ru-RU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357438" y="2071688"/>
            <a:ext cx="1643062" cy="428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Позаурочна</a:t>
            </a:r>
            <a:endParaRPr lang="ru-RU" dirty="0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rot="5400000">
            <a:off x="3108326" y="2606675"/>
            <a:ext cx="214312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1857375" y="2786063"/>
            <a:ext cx="257175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Скругленный прямоугольник 38"/>
          <p:cNvSpPr/>
          <p:nvPr/>
        </p:nvSpPr>
        <p:spPr>
          <a:xfrm>
            <a:off x="4429125" y="2500313"/>
            <a:ext cx="2357438" cy="71437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400">
                <a:solidFill>
                  <a:schemeClr val="tx1"/>
                </a:solidFill>
              </a:rPr>
              <a:t>Участь в шкільній Спартакіаді учнівської молоді Кременечини</a:t>
            </a:r>
            <a:endParaRPr lang="ru-RU" sz="1400">
              <a:solidFill>
                <a:schemeClr val="tx1"/>
              </a:solidFill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142875" y="2500313"/>
            <a:ext cx="2000250" cy="5715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400">
                <a:solidFill>
                  <a:schemeClr val="tx1"/>
                </a:solidFill>
              </a:rPr>
              <a:t>Заняття в СМГ</a:t>
            </a:r>
            <a:endParaRPr lang="ru-RU" sz="1400">
              <a:solidFill>
                <a:schemeClr val="tx1"/>
              </a:solidFill>
            </a:endParaRP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 rot="5400000">
            <a:off x="2858294" y="3071019"/>
            <a:ext cx="71437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1714500" y="3643313"/>
            <a:ext cx="271462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Скругленный прямоугольник 46"/>
          <p:cNvSpPr/>
          <p:nvPr/>
        </p:nvSpPr>
        <p:spPr>
          <a:xfrm>
            <a:off x="4429125" y="3357563"/>
            <a:ext cx="2357438" cy="5715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400">
                <a:solidFill>
                  <a:schemeClr val="tx1"/>
                </a:solidFill>
              </a:rPr>
              <a:t>Туристичні походи</a:t>
            </a:r>
            <a:endParaRPr lang="ru-RU" sz="1400">
              <a:solidFill>
                <a:schemeClr val="tx1"/>
              </a:solidFill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142875" y="3357563"/>
            <a:ext cx="2000250" cy="5715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400">
                <a:solidFill>
                  <a:schemeClr val="tx1"/>
                </a:solidFill>
              </a:rPr>
              <a:t>Заняття в тренажерному залі</a:t>
            </a:r>
            <a:endParaRPr lang="ru-RU" sz="1400">
              <a:solidFill>
                <a:schemeClr val="tx1"/>
              </a:solidFill>
            </a:endParaRPr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 rot="5400000">
            <a:off x="2858294" y="3785394"/>
            <a:ext cx="71437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1857375" y="4572000"/>
            <a:ext cx="26431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Скругленный прямоугольник 56"/>
          <p:cNvSpPr/>
          <p:nvPr/>
        </p:nvSpPr>
        <p:spPr>
          <a:xfrm>
            <a:off x="4429125" y="4214813"/>
            <a:ext cx="2357438" cy="71437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400">
                <a:solidFill>
                  <a:schemeClr val="tx1"/>
                </a:solidFill>
              </a:rPr>
              <a:t>Традиційні шкільні спортивні свята, змагання</a:t>
            </a:r>
            <a:endParaRPr lang="ru-RU" sz="1400">
              <a:solidFill>
                <a:schemeClr val="tx1"/>
              </a:solidFill>
            </a:endParaRP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142875" y="4286250"/>
            <a:ext cx="2071688" cy="5715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400">
                <a:solidFill>
                  <a:schemeClr val="tx1"/>
                </a:solidFill>
              </a:rPr>
              <a:t>Спортивні години</a:t>
            </a:r>
            <a:endParaRPr lang="ru-RU" sz="1400">
              <a:solidFill>
                <a:schemeClr val="tx1"/>
              </a:solidFill>
            </a:endParaRPr>
          </a:p>
        </p:txBody>
      </p:sp>
      <p:cxnSp>
        <p:nvCxnSpPr>
          <p:cNvPr id="60" name="Прямая соединительная линия 59"/>
          <p:cNvCxnSpPr/>
          <p:nvPr/>
        </p:nvCxnSpPr>
        <p:spPr>
          <a:xfrm rot="5400000">
            <a:off x="2143919" y="5214144"/>
            <a:ext cx="214312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1785938" y="5429250"/>
            <a:ext cx="27146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1714500" y="6286500"/>
            <a:ext cx="292893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Скругленный прямоугольник 67"/>
          <p:cNvSpPr/>
          <p:nvPr/>
        </p:nvSpPr>
        <p:spPr>
          <a:xfrm>
            <a:off x="4429125" y="5143500"/>
            <a:ext cx="2357438" cy="5715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400">
                <a:solidFill>
                  <a:schemeClr val="tx1"/>
                </a:solidFill>
              </a:rPr>
              <a:t>Гурткова робота</a:t>
            </a:r>
            <a:endParaRPr lang="ru-RU" sz="1400">
              <a:solidFill>
                <a:schemeClr val="tx1"/>
              </a:solidFill>
            </a:endParaRPr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4429125" y="6000750"/>
            <a:ext cx="2357438" cy="5715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400">
                <a:solidFill>
                  <a:schemeClr val="tx1"/>
                </a:solidFill>
              </a:rPr>
              <a:t>Шкільна преса</a:t>
            </a:r>
            <a:endParaRPr lang="ru-RU" sz="1400">
              <a:solidFill>
                <a:schemeClr val="tx1"/>
              </a:solidFill>
            </a:endParaRPr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142875" y="5143500"/>
            <a:ext cx="2071688" cy="5715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400">
                <a:solidFill>
                  <a:schemeClr val="tx1"/>
                </a:solidFill>
              </a:rPr>
              <a:t>Ігри - естафети</a:t>
            </a:r>
            <a:endParaRPr lang="ru-RU" sz="1400">
              <a:solidFill>
                <a:schemeClr val="tx1"/>
              </a:solidFill>
            </a:endParaRPr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142875" y="6000750"/>
            <a:ext cx="2071688" cy="5715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400">
                <a:solidFill>
                  <a:schemeClr val="tx1"/>
                </a:solidFill>
              </a:rPr>
              <a:t>СОК  “Лицар”</a:t>
            </a:r>
            <a:endParaRPr lang="ru-RU" sz="14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6313" y="2657475"/>
            <a:ext cx="5786437" cy="414338"/>
          </a:xfrm>
        </p:spPr>
        <p:txBody>
          <a:bodyPr/>
          <a:lstStyle/>
          <a:p>
            <a:pPr marR="0" algn="ctr" eaLnBrk="1" hangingPunct="1">
              <a:lnSpc>
                <a:spcPct val="90000"/>
              </a:lnSpc>
            </a:pPr>
            <a:r>
              <a:rPr lang="uk-UA" sz="2200" b="1" smtClean="0">
                <a:solidFill>
                  <a:srgbClr val="0000FF"/>
                </a:solidFill>
              </a:rPr>
              <a:t>Урок формування знань, умінь і навичок</a:t>
            </a:r>
            <a:endParaRPr lang="ru-RU" sz="2200" b="1" smtClean="0">
              <a:solidFill>
                <a:srgbClr val="0000FF"/>
              </a:solidFill>
            </a:endParaRPr>
          </a:p>
        </p:txBody>
      </p:sp>
      <p:pic>
        <p:nvPicPr>
          <p:cNvPr id="4" name="Picture 6" descr="D:\фізкультура\IMG_4668.jpg"/>
          <p:cNvPicPr>
            <a:picLocks noChangeAspect="1" noChangeArrowheads="1"/>
          </p:cNvPicPr>
          <p:nvPr/>
        </p:nvPicPr>
        <p:blipFill>
          <a:blip r:embed="rId2" cstate="print"/>
          <a:srcRect l="9018" t="38013" r="26608"/>
          <a:stretch>
            <a:fillRect/>
          </a:stretch>
        </p:blipFill>
        <p:spPr bwMode="auto">
          <a:xfrm>
            <a:off x="0" y="214290"/>
            <a:ext cx="3066046" cy="228601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Picture 8" descr="D:\фізкультура\IMG_4670.jpg"/>
          <p:cNvPicPr>
            <a:picLocks noChangeAspect="1" noChangeArrowheads="1"/>
          </p:cNvPicPr>
          <p:nvPr/>
        </p:nvPicPr>
        <p:blipFill>
          <a:blip r:embed="rId3" cstate="print"/>
          <a:srcRect l="5818" t="23270" r="21463"/>
          <a:stretch>
            <a:fillRect/>
          </a:stretch>
        </p:blipFill>
        <p:spPr bwMode="auto">
          <a:xfrm>
            <a:off x="6143636" y="214290"/>
            <a:ext cx="3000364" cy="228601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928926" y="152813"/>
            <a:ext cx="3214710" cy="2148923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Урок в 4 класі. </a:t>
            </a:r>
            <a:r>
              <a:rPr lang="uk-UA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Тема. Навчання техніки виконання кидка в кошик однією рукою від плеча з місця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18437" name="TextBox 5"/>
          <p:cNvSpPr txBox="1">
            <a:spLocks noChangeArrowheads="1"/>
          </p:cNvSpPr>
          <p:nvPr/>
        </p:nvSpPr>
        <p:spPr bwMode="auto">
          <a:xfrm>
            <a:off x="285750" y="3071813"/>
            <a:ext cx="75199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1">
                <a:solidFill>
                  <a:schemeClr val="tx2"/>
                </a:solidFill>
                <a:latin typeface="Constantia" pitchFamily="18" charset="0"/>
              </a:rPr>
              <a:t>Використані методи:</a:t>
            </a:r>
            <a:r>
              <a:rPr lang="uk-UA">
                <a:solidFill>
                  <a:schemeClr val="tx2"/>
                </a:solidFill>
                <a:latin typeface="Constantia" pitchFamily="18" charset="0"/>
              </a:rPr>
              <a:t> </a:t>
            </a:r>
            <a:r>
              <a:rPr lang="uk-UA">
                <a:latin typeface="Constantia" pitchFamily="18" charset="0"/>
              </a:rPr>
              <a:t>метод слова, метод демонстрації, змагальний</a:t>
            </a:r>
            <a:endParaRPr lang="ru-RU">
              <a:latin typeface="Constantia" pitchFamily="18" charset="0"/>
            </a:endParaRPr>
          </a:p>
        </p:txBody>
      </p:sp>
      <p:sp>
        <p:nvSpPr>
          <p:cNvPr id="18438" name="TextBox 6"/>
          <p:cNvSpPr txBox="1">
            <a:spLocks noChangeArrowheads="1"/>
          </p:cNvSpPr>
          <p:nvPr/>
        </p:nvSpPr>
        <p:spPr bwMode="auto">
          <a:xfrm>
            <a:off x="285750" y="3500438"/>
            <a:ext cx="7000875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1">
                <a:latin typeface="Constantia" pitchFamily="18" charset="0"/>
              </a:rPr>
              <a:t>Пізнавальна інформація у вигляді  ілюстрацій :        </a:t>
            </a:r>
          </a:p>
          <a:p>
            <a:r>
              <a:rPr lang="uk-UA">
                <a:latin typeface="Constantia" pitchFamily="18" charset="0"/>
              </a:rPr>
              <a:t>                                                  </a:t>
            </a:r>
            <a:r>
              <a:rPr lang="uk-UA" sz="1600">
                <a:latin typeface="Constantia" pitchFamily="18" charset="0"/>
              </a:rPr>
              <a:t>-  способи  кидків м</a:t>
            </a:r>
            <a:r>
              <a:rPr lang="en-US" sz="1600">
                <a:latin typeface="Constantia" pitchFamily="18" charset="0"/>
              </a:rPr>
              <a:t>’</a:t>
            </a:r>
            <a:r>
              <a:rPr lang="uk-UA" sz="1600">
                <a:latin typeface="Constantia" pitchFamily="18" charset="0"/>
              </a:rPr>
              <a:t>яча ,</a:t>
            </a:r>
          </a:p>
          <a:p>
            <a:r>
              <a:rPr lang="uk-UA" sz="1600">
                <a:latin typeface="Constantia" pitchFamily="18" charset="0"/>
              </a:rPr>
              <a:t>                                                         - види м</a:t>
            </a:r>
            <a:r>
              <a:rPr lang="en-US" sz="1600">
                <a:latin typeface="Constantia" pitchFamily="18" charset="0"/>
              </a:rPr>
              <a:t>’</a:t>
            </a:r>
            <a:r>
              <a:rPr lang="uk-UA" sz="1600">
                <a:latin typeface="Constantia" pitchFamily="18" charset="0"/>
              </a:rPr>
              <a:t>ячів ,</a:t>
            </a:r>
          </a:p>
          <a:p>
            <a:r>
              <a:rPr lang="uk-UA" sz="1600">
                <a:latin typeface="Constantia" pitchFamily="18" charset="0"/>
              </a:rPr>
              <a:t>                                                         - вага б/б м</a:t>
            </a:r>
            <a:r>
              <a:rPr lang="en-US" sz="1600">
                <a:latin typeface="Constantia" pitchFamily="18" charset="0"/>
              </a:rPr>
              <a:t>’</a:t>
            </a:r>
            <a:r>
              <a:rPr lang="uk-UA" sz="1600">
                <a:latin typeface="Constantia" pitchFamily="18" charset="0"/>
              </a:rPr>
              <a:t>яча,</a:t>
            </a:r>
          </a:p>
          <a:p>
            <a:r>
              <a:rPr lang="uk-UA" sz="1600">
                <a:latin typeface="Constantia" pitchFamily="18" charset="0"/>
              </a:rPr>
              <a:t>                                                         - розмір б/б площадки.</a:t>
            </a:r>
          </a:p>
          <a:p>
            <a:r>
              <a:rPr lang="uk-UA" sz="1600">
                <a:latin typeface="Constantia" pitchFamily="18" charset="0"/>
              </a:rPr>
              <a:t>                                                         </a:t>
            </a:r>
            <a:endParaRPr lang="ru-RU" sz="1600">
              <a:latin typeface="Constantia" pitchFamily="18" charset="0"/>
            </a:endParaRPr>
          </a:p>
        </p:txBody>
      </p:sp>
      <p:sp>
        <p:nvSpPr>
          <p:cNvPr id="18439" name="TextBox 8"/>
          <p:cNvSpPr txBox="1">
            <a:spLocks noChangeArrowheads="1"/>
          </p:cNvSpPr>
          <p:nvPr/>
        </p:nvSpPr>
        <p:spPr bwMode="auto">
          <a:xfrm>
            <a:off x="785813" y="500062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8440" name="TextBox 11"/>
          <p:cNvSpPr txBox="1">
            <a:spLocks noChangeArrowheads="1"/>
          </p:cNvSpPr>
          <p:nvPr/>
        </p:nvSpPr>
        <p:spPr bwMode="auto">
          <a:xfrm>
            <a:off x="250825" y="4941888"/>
            <a:ext cx="8750300" cy="134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latin typeface="Constantia" pitchFamily="18" charset="0"/>
              </a:rPr>
              <a:t> 1. </a:t>
            </a:r>
            <a:r>
              <a:rPr lang="uk-UA" sz="1600">
                <a:latin typeface="Constantia" pitchFamily="18" charset="0"/>
              </a:rPr>
              <a:t>Навчання  т. в. кидків однією рукою з місця від плеча</a:t>
            </a:r>
          </a:p>
          <a:p>
            <a:r>
              <a:rPr lang="uk-UA" sz="1600">
                <a:latin typeface="Constantia" pitchFamily="18" charset="0"/>
              </a:rPr>
              <a:t>2. Закріплення т. в. передачі м</a:t>
            </a:r>
            <a:r>
              <a:rPr lang="en-US" sz="1600">
                <a:latin typeface="Constantia" pitchFamily="18" charset="0"/>
              </a:rPr>
              <a:t>’</a:t>
            </a:r>
            <a:r>
              <a:rPr lang="uk-UA" sz="1600">
                <a:latin typeface="Constantia" pitchFamily="18" charset="0"/>
              </a:rPr>
              <a:t>яча двома руками від грудей : на місці, в русі</a:t>
            </a:r>
          </a:p>
          <a:p>
            <a:r>
              <a:rPr lang="uk-UA" sz="1600">
                <a:latin typeface="Constantia" pitchFamily="18" charset="0"/>
              </a:rPr>
              <a:t>3. Удосконалення т. в. ведення м</a:t>
            </a:r>
            <a:r>
              <a:rPr lang="en-US" sz="1600">
                <a:latin typeface="Constantia" pitchFamily="18" charset="0"/>
              </a:rPr>
              <a:t>’</a:t>
            </a:r>
            <a:r>
              <a:rPr lang="uk-UA" sz="1600">
                <a:latin typeface="Constantia" pitchFamily="18" charset="0"/>
              </a:rPr>
              <a:t>яча правою (лівою) рукою з різною висотою відскоку </a:t>
            </a:r>
            <a:r>
              <a:rPr lang="uk-UA" sz="1600">
                <a:solidFill>
                  <a:srgbClr val="000000"/>
                </a:solidFill>
                <a:latin typeface="Constantia" pitchFamily="18" charset="0"/>
              </a:rPr>
              <a:t>м</a:t>
            </a:r>
            <a:r>
              <a:rPr lang="en-US" sz="1600">
                <a:solidFill>
                  <a:srgbClr val="000000"/>
                </a:solidFill>
                <a:latin typeface="Constantia" pitchFamily="18" charset="0"/>
              </a:rPr>
              <a:t>’</a:t>
            </a:r>
            <a:r>
              <a:rPr lang="uk-UA" sz="1600">
                <a:solidFill>
                  <a:srgbClr val="000000"/>
                </a:solidFill>
                <a:latin typeface="Constantia" pitchFamily="18" charset="0"/>
              </a:rPr>
              <a:t>яча </a:t>
            </a:r>
            <a:endParaRPr lang="uk-UA" sz="1600">
              <a:latin typeface="Constantia" pitchFamily="18" charset="0"/>
            </a:endParaRPr>
          </a:p>
          <a:p>
            <a:r>
              <a:rPr lang="uk-UA" sz="1600">
                <a:latin typeface="Constantia" pitchFamily="18" charset="0"/>
              </a:rPr>
              <a:t>4. Навчальна гра б б/б за спрощеними правилами, або ігри – естафети.</a:t>
            </a:r>
            <a:endParaRPr lang="ru-RU" sz="1600">
              <a:latin typeface="Constantia" pitchFamily="18" charset="0"/>
            </a:endParaRPr>
          </a:p>
        </p:txBody>
      </p:sp>
      <p:sp>
        <p:nvSpPr>
          <p:cNvPr id="18441" name="TextBox 12"/>
          <p:cNvSpPr txBox="1">
            <a:spLocks noChangeArrowheads="1"/>
          </p:cNvSpPr>
          <p:nvPr/>
        </p:nvSpPr>
        <p:spPr bwMode="auto">
          <a:xfrm>
            <a:off x="285750" y="6215063"/>
            <a:ext cx="8823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1">
                <a:latin typeface="Constantia" pitchFamily="18" charset="0"/>
              </a:rPr>
              <a:t>Узагальнення: </a:t>
            </a:r>
            <a:r>
              <a:rPr lang="uk-UA">
                <a:latin typeface="Constantia" pitchFamily="18" charset="0"/>
              </a:rPr>
              <a:t>підведення підсумків уроку, повідомлення домашнього завдання.</a:t>
            </a:r>
            <a:endParaRPr lang="ru-RU">
              <a:latin typeface="Constantia" pitchFamily="18" charset="0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>
          <a:xfrm>
            <a:off x="2857500" y="214313"/>
            <a:ext cx="5829300" cy="857250"/>
          </a:xfrm>
        </p:spPr>
        <p:txBody>
          <a:bodyPr/>
          <a:lstStyle/>
          <a:p>
            <a:pPr eaLnBrk="1" hangingPunct="1"/>
            <a:r>
              <a:rPr lang="uk-UA" sz="2800" smtClean="0">
                <a:latin typeface="Times New Roman" pitchFamily="18" charset="0"/>
                <a:cs typeface="Times New Roman" pitchFamily="18" charset="0"/>
              </a:rPr>
              <a:t>Урок в 5 класі. </a:t>
            </a:r>
            <a:r>
              <a:rPr lang="uk-UA" sz="28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Тема. Навчання техніки виконання вправ в рівновазі</a:t>
            </a:r>
            <a:r>
              <a:rPr lang="uk-UA" sz="2800" b="1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smtClean="0">
              <a:solidFill>
                <a:schemeClr val="tx1"/>
              </a:solidFill>
            </a:endParaRPr>
          </a:p>
        </p:txBody>
      </p:sp>
      <p:pic>
        <p:nvPicPr>
          <p:cNvPr id="6" name="Рисунок 8" descr="C:\Documents and Settings\Admin\Рабочий стол\5б рівновага 2\Таня\Таня 0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0811" t="17857" r="2702"/>
          <a:stretch>
            <a:fillRect/>
          </a:stretch>
        </p:blipFill>
        <p:spPr>
          <a:xfrm>
            <a:off x="214282" y="214290"/>
            <a:ext cx="2430027" cy="1857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5" descr="C:\Documents and Settings\Admin\Рабочий стол\5б рівновага 2\Таня\Таня 0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4500570"/>
            <a:ext cx="2643187" cy="18573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9460" name="TextBox 7"/>
          <p:cNvSpPr txBox="1">
            <a:spLocks noChangeArrowheads="1"/>
          </p:cNvSpPr>
          <p:nvPr/>
        </p:nvSpPr>
        <p:spPr bwMode="auto">
          <a:xfrm>
            <a:off x="3143250" y="1214438"/>
            <a:ext cx="69294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000" b="1">
                <a:solidFill>
                  <a:srgbClr val="0000FF"/>
                </a:solidFill>
                <a:latin typeface="Constantia" pitchFamily="18" charset="0"/>
              </a:rPr>
              <a:t>Урок засвоєння нових знань, інтегрований </a:t>
            </a:r>
            <a:endParaRPr lang="ru-RU" sz="2000" b="1">
              <a:solidFill>
                <a:srgbClr val="0000FF"/>
              </a:solidFill>
              <a:latin typeface="Constantia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rot="10800000" flipV="1">
            <a:off x="857250" y="3643313"/>
            <a:ext cx="357188" cy="2857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16200000" flipH="1">
            <a:off x="2786063" y="3714750"/>
            <a:ext cx="500062" cy="3571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3" name="TextBox 16"/>
          <p:cNvSpPr txBox="1">
            <a:spLocks noChangeArrowheads="1"/>
          </p:cNvSpPr>
          <p:nvPr/>
        </p:nvSpPr>
        <p:spPr bwMode="auto">
          <a:xfrm>
            <a:off x="857250" y="2357438"/>
            <a:ext cx="2286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b="1">
                <a:latin typeface="Constantia" pitchFamily="18" charset="0"/>
              </a:rPr>
              <a:t>Інтегровані уроки</a:t>
            </a:r>
          </a:p>
          <a:p>
            <a:pPr algn="ctr"/>
            <a:endParaRPr lang="ru-RU" b="1">
              <a:latin typeface="Constantia" pitchFamily="18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928688" y="2786063"/>
            <a:ext cx="2214562" cy="857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Урок фізкультури</a:t>
            </a:r>
            <a:endParaRPr lang="ru-RU" dirty="0"/>
          </a:p>
        </p:txBody>
      </p:sp>
      <p:cxnSp>
        <p:nvCxnSpPr>
          <p:cNvPr id="24" name="Прямая со стрелкой 23"/>
          <p:cNvCxnSpPr/>
          <p:nvPr/>
        </p:nvCxnSpPr>
        <p:spPr>
          <a:xfrm rot="5400000">
            <a:off x="1822450" y="3892550"/>
            <a:ext cx="35718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6" name="TextBox 31"/>
          <p:cNvSpPr txBox="1">
            <a:spLocks noChangeArrowheads="1"/>
          </p:cNvSpPr>
          <p:nvPr/>
        </p:nvSpPr>
        <p:spPr bwMode="auto">
          <a:xfrm>
            <a:off x="0" y="3929063"/>
            <a:ext cx="1428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solidFill>
                  <a:srgbClr val="0000FF"/>
                </a:solidFill>
                <a:latin typeface="Constantia" pitchFamily="18" charset="0"/>
              </a:rPr>
              <a:t>з біологією</a:t>
            </a:r>
            <a:endParaRPr lang="ru-RU">
              <a:solidFill>
                <a:srgbClr val="0000FF"/>
              </a:solidFill>
              <a:latin typeface="Constantia" pitchFamily="18" charset="0"/>
            </a:endParaRPr>
          </a:p>
        </p:txBody>
      </p:sp>
      <p:sp>
        <p:nvSpPr>
          <p:cNvPr id="19467" name="TextBox 32"/>
          <p:cNvSpPr txBox="1">
            <a:spLocks noChangeArrowheads="1"/>
          </p:cNvSpPr>
          <p:nvPr/>
        </p:nvSpPr>
        <p:spPr bwMode="auto">
          <a:xfrm>
            <a:off x="1357313" y="4143375"/>
            <a:ext cx="13350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solidFill>
                  <a:srgbClr val="0000FF"/>
                </a:solidFill>
                <a:latin typeface="Constantia" pitchFamily="18" charset="0"/>
              </a:rPr>
              <a:t>з історією</a:t>
            </a:r>
            <a:endParaRPr lang="ru-RU">
              <a:solidFill>
                <a:srgbClr val="0000FF"/>
              </a:solidFill>
              <a:latin typeface="Constantia" pitchFamily="18" charset="0"/>
            </a:endParaRPr>
          </a:p>
        </p:txBody>
      </p:sp>
      <p:sp>
        <p:nvSpPr>
          <p:cNvPr id="19468" name="TextBox 33"/>
          <p:cNvSpPr txBox="1">
            <a:spLocks noChangeArrowheads="1"/>
          </p:cNvSpPr>
          <p:nvPr/>
        </p:nvSpPr>
        <p:spPr bwMode="auto">
          <a:xfrm>
            <a:off x="2857500" y="4286250"/>
            <a:ext cx="12287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>
                <a:solidFill>
                  <a:srgbClr val="0000FF"/>
                </a:solidFill>
                <a:latin typeface="Constantia" pitchFamily="18" charset="0"/>
              </a:rPr>
              <a:t>з фізикою</a:t>
            </a:r>
            <a:endParaRPr lang="ru-RU">
              <a:solidFill>
                <a:srgbClr val="0000FF"/>
              </a:solidFill>
              <a:latin typeface="Constantia" pitchFamily="18" charset="0"/>
            </a:endParaRPr>
          </a:p>
        </p:txBody>
      </p:sp>
      <p:cxnSp>
        <p:nvCxnSpPr>
          <p:cNvPr id="40" name="Прямая со стрелкой 39"/>
          <p:cNvCxnSpPr/>
          <p:nvPr/>
        </p:nvCxnSpPr>
        <p:spPr>
          <a:xfrm rot="5400000">
            <a:off x="179388" y="4606925"/>
            <a:ext cx="50006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rot="5400000">
            <a:off x="858044" y="4571207"/>
            <a:ext cx="428625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71" name="TextBox 50"/>
          <p:cNvSpPr txBox="1">
            <a:spLocks noChangeArrowheads="1"/>
          </p:cNvSpPr>
          <p:nvPr/>
        </p:nvSpPr>
        <p:spPr bwMode="auto">
          <a:xfrm rot="-5400000">
            <a:off x="-96837" y="5383213"/>
            <a:ext cx="9921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latin typeface="Constantia" pitchFamily="18" charset="0"/>
              </a:rPr>
              <a:t>постава</a:t>
            </a:r>
            <a:endParaRPr lang="ru-RU">
              <a:latin typeface="Constantia" pitchFamily="18" charset="0"/>
            </a:endParaRPr>
          </a:p>
        </p:txBody>
      </p:sp>
      <p:sp>
        <p:nvSpPr>
          <p:cNvPr id="19472" name="TextBox 51"/>
          <p:cNvSpPr txBox="1">
            <a:spLocks noChangeArrowheads="1"/>
          </p:cNvSpPr>
          <p:nvPr/>
        </p:nvSpPr>
        <p:spPr bwMode="auto">
          <a:xfrm rot="-5400000">
            <a:off x="28575" y="5400676"/>
            <a:ext cx="18129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1600">
                <a:latin typeface="Constantia" pitchFamily="18" charset="0"/>
              </a:rPr>
              <a:t>правила особистої гігієни</a:t>
            </a:r>
            <a:endParaRPr lang="ru-RU" sz="1600">
              <a:latin typeface="Constantia" pitchFamily="18" charset="0"/>
            </a:endParaRPr>
          </a:p>
        </p:txBody>
      </p:sp>
      <p:cxnSp>
        <p:nvCxnSpPr>
          <p:cNvPr id="54" name="Прямая со стрелкой 53"/>
          <p:cNvCxnSpPr/>
          <p:nvPr/>
        </p:nvCxnSpPr>
        <p:spPr>
          <a:xfrm rot="5400000">
            <a:off x="1822450" y="4678363"/>
            <a:ext cx="357187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/>
          <p:nvPr/>
        </p:nvCxnSpPr>
        <p:spPr>
          <a:xfrm rot="5400000">
            <a:off x="3251200" y="5035550"/>
            <a:ext cx="35718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75" name="TextBox 68"/>
          <p:cNvSpPr txBox="1">
            <a:spLocks noChangeArrowheads="1"/>
          </p:cNvSpPr>
          <p:nvPr/>
        </p:nvSpPr>
        <p:spPr bwMode="auto">
          <a:xfrm rot="-5400000">
            <a:off x="1000125" y="5441950"/>
            <a:ext cx="200025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1600">
                <a:latin typeface="Constantia" pitchFamily="18" charset="0"/>
              </a:rPr>
              <a:t>Історія розвитку фізичної культури і спорту</a:t>
            </a:r>
            <a:endParaRPr lang="ru-RU" sz="1600">
              <a:latin typeface="Constantia" pitchFamily="18" charset="0"/>
            </a:endParaRPr>
          </a:p>
        </p:txBody>
      </p:sp>
      <p:sp>
        <p:nvSpPr>
          <p:cNvPr id="19476" name="TextBox 72"/>
          <p:cNvSpPr txBox="1">
            <a:spLocks noChangeArrowheads="1"/>
          </p:cNvSpPr>
          <p:nvPr/>
        </p:nvSpPr>
        <p:spPr bwMode="auto">
          <a:xfrm>
            <a:off x="3500438" y="1714500"/>
            <a:ext cx="49291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uk-UA">
                <a:latin typeface="Constantia" pitchFamily="18" charset="0"/>
              </a:rPr>
              <a:t>    Історія розвитку гімнастики в Україні</a:t>
            </a:r>
            <a:endParaRPr lang="ru-RU">
              <a:latin typeface="Constantia" pitchFamily="18" charset="0"/>
            </a:endParaRPr>
          </a:p>
        </p:txBody>
      </p:sp>
      <p:sp>
        <p:nvSpPr>
          <p:cNvPr id="19477" name="TextBox 73"/>
          <p:cNvSpPr txBox="1">
            <a:spLocks noChangeArrowheads="1"/>
          </p:cNvSpPr>
          <p:nvPr/>
        </p:nvSpPr>
        <p:spPr bwMode="auto">
          <a:xfrm>
            <a:off x="2786063" y="2071688"/>
            <a:ext cx="63579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uk-UA">
                <a:latin typeface="Constantia" pitchFamily="18" charset="0"/>
              </a:rPr>
              <a:t>  Комплекс вправ для формування правильної постави</a:t>
            </a:r>
            <a:endParaRPr lang="ru-RU">
              <a:latin typeface="Constantia" pitchFamily="18" charset="0"/>
            </a:endParaRPr>
          </a:p>
        </p:txBody>
      </p:sp>
      <p:sp>
        <p:nvSpPr>
          <p:cNvPr id="19478" name="TextBox 74"/>
          <p:cNvSpPr txBox="1">
            <a:spLocks noChangeArrowheads="1"/>
          </p:cNvSpPr>
          <p:nvPr/>
        </p:nvSpPr>
        <p:spPr bwMode="auto">
          <a:xfrm>
            <a:off x="3214688" y="2500313"/>
            <a:ext cx="46434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uk-UA">
                <a:latin typeface="Constantia" pitchFamily="18" charset="0"/>
              </a:rPr>
              <a:t>  Навчання т. в. вправ в рівновазі</a:t>
            </a:r>
            <a:endParaRPr lang="ru-RU">
              <a:latin typeface="Constantia" pitchFamily="18" charset="0"/>
            </a:endParaRPr>
          </a:p>
        </p:txBody>
      </p:sp>
      <p:sp>
        <p:nvSpPr>
          <p:cNvPr id="19479" name="TextBox 75"/>
          <p:cNvSpPr txBox="1">
            <a:spLocks noChangeArrowheads="1"/>
          </p:cNvSpPr>
          <p:nvPr/>
        </p:nvSpPr>
        <p:spPr bwMode="auto">
          <a:xfrm>
            <a:off x="3429000" y="3000375"/>
            <a:ext cx="5715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uk-UA">
                <a:latin typeface="Constantia" pitchFamily="18" charset="0"/>
              </a:rPr>
              <a:t>    Вчитель біології повідомляє про формування постави     </a:t>
            </a:r>
            <a:endParaRPr lang="ru-RU">
              <a:latin typeface="Constantia" pitchFamily="18" charset="0"/>
            </a:endParaRPr>
          </a:p>
        </p:txBody>
      </p:sp>
      <p:sp>
        <p:nvSpPr>
          <p:cNvPr id="19480" name="TextBox 76"/>
          <p:cNvSpPr txBox="1">
            <a:spLocks noChangeArrowheads="1"/>
          </p:cNvSpPr>
          <p:nvPr/>
        </p:nvSpPr>
        <p:spPr bwMode="auto">
          <a:xfrm>
            <a:off x="6715125" y="4286250"/>
            <a:ext cx="24288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uk-UA">
                <a:latin typeface="Constantia" pitchFamily="18" charset="0"/>
              </a:rPr>
              <a:t>  Гра – естафета            “  Вибери правильну відповідь ”  </a:t>
            </a:r>
            <a:endParaRPr lang="ru-RU">
              <a:latin typeface="Constantia" pitchFamily="18" charset="0"/>
            </a:endParaRPr>
          </a:p>
        </p:txBody>
      </p:sp>
      <p:sp>
        <p:nvSpPr>
          <p:cNvPr id="19481" name="TextBox 79"/>
          <p:cNvSpPr txBox="1">
            <a:spLocks noChangeArrowheads="1"/>
          </p:cNvSpPr>
          <p:nvPr/>
        </p:nvSpPr>
        <p:spPr bwMode="auto">
          <a:xfrm rot="-5400000">
            <a:off x="2899568" y="5530057"/>
            <a:ext cx="10715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1600">
                <a:latin typeface="Constantia" pitchFamily="18" charset="0"/>
              </a:rPr>
              <a:t>Сила тяжіння</a:t>
            </a:r>
            <a:endParaRPr lang="ru-RU" sz="1600">
              <a:latin typeface="Constantia" pitchFamily="18" charset="0"/>
            </a:endParaRPr>
          </a:p>
        </p:txBody>
      </p:sp>
      <p:sp>
        <p:nvSpPr>
          <p:cNvPr id="19482" name="TextBox 80"/>
          <p:cNvSpPr txBox="1">
            <a:spLocks noChangeArrowheads="1"/>
          </p:cNvSpPr>
          <p:nvPr/>
        </p:nvSpPr>
        <p:spPr bwMode="auto">
          <a:xfrm>
            <a:off x="3643313" y="3643313"/>
            <a:ext cx="64833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uk-UA">
                <a:latin typeface="Constantia" pitchFamily="18" charset="0"/>
              </a:rPr>
              <a:t>  Вчитель фізики повідомляє про рівнодійну сил</a:t>
            </a:r>
            <a:endParaRPr lang="ru-RU">
              <a:latin typeface="Constantia" pitchFamily="18" charset="0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6125" y="285750"/>
            <a:ext cx="5400675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Урок в 4 класі. </a:t>
            </a:r>
            <a:r>
              <a:rPr lang="uk-UA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Тема. Навчання техніки виконання опорного стрибка</a:t>
            </a:r>
            <a:r>
              <a:rPr lang="uk-UA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i="1" dirty="0" smtClean="0">
                <a:solidFill>
                  <a:schemeClr val="tx1"/>
                </a:solidFill>
                <a:latin typeface="Monotype Corsiva" pitchFamily="66" charset="0"/>
              </a:rPr>
              <a:t/>
            </a:r>
            <a:br>
              <a:rPr lang="en-US" sz="2800" i="1" dirty="0" smtClean="0">
                <a:solidFill>
                  <a:schemeClr val="tx1"/>
                </a:solidFill>
                <a:latin typeface="Monotype Corsiva" pitchFamily="66" charset="0"/>
              </a:rPr>
            </a:b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4" name="Рисунок 8" descr="E:\Фото\4-А,6-А,7-А,грудень 10р\галі 03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1784" t="8762" r="7005" b="15935"/>
          <a:stretch>
            <a:fillRect/>
          </a:stretch>
        </p:blipFill>
        <p:spPr>
          <a:xfrm>
            <a:off x="571472" y="428604"/>
            <a:ext cx="2430306" cy="30015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sp>
        <p:nvSpPr>
          <p:cNvPr id="20483" name="TextBox 4"/>
          <p:cNvSpPr txBox="1">
            <a:spLocks noChangeArrowheads="1"/>
          </p:cNvSpPr>
          <p:nvPr/>
        </p:nvSpPr>
        <p:spPr bwMode="auto">
          <a:xfrm>
            <a:off x="3357563" y="100012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20484" name="Прямоугольник 7"/>
          <p:cNvSpPr>
            <a:spLocks noChangeArrowheads="1"/>
          </p:cNvSpPr>
          <p:nvPr/>
        </p:nvSpPr>
        <p:spPr bwMode="auto">
          <a:xfrm>
            <a:off x="3143250" y="1285875"/>
            <a:ext cx="63325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000" b="1">
                <a:solidFill>
                  <a:srgbClr val="0000FF"/>
                </a:solidFill>
                <a:latin typeface="Constantia" pitchFamily="18" charset="0"/>
              </a:rPr>
              <a:t>Урок засвоєння нових знань, формування навичок</a:t>
            </a:r>
            <a:endParaRPr lang="ru-RU" sz="2000" b="1">
              <a:solidFill>
                <a:srgbClr val="0000FF"/>
              </a:solidFill>
              <a:latin typeface="Constantia" pitchFamily="18" charset="0"/>
            </a:endParaRPr>
          </a:p>
        </p:txBody>
      </p:sp>
      <p:sp>
        <p:nvSpPr>
          <p:cNvPr id="20485" name="Прямоугольник 8"/>
          <p:cNvSpPr>
            <a:spLocks noChangeArrowheads="1"/>
          </p:cNvSpPr>
          <p:nvPr/>
        </p:nvSpPr>
        <p:spPr bwMode="auto">
          <a:xfrm>
            <a:off x="3071813" y="2643188"/>
            <a:ext cx="6072187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1">
                <a:solidFill>
                  <a:srgbClr val="002060"/>
                </a:solidFill>
                <a:latin typeface="Constantia" pitchFamily="18" charset="0"/>
              </a:rPr>
              <a:t>Підготовлені запитання : </a:t>
            </a:r>
          </a:p>
          <a:p>
            <a:r>
              <a:rPr lang="uk-UA" b="1">
                <a:solidFill>
                  <a:srgbClr val="002060"/>
                </a:solidFill>
                <a:latin typeface="Constantia" pitchFamily="18" charset="0"/>
              </a:rPr>
              <a:t> -  Які ви знаєте гімнастичні прилади?</a:t>
            </a:r>
          </a:p>
          <a:p>
            <a:r>
              <a:rPr lang="uk-UA" b="1">
                <a:solidFill>
                  <a:srgbClr val="002060"/>
                </a:solidFill>
                <a:latin typeface="Constantia" pitchFamily="18" charset="0"/>
              </a:rPr>
              <a:t> -  Яких Олімпійських чемпіонів незалежної      	України ви знаєте?</a:t>
            </a:r>
          </a:p>
          <a:p>
            <a:r>
              <a:rPr lang="uk-UA" b="1">
                <a:solidFill>
                  <a:srgbClr val="002060"/>
                </a:solidFill>
                <a:latin typeface="Constantia" pitchFamily="18" charset="0"/>
              </a:rPr>
              <a:t> -  На які групи поділяються стрибки ?</a:t>
            </a:r>
          </a:p>
        </p:txBody>
      </p:sp>
      <p:sp>
        <p:nvSpPr>
          <p:cNvPr id="20486" name="TextBox 10"/>
          <p:cNvSpPr txBox="1">
            <a:spLocks noChangeArrowheads="1"/>
          </p:cNvSpPr>
          <p:nvPr/>
        </p:nvSpPr>
        <p:spPr bwMode="auto">
          <a:xfrm>
            <a:off x="3357563" y="3643313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20487" name="TextBox 11"/>
          <p:cNvSpPr txBox="1">
            <a:spLocks noChangeArrowheads="1"/>
          </p:cNvSpPr>
          <p:nvPr/>
        </p:nvSpPr>
        <p:spPr bwMode="auto">
          <a:xfrm>
            <a:off x="3143250" y="1928813"/>
            <a:ext cx="57864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1">
                <a:solidFill>
                  <a:srgbClr val="7030A0"/>
                </a:solidFill>
                <a:latin typeface="Constantia" pitchFamily="18" charset="0"/>
              </a:rPr>
              <a:t>Мотивація дітей до уроку (хочу бути фізично розвиненою людиною)</a:t>
            </a:r>
            <a:endParaRPr lang="ru-RU" b="1">
              <a:solidFill>
                <a:srgbClr val="7030A0"/>
              </a:solidFill>
              <a:latin typeface="Constantia" pitchFamily="18" charset="0"/>
            </a:endParaRPr>
          </a:p>
        </p:txBody>
      </p:sp>
      <p:sp>
        <p:nvSpPr>
          <p:cNvPr id="20488" name="TextBox 13"/>
          <p:cNvSpPr txBox="1">
            <a:spLocks noChangeArrowheads="1"/>
          </p:cNvSpPr>
          <p:nvPr/>
        </p:nvSpPr>
        <p:spPr bwMode="auto">
          <a:xfrm>
            <a:off x="428625" y="4143375"/>
            <a:ext cx="85010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1">
                <a:latin typeface="Constantia" pitchFamily="18" charset="0"/>
              </a:rPr>
              <a:t>Розучування  комплексу вправ ранкової гімнастики з гімнастичною палицею .</a:t>
            </a:r>
            <a:endParaRPr lang="ru-RU" b="1">
              <a:latin typeface="Constantia" pitchFamily="18" charset="0"/>
            </a:endParaRPr>
          </a:p>
        </p:txBody>
      </p:sp>
      <p:sp>
        <p:nvSpPr>
          <p:cNvPr id="20489" name="TextBox 14"/>
          <p:cNvSpPr txBox="1">
            <a:spLocks noChangeArrowheads="1"/>
          </p:cNvSpPr>
          <p:nvPr/>
        </p:nvSpPr>
        <p:spPr bwMode="auto">
          <a:xfrm>
            <a:off x="428625" y="4786313"/>
            <a:ext cx="82534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b="1">
                <a:latin typeface="Constantia" pitchFamily="18" charset="0"/>
              </a:rPr>
              <a:t>Навчання т. в. опорного стрибка через козла способом  “ ноги нарізно ”</a:t>
            </a:r>
            <a:endParaRPr lang="ru-RU" b="1">
              <a:latin typeface="Constantia" pitchFamily="18" charset="0"/>
            </a:endParaRPr>
          </a:p>
        </p:txBody>
      </p:sp>
      <p:sp>
        <p:nvSpPr>
          <p:cNvPr id="20490" name="TextBox 15"/>
          <p:cNvSpPr txBox="1">
            <a:spLocks noChangeArrowheads="1"/>
          </p:cNvSpPr>
          <p:nvPr/>
        </p:nvSpPr>
        <p:spPr bwMode="auto">
          <a:xfrm>
            <a:off x="428625" y="5643563"/>
            <a:ext cx="5902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b="1">
                <a:latin typeface="Constantia" pitchFamily="18" charset="0"/>
              </a:rPr>
              <a:t>Розвиток стрибучості. спритності  - гра “ Вудочка ”</a:t>
            </a:r>
            <a:endParaRPr lang="ru-RU" b="1">
              <a:latin typeface="Constantia" pitchFamily="18" charset="0"/>
            </a:endParaRPr>
          </a:p>
        </p:txBody>
      </p:sp>
      <p:sp>
        <p:nvSpPr>
          <p:cNvPr id="20491" name="TextBox 16"/>
          <p:cNvSpPr txBox="1">
            <a:spLocks noChangeArrowheads="1"/>
          </p:cNvSpPr>
          <p:nvPr/>
        </p:nvSpPr>
        <p:spPr bwMode="auto">
          <a:xfrm>
            <a:off x="571500" y="5643563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20492" name="TextBox 17"/>
          <p:cNvSpPr txBox="1">
            <a:spLocks noChangeArrowheads="1"/>
          </p:cNvSpPr>
          <p:nvPr/>
        </p:nvSpPr>
        <p:spPr bwMode="auto">
          <a:xfrm>
            <a:off x="428625" y="5214938"/>
            <a:ext cx="39798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1">
                <a:latin typeface="Constantia" pitchFamily="18" charset="0"/>
              </a:rPr>
              <a:t>Виконання підготовчих вправ</a:t>
            </a:r>
            <a:endParaRPr lang="ru-RU" b="1">
              <a:latin typeface="Constantia" pitchFamily="18" charset="0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4214813" y="214313"/>
            <a:ext cx="4471987" cy="652462"/>
          </a:xfrm>
        </p:spPr>
        <p:txBody>
          <a:bodyPr/>
          <a:lstStyle/>
          <a:p>
            <a:pPr eaLnBrk="1" hangingPunct="1"/>
            <a:r>
              <a:rPr lang="uk-UA" sz="2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Пізнавальна інформація</a:t>
            </a:r>
            <a:endParaRPr lang="ru-RU" sz="2800" smtClean="0">
              <a:solidFill>
                <a:schemeClr val="tx1"/>
              </a:solidFill>
            </a:endParaRPr>
          </a:p>
        </p:txBody>
      </p:sp>
      <p:pic>
        <p:nvPicPr>
          <p:cNvPr id="16386" name="Содержимое 3" descr="C:\Documents and Settings\Admin\Рабочий стол\Тренажерн. зал, село\Таня 096.jpg"/>
          <p:cNvPicPr>
            <a:picLocks noGrp="1"/>
          </p:cNvPicPr>
          <p:nvPr>
            <p:ph idx="1"/>
          </p:nvPr>
        </p:nvPicPr>
        <p:blipFill>
          <a:blip r:embed="rId2" cstate="print"/>
          <a:srcRect t="4688" r="2354" b="19019"/>
          <a:stretch>
            <a:fillRect/>
          </a:stretch>
        </p:blipFill>
        <p:spPr>
          <a:xfrm>
            <a:off x="214313" y="214313"/>
            <a:ext cx="2643187" cy="1785937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387" name="Picture 3" descr="E:\Фото\фото конкурс 2\Таня\Таня 0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2428875"/>
            <a:ext cx="2571750" cy="1928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388" name="Picture 5" descr="E:\Фото\фото конкурс 2\Таня\Таня 021.jpg"/>
          <p:cNvPicPr>
            <a:picLocks noChangeAspect="1" noChangeArrowheads="1"/>
          </p:cNvPicPr>
          <p:nvPr/>
        </p:nvPicPr>
        <p:blipFill>
          <a:blip r:embed="rId4" cstate="print"/>
          <a:srcRect l="6004" t="7040" r="722" b="13179"/>
          <a:stretch>
            <a:fillRect/>
          </a:stretch>
        </p:blipFill>
        <p:spPr bwMode="auto">
          <a:xfrm>
            <a:off x="214313" y="4643438"/>
            <a:ext cx="2784475" cy="17859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389" name="Picture 2" descr="C:\Documents and Settings\Admin\Рабочий стол\вчит року\Таня 086.jpg"/>
          <p:cNvPicPr>
            <a:picLocks noChangeAspect="1" noChangeArrowheads="1"/>
          </p:cNvPicPr>
          <p:nvPr/>
        </p:nvPicPr>
        <p:blipFill>
          <a:blip r:embed="rId5" cstate="print"/>
          <a:srcRect t="8923" b="4808"/>
          <a:stretch>
            <a:fillRect/>
          </a:stretch>
        </p:blipFill>
        <p:spPr bwMode="auto">
          <a:xfrm>
            <a:off x="3143250" y="1428750"/>
            <a:ext cx="3286125" cy="21256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390" name="Picture 4" descr="E:\Фото\Тиждень фізкультури 2011\Таня 016.jpg"/>
          <p:cNvPicPr>
            <a:picLocks noChangeAspect="1" noChangeArrowheads="1"/>
          </p:cNvPicPr>
          <p:nvPr/>
        </p:nvPicPr>
        <p:blipFill>
          <a:blip r:embed="rId6" cstate="print"/>
          <a:srcRect l="1518" b="35178"/>
          <a:stretch>
            <a:fillRect/>
          </a:stretch>
        </p:blipFill>
        <p:spPr bwMode="auto">
          <a:xfrm>
            <a:off x="3071813" y="4214813"/>
            <a:ext cx="3143250" cy="2000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391" name="Picture 7" descr="E:\Фото\фото конкурс 2\Таня\Таня 19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00" y="1214438"/>
            <a:ext cx="1928813" cy="2571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392" name="Picture 2" descr="E:\Фото\фото конкурс 2\Конкурс фото\Изображение 00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57938" y="4286250"/>
            <a:ext cx="2571750" cy="1928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537" name="TextBox 10"/>
          <p:cNvSpPr txBox="1">
            <a:spLocks noChangeArrowheads="1"/>
          </p:cNvSpPr>
          <p:nvPr/>
        </p:nvSpPr>
        <p:spPr bwMode="auto">
          <a:xfrm>
            <a:off x="214313" y="2000250"/>
            <a:ext cx="2714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latin typeface="Calibri" pitchFamily="34" charset="0"/>
              </a:rPr>
              <a:t>Стенд  СОК  “Лицар”</a:t>
            </a:r>
            <a:endParaRPr lang="ru-RU">
              <a:latin typeface="Calibri" pitchFamily="34" charset="0"/>
            </a:endParaRPr>
          </a:p>
        </p:txBody>
      </p:sp>
      <p:sp>
        <p:nvSpPr>
          <p:cNvPr id="22538" name="TextBox 11"/>
          <p:cNvSpPr txBox="1">
            <a:spLocks noChangeArrowheads="1"/>
          </p:cNvSpPr>
          <p:nvPr/>
        </p:nvSpPr>
        <p:spPr bwMode="auto">
          <a:xfrm>
            <a:off x="0" y="4357688"/>
            <a:ext cx="350043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1600">
                <a:latin typeface="Calibri" pitchFamily="34" charset="0"/>
              </a:rPr>
              <a:t>Спортивне життя школи, рекорди</a:t>
            </a:r>
            <a:endParaRPr lang="ru-RU" sz="1600">
              <a:latin typeface="Calibri" pitchFamily="34" charset="0"/>
            </a:endParaRPr>
          </a:p>
        </p:txBody>
      </p:sp>
      <p:sp>
        <p:nvSpPr>
          <p:cNvPr id="22539" name="TextBox 12"/>
          <p:cNvSpPr txBox="1">
            <a:spLocks noChangeArrowheads="1"/>
          </p:cNvSpPr>
          <p:nvPr/>
        </p:nvSpPr>
        <p:spPr bwMode="auto">
          <a:xfrm>
            <a:off x="357188" y="6488113"/>
            <a:ext cx="26431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latin typeface="Calibri" pitchFamily="34" charset="0"/>
              </a:rPr>
              <a:t>Правила техніки безпеки</a:t>
            </a:r>
            <a:endParaRPr lang="ru-RU">
              <a:latin typeface="Calibri" pitchFamily="34" charset="0"/>
            </a:endParaRPr>
          </a:p>
        </p:txBody>
      </p:sp>
      <p:sp>
        <p:nvSpPr>
          <p:cNvPr id="22540" name="TextBox 13"/>
          <p:cNvSpPr txBox="1">
            <a:spLocks noChangeArrowheads="1"/>
          </p:cNvSpPr>
          <p:nvPr/>
        </p:nvSpPr>
        <p:spPr bwMode="auto">
          <a:xfrm>
            <a:off x="3000375" y="6286500"/>
            <a:ext cx="3429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latin typeface="Calibri" pitchFamily="34" charset="0"/>
              </a:rPr>
              <a:t>Матеріали  олімпійського тижня</a:t>
            </a:r>
            <a:endParaRPr lang="ru-RU">
              <a:latin typeface="Calibri" pitchFamily="34" charset="0"/>
            </a:endParaRPr>
          </a:p>
        </p:txBody>
      </p:sp>
      <p:sp>
        <p:nvSpPr>
          <p:cNvPr id="22541" name="TextBox 14"/>
          <p:cNvSpPr txBox="1">
            <a:spLocks noChangeArrowheads="1"/>
          </p:cNvSpPr>
          <p:nvPr/>
        </p:nvSpPr>
        <p:spPr bwMode="auto">
          <a:xfrm>
            <a:off x="3143250" y="3643313"/>
            <a:ext cx="33575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>
                <a:latin typeface="Calibri" pitchFamily="34" charset="0"/>
              </a:rPr>
              <a:t>Спортивна  інформація</a:t>
            </a:r>
            <a:endParaRPr lang="ru-RU">
              <a:latin typeface="Calibri" pitchFamily="34" charset="0"/>
            </a:endParaRPr>
          </a:p>
        </p:txBody>
      </p:sp>
      <p:sp>
        <p:nvSpPr>
          <p:cNvPr id="22542" name="TextBox 15"/>
          <p:cNvSpPr txBox="1">
            <a:spLocks noChangeArrowheads="1"/>
          </p:cNvSpPr>
          <p:nvPr/>
        </p:nvSpPr>
        <p:spPr bwMode="auto">
          <a:xfrm>
            <a:off x="6215063" y="3786188"/>
            <a:ext cx="3143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latin typeface="Calibri" pitchFamily="34" charset="0"/>
              </a:rPr>
              <a:t>Оголошення  на свято спорту</a:t>
            </a:r>
            <a:endParaRPr lang="ru-RU">
              <a:latin typeface="Calibri" pitchFamily="34" charset="0"/>
            </a:endParaRPr>
          </a:p>
        </p:txBody>
      </p:sp>
      <p:sp>
        <p:nvSpPr>
          <p:cNvPr id="22543" name="TextBox 16"/>
          <p:cNvSpPr txBox="1">
            <a:spLocks noChangeArrowheads="1"/>
          </p:cNvSpPr>
          <p:nvPr/>
        </p:nvSpPr>
        <p:spPr bwMode="auto">
          <a:xfrm>
            <a:off x="6786563" y="6357938"/>
            <a:ext cx="2571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latin typeface="Calibri" pitchFamily="34" charset="0"/>
              </a:rPr>
              <a:t>Спортивна вікторина</a:t>
            </a:r>
            <a:endParaRPr lang="ru-RU">
              <a:latin typeface="Calibri" pitchFamily="34" charset="0"/>
            </a:endParaRPr>
          </a:p>
        </p:txBody>
      </p:sp>
      <p:grpSp>
        <p:nvGrpSpPr>
          <p:cNvPr id="22549" name="Group 2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22545" name="Picture 17"/>
            <p:cNvPicPr>
              <a:picLocks noChangeAspect="1" noChangeArrowheads="1"/>
            </p:cNvPicPr>
            <p:nvPr/>
          </p:nvPicPr>
          <p:blipFill>
            <a:blip r:embed="rId9" cstate="print"/>
            <a:srcRect l="2303" t="12756" r="34282" b="28307"/>
            <a:stretch>
              <a:fillRect/>
            </a:stretch>
          </p:blipFill>
          <p:spPr bwMode="auto">
            <a:xfrm>
              <a:off x="0" y="0"/>
              <a:ext cx="2880" cy="2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46" name="Picture 18"/>
            <p:cNvPicPr>
              <a:picLocks noChangeAspect="1" noChangeArrowheads="1"/>
            </p:cNvPicPr>
            <p:nvPr/>
          </p:nvPicPr>
          <p:blipFill>
            <a:blip r:embed="rId10" cstate="print"/>
            <a:srcRect l="3917" t="14017" r="34357" b="28319"/>
            <a:stretch>
              <a:fillRect/>
            </a:stretch>
          </p:blipFill>
          <p:spPr bwMode="auto">
            <a:xfrm>
              <a:off x="2562" y="1933"/>
              <a:ext cx="3198" cy="2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47" name="Picture 19"/>
            <p:cNvPicPr>
              <a:picLocks noChangeAspect="1" noChangeArrowheads="1"/>
            </p:cNvPicPr>
            <p:nvPr/>
          </p:nvPicPr>
          <p:blipFill>
            <a:blip r:embed="rId11" cstate="print"/>
            <a:srcRect l="3917" t="14017" r="65221" b="28381"/>
            <a:stretch>
              <a:fillRect/>
            </a:stretch>
          </p:blipFill>
          <p:spPr bwMode="auto">
            <a:xfrm>
              <a:off x="612" y="2024"/>
              <a:ext cx="1633" cy="2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48" name="WordArt 20"/>
            <p:cNvSpPr>
              <a:spLocks noChangeArrowheads="1" noChangeShapeType="1" noTextEdit="1"/>
            </p:cNvSpPr>
            <p:nvPr/>
          </p:nvSpPr>
          <p:spPr bwMode="auto">
            <a:xfrm>
              <a:off x="2744" y="845"/>
              <a:ext cx="2856" cy="36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solidFill>
                    <a:srgbClr val="0066CC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Impact"/>
                </a:rPr>
                <a:t>Ілюстровані  малюнки</a:t>
              </a:r>
            </a:p>
          </p:txBody>
        </p:sp>
      </p:grp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0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9" dur="20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000"/>
                            </p:stCondLst>
                            <p:childTnLst>
                              <p:par>
                                <p:cTn id="12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3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6" dur="20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0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" dur="5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500"/>
                            </p:stCondLst>
                            <p:childTnLst>
                              <p:par>
                                <p:cTn id="26" presetID="8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7" dur="2000"/>
                                        <p:tgtEl>
                                          <p:spTgt spid="225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500"/>
                            </p:stCondLst>
                            <p:childTnLst>
                              <p:par>
                                <p:cTn id="30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4" dur="20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500"/>
                            </p:stCondLst>
                            <p:childTnLst>
                              <p:par>
                                <p:cTn id="37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8" dur="2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4500"/>
                            </p:stCondLst>
                            <p:childTnLst>
                              <p:par>
                                <p:cTn id="44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5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8" dur="20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6500"/>
                            </p:stCondLst>
                            <p:childTnLst>
                              <p:par>
                                <p:cTn id="51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2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7000"/>
                            </p:stCondLst>
                            <p:childTnLst>
                              <p:par>
                                <p:cTn id="55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56" dur="2000"/>
                                        <p:tgtEl>
                                          <p:spTgt spid="225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9000"/>
                            </p:stCondLst>
                            <p:childTnLst>
                              <p:par>
                                <p:cTn id="5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1" dur="2000"/>
                                        <p:tgtEl>
                                          <p:spTgt spid="22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9" grpId="0"/>
      <p:bldP spid="22537" grpId="0"/>
      <p:bldP spid="22538" grpId="0"/>
      <p:bldP spid="22539" grpId="0"/>
      <p:bldP spid="22540" grpId="0"/>
      <p:bldP spid="22541" grpId="0"/>
      <p:bldP spid="22542" grpId="0"/>
      <p:bldP spid="2254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>
          <a:xfrm>
            <a:off x="3500438" y="571500"/>
            <a:ext cx="5248275" cy="1152525"/>
          </a:xfrm>
        </p:spPr>
        <p:txBody>
          <a:bodyPr/>
          <a:lstStyle/>
          <a:p>
            <a:pPr eaLnBrk="1" hangingPunct="1"/>
            <a:r>
              <a:rPr lang="uk-UA" sz="4400" b="1" smtClean="0">
                <a:solidFill>
                  <a:srgbClr val="002060"/>
                </a:solidFill>
                <a:latin typeface="Monotype Corsiva" pitchFamily="66" charset="0"/>
              </a:rPr>
              <a:t>Заняття в спецмедгрупі</a:t>
            </a:r>
            <a:r>
              <a:rPr lang="ru-RU" sz="4400" b="1" smtClean="0">
                <a:solidFill>
                  <a:srgbClr val="002060"/>
                </a:solidFill>
                <a:latin typeface="Monotype Corsiva" pitchFamily="66" charset="0"/>
              </a:rPr>
              <a:t/>
            </a:r>
            <a:br>
              <a:rPr lang="ru-RU" sz="4400" b="1" smtClean="0">
                <a:solidFill>
                  <a:srgbClr val="002060"/>
                </a:solidFill>
                <a:latin typeface="Monotype Corsiva" pitchFamily="66" charset="0"/>
              </a:rPr>
            </a:br>
            <a:endParaRPr lang="ru-RU" sz="4400" smtClean="0">
              <a:solidFill>
                <a:srgbClr val="002060"/>
              </a:solidFill>
            </a:endParaRPr>
          </a:p>
        </p:txBody>
      </p:sp>
      <p:pic>
        <p:nvPicPr>
          <p:cNvPr id="22530" name="Рисунок 5" descr="E:\Фото\фото конкурс 2\альбом фото\IMG_166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6063" y="177800"/>
            <a:ext cx="2762250" cy="1928813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531" name="Picture 2" descr="C:\Documents and Settings\Admin\Рабочий стол\Тренажерн. зал, село\Таня 0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6225" y="2309813"/>
            <a:ext cx="2778125" cy="2082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532" name="Picture 2" descr="E:\Фото\місія\DSCN13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4000" y="4581525"/>
            <a:ext cx="2833688" cy="2124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557" name="TextBox 2"/>
          <p:cNvSpPr txBox="1">
            <a:spLocks noChangeArrowheads="1"/>
          </p:cNvSpPr>
          <p:nvPr/>
        </p:nvSpPr>
        <p:spPr bwMode="auto">
          <a:xfrm>
            <a:off x="3059113" y="1428750"/>
            <a:ext cx="60848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latin typeface="Constantia" pitchFamily="18" charset="0"/>
              </a:rPr>
              <a:t> -дізнаються учні про профілактику  різних захворювань</a:t>
            </a:r>
            <a:endParaRPr lang="ru-RU">
              <a:latin typeface="Constantia" pitchFamily="18" charset="0"/>
            </a:endParaRPr>
          </a:p>
        </p:txBody>
      </p:sp>
      <p:sp>
        <p:nvSpPr>
          <p:cNvPr id="23558" name="TextBox 3"/>
          <p:cNvSpPr txBox="1">
            <a:spLocks noChangeArrowheads="1"/>
          </p:cNvSpPr>
          <p:nvPr/>
        </p:nvSpPr>
        <p:spPr bwMode="auto">
          <a:xfrm>
            <a:off x="3143250" y="2000250"/>
            <a:ext cx="34575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>
                <a:latin typeface="Constantia" pitchFamily="18" charset="0"/>
              </a:rPr>
              <a:t> - виконують коригуючі вправи</a:t>
            </a:r>
            <a:endParaRPr lang="ru-RU">
              <a:latin typeface="Constantia" pitchFamily="18" charset="0"/>
            </a:endParaRPr>
          </a:p>
        </p:txBody>
      </p:sp>
      <p:sp>
        <p:nvSpPr>
          <p:cNvPr id="23559" name="TextBox 4"/>
          <p:cNvSpPr txBox="1">
            <a:spLocks noChangeArrowheads="1"/>
          </p:cNvSpPr>
          <p:nvPr/>
        </p:nvSpPr>
        <p:spPr bwMode="auto">
          <a:xfrm>
            <a:off x="3143250" y="2571750"/>
            <a:ext cx="58324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latin typeface="Constantia" pitchFamily="18" charset="0"/>
              </a:rPr>
              <a:t> - розучують різні комплекси вправ  із скакалкою,  гімнастичними палицями, із м</a:t>
            </a:r>
            <a:r>
              <a:rPr lang="en-US">
                <a:latin typeface="Constantia" pitchFamily="18" charset="0"/>
              </a:rPr>
              <a:t>’</a:t>
            </a:r>
            <a:r>
              <a:rPr lang="uk-UA">
                <a:latin typeface="Constantia" pitchFamily="18" charset="0"/>
              </a:rPr>
              <a:t>ячами, ритмічна гімнастика. </a:t>
            </a:r>
            <a:endParaRPr lang="ru-RU">
              <a:latin typeface="Constantia" pitchFamily="18" charset="0"/>
            </a:endParaRPr>
          </a:p>
        </p:txBody>
      </p:sp>
      <p:sp>
        <p:nvSpPr>
          <p:cNvPr id="23560" name="TextBox 5"/>
          <p:cNvSpPr txBox="1">
            <a:spLocks noChangeArrowheads="1"/>
          </p:cNvSpPr>
          <p:nvPr/>
        </p:nvSpPr>
        <p:spPr bwMode="auto">
          <a:xfrm>
            <a:off x="3214688" y="3643313"/>
            <a:ext cx="49164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latin typeface="Constantia" pitchFamily="18" charset="0"/>
              </a:rPr>
              <a:t> - використовую нетрадиційний інвентар</a:t>
            </a:r>
            <a:endParaRPr lang="ru-RU">
              <a:latin typeface="Constantia" pitchFamily="18" charset="0"/>
            </a:endParaRPr>
          </a:p>
        </p:txBody>
      </p:sp>
      <p:sp>
        <p:nvSpPr>
          <p:cNvPr id="23561" name="TextBox 6"/>
          <p:cNvSpPr txBox="1">
            <a:spLocks noChangeArrowheads="1"/>
          </p:cNvSpPr>
          <p:nvPr/>
        </p:nvSpPr>
        <p:spPr bwMode="auto">
          <a:xfrm>
            <a:off x="3286125" y="6072188"/>
            <a:ext cx="5572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latin typeface="Constantia" pitchFamily="18" charset="0"/>
              </a:rPr>
              <a:t> - нетрадиційні ігри</a:t>
            </a:r>
            <a:r>
              <a:rPr lang="en-US">
                <a:latin typeface="Constantia" pitchFamily="18" charset="0"/>
              </a:rPr>
              <a:t> (</a:t>
            </a:r>
            <a:r>
              <a:rPr lang="uk-UA">
                <a:latin typeface="Constantia" pitchFamily="18" charset="0"/>
              </a:rPr>
              <a:t>н – д гра “ Спіймай  м</a:t>
            </a:r>
            <a:r>
              <a:rPr lang="en-US">
                <a:latin typeface="Constantia" pitchFamily="18" charset="0"/>
              </a:rPr>
              <a:t>’ </a:t>
            </a:r>
            <a:r>
              <a:rPr lang="uk-UA">
                <a:latin typeface="Constantia" pitchFamily="18" charset="0"/>
              </a:rPr>
              <a:t>яч ” </a:t>
            </a:r>
            <a:r>
              <a:rPr lang="en-US">
                <a:latin typeface="Constantia" pitchFamily="18" charset="0"/>
              </a:rPr>
              <a:t>)</a:t>
            </a:r>
            <a:endParaRPr lang="ru-RU">
              <a:latin typeface="Constantia" pitchFamily="18" charset="0"/>
            </a:endParaRPr>
          </a:p>
        </p:txBody>
      </p:sp>
      <p:sp>
        <p:nvSpPr>
          <p:cNvPr id="23562" name="TextBox 9"/>
          <p:cNvSpPr txBox="1">
            <a:spLocks noChangeArrowheads="1"/>
          </p:cNvSpPr>
          <p:nvPr/>
        </p:nvSpPr>
        <p:spPr bwMode="auto">
          <a:xfrm>
            <a:off x="3214688" y="4286250"/>
            <a:ext cx="5688012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latin typeface="Constantia" pitchFamily="18" charset="0"/>
              </a:rPr>
              <a:t> - підготовка суддів і інструкторів спорту (залучення до суддівства)</a:t>
            </a:r>
            <a:endParaRPr lang="ru-RU">
              <a:latin typeface="Constantia" pitchFamily="18" charset="0"/>
            </a:endParaRPr>
          </a:p>
        </p:txBody>
      </p:sp>
      <p:sp>
        <p:nvSpPr>
          <p:cNvPr id="23563" name="TextBox 11"/>
          <p:cNvSpPr txBox="1">
            <a:spLocks noChangeArrowheads="1"/>
          </p:cNvSpPr>
          <p:nvPr/>
        </p:nvSpPr>
        <p:spPr bwMode="auto">
          <a:xfrm>
            <a:off x="3214688" y="5214938"/>
            <a:ext cx="56880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latin typeface="Constantia" pitchFamily="18" charset="0"/>
              </a:rPr>
              <a:t> - використовую диференційований підхід до учнів з різним відношенням  до занять з фізичної культури</a:t>
            </a:r>
            <a:endParaRPr lang="ru-RU">
              <a:latin typeface="Constantia" pitchFamily="18" charset="0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142875"/>
            <a:ext cx="8186737" cy="5715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Методична робота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8" name="TextBox 3"/>
          <p:cNvSpPr txBox="1">
            <a:spLocks noChangeArrowheads="1"/>
          </p:cNvSpPr>
          <p:nvPr/>
        </p:nvSpPr>
        <p:spPr bwMode="auto">
          <a:xfrm>
            <a:off x="214313" y="642938"/>
            <a:ext cx="8929687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uk-UA">
                <a:latin typeface="Constantia" pitchFamily="18" charset="0"/>
              </a:rPr>
              <a:t> </a:t>
            </a:r>
            <a:r>
              <a:rPr lang="uk-UA">
                <a:latin typeface="Times New Roman" pitchFamily="18" charset="0"/>
              </a:rPr>
              <a:t>Проведення уроку – практикуму в рамках районного методичного об</a:t>
            </a:r>
            <a:r>
              <a:rPr lang="en-US">
                <a:latin typeface="Times New Roman" pitchFamily="18" charset="0"/>
              </a:rPr>
              <a:t>’</a:t>
            </a:r>
            <a:r>
              <a:rPr lang="uk-UA">
                <a:latin typeface="Times New Roman" pitchFamily="18" charset="0"/>
              </a:rPr>
              <a:t> єднання        (участь в районному методичному об</a:t>
            </a:r>
            <a:r>
              <a:rPr lang="en-US">
                <a:latin typeface="Times New Roman" pitchFamily="18" charset="0"/>
              </a:rPr>
              <a:t>’</a:t>
            </a:r>
            <a:r>
              <a:rPr lang="uk-UA">
                <a:latin typeface="Times New Roman" pitchFamily="18" charset="0"/>
              </a:rPr>
              <a:t> єднанні).</a:t>
            </a:r>
          </a:p>
          <a:p>
            <a:pPr>
              <a:buFont typeface="Wingdings" pitchFamily="2" charset="2"/>
              <a:buChar char="v"/>
            </a:pPr>
            <a:r>
              <a:rPr lang="uk-UA">
                <a:latin typeface="Constantia" pitchFamily="18" charset="0"/>
              </a:rPr>
              <a:t> Участь в педагогічній раді </a:t>
            </a:r>
            <a:r>
              <a:rPr lang="uk-UA">
                <a:latin typeface="Times New Roman" pitchFamily="18" charset="0"/>
              </a:rPr>
              <a:t>(виступ).</a:t>
            </a:r>
          </a:p>
          <a:p>
            <a:pPr>
              <a:buFont typeface="Wingdings" pitchFamily="2" charset="2"/>
              <a:buChar char="v"/>
            </a:pPr>
            <a:r>
              <a:rPr lang="uk-UA">
                <a:latin typeface="Constantia" pitchFamily="18" charset="0"/>
              </a:rPr>
              <a:t> Участь в школі молодого вчителя.</a:t>
            </a:r>
          </a:p>
          <a:p>
            <a:pPr>
              <a:buFont typeface="Wingdings" pitchFamily="2" charset="2"/>
              <a:buChar char="v"/>
            </a:pPr>
            <a:r>
              <a:rPr lang="uk-UA">
                <a:latin typeface="Constantia" pitchFamily="18" charset="0"/>
              </a:rPr>
              <a:t> Участь в психолого – педагогічному семінарі.</a:t>
            </a:r>
          </a:p>
          <a:p>
            <a:pPr>
              <a:buFont typeface="Wingdings" pitchFamily="2" charset="2"/>
              <a:buChar char="v"/>
            </a:pPr>
            <a:r>
              <a:rPr lang="uk-UA">
                <a:latin typeface="Constantia" pitchFamily="18" charset="0"/>
              </a:rPr>
              <a:t> Участь в педагогічному консиліумі по адаптації п</a:t>
            </a:r>
            <a:r>
              <a:rPr lang="en-US">
                <a:latin typeface="Constantia" pitchFamily="18" charset="0"/>
              </a:rPr>
              <a:t>’</a:t>
            </a:r>
            <a:r>
              <a:rPr lang="uk-UA">
                <a:latin typeface="Constantia" pitchFamily="18" charset="0"/>
              </a:rPr>
              <a:t>ятих класів  до навчання в основній школі.</a:t>
            </a:r>
          </a:p>
          <a:p>
            <a:pPr>
              <a:buFont typeface="Wingdings" pitchFamily="2" charset="2"/>
              <a:buChar char="v"/>
            </a:pPr>
            <a:r>
              <a:rPr lang="uk-UA">
                <a:latin typeface="Constantia" pitchFamily="18" charset="0"/>
              </a:rPr>
              <a:t> Відкриті уроки по атестації, для семінарів, для студентів – практикантів.</a:t>
            </a:r>
          </a:p>
          <a:p>
            <a:pPr>
              <a:buFont typeface="Wingdings" pitchFamily="2" charset="2"/>
              <a:buChar char="v"/>
            </a:pPr>
            <a:r>
              <a:rPr lang="uk-UA">
                <a:latin typeface="Constantia" pitchFamily="18" charset="0"/>
              </a:rPr>
              <a:t> Друк у шкільних друкованих методичних  виданнях.</a:t>
            </a:r>
          </a:p>
          <a:p>
            <a:pPr>
              <a:buFont typeface="Wingdings" pitchFamily="2" charset="2"/>
              <a:buChar char="v"/>
            </a:pPr>
            <a:r>
              <a:rPr lang="uk-UA">
                <a:latin typeface="Constantia" pitchFamily="18" charset="0"/>
              </a:rPr>
              <a:t> Друк у районній газеті “Діалог”.</a:t>
            </a:r>
            <a:endParaRPr lang="ru-RU">
              <a:latin typeface="Constantia" pitchFamily="18" charset="0"/>
            </a:endParaRPr>
          </a:p>
        </p:txBody>
      </p:sp>
      <p:pic>
        <p:nvPicPr>
          <p:cNvPr id="1026" name="Picture 2" descr="C:\Documents and Settings\Admin\Рабочий стол\NVE00007.jpg"/>
          <p:cNvPicPr>
            <a:picLocks noChangeAspect="1" noChangeArrowheads="1"/>
          </p:cNvPicPr>
          <p:nvPr/>
        </p:nvPicPr>
        <p:blipFill>
          <a:blip r:embed="rId2" cstate="print"/>
          <a:srcRect l="5684" t="24500" r="27843" b="5670"/>
          <a:stretch>
            <a:fillRect/>
          </a:stretch>
        </p:blipFill>
        <p:spPr bwMode="auto">
          <a:xfrm>
            <a:off x="5429256" y="3214686"/>
            <a:ext cx="3500462" cy="27860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3556" name="TextBox 4"/>
          <p:cNvSpPr txBox="1">
            <a:spLocks noChangeArrowheads="1"/>
          </p:cNvSpPr>
          <p:nvPr/>
        </p:nvSpPr>
        <p:spPr bwMode="auto">
          <a:xfrm>
            <a:off x="5357813" y="6072188"/>
            <a:ext cx="36433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1">
                <a:latin typeface="Constantia" pitchFamily="18" charset="0"/>
              </a:rPr>
              <a:t>Вручення  сертифікату </a:t>
            </a:r>
          </a:p>
          <a:p>
            <a:r>
              <a:rPr lang="uk-UA" b="1">
                <a:latin typeface="Constantia" pitchFamily="18" charset="0"/>
              </a:rPr>
              <a:t> “ Школи молодого вчителя ”</a:t>
            </a:r>
            <a:endParaRPr lang="ru-RU" b="1">
              <a:latin typeface="Constantia" pitchFamily="18" charset="0"/>
            </a:endParaRPr>
          </a:p>
        </p:txBody>
      </p:sp>
      <p:pic>
        <p:nvPicPr>
          <p:cNvPr id="23558" name="Picture 6" descr="DSC007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3500438"/>
            <a:ext cx="3455988" cy="259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2916238" y="6078538"/>
            <a:ext cx="3455987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uk-UA" b="1"/>
              <a:t>Участь в педагогічних радах</a:t>
            </a:r>
          </a:p>
          <a:p>
            <a:pPr>
              <a:spcBef>
                <a:spcPct val="50000"/>
              </a:spcBef>
            </a:pPr>
            <a:endParaRPr lang="ru-RU" b="1"/>
          </a:p>
        </p:txBody>
      </p:sp>
      <p:pic>
        <p:nvPicPr>
          <p:cNvPr id="23561" name="Picture 9" descr="DSC0080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825" y="3213100"/>
            <a:ext cx="3762375" cy="282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xit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" presetClass="exit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1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/>
      <p:bldP spid="2356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1458</TotalTime>
  <Words>1203</Words>
  <Application>Microsoft Office PowerPoint</Application>
  <PresentationFormat>Экран (4:3)</PresentationFormat>
  <Paragraphs>203</Paragraphs>
  <Slides>16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Поток</vt:lpstr>
      <vt:lpstr>Диаграмма</vt:lpstr>
      <vt:lpstr>Портфоліо педагогічного досвіду вчителя фізичної культури Кременецької ЗОШ – інтернат І – ІІІ ступенів</vt:lpstr>
      <vt:lpstr>Актуальність</vt:lpstr>
      <vt:lpstr>Форми організації пізнавальної діяльності учнів</vt:lpstr>
      <vt:lpstr>Урок в 4 класі. Тема. Навчання техніки виконання кидка в кошик однією рукою від плеча з місця</vt:lpstr>
      <vt:lpstr>Урок в 5 класі. Тема. Навчання техніки виконання вправ в рівновазі.</vt:lpstr>
      <vt:lpstr>Урок в 4 класі. Тема. Навчання техніки виконання опорного стрибка. </vt:lpstr>
      <vt:lpstr>Пізнавальна інформація</vt:lpstr>
      <vt:lpstr>Заняття в спецмедгрупі </vt:lpstr>
      <vt:lpstr>Методична робота</vt:lpstr>
      <vt:lpstr>Заняття в тренажерному  залі</vt:lpstr>
      <vt:lpstr>Позакласні заходи </vt:lpstr>
      <vt:lpstr>Слайд 12</vt:lpstr>
      <vt:lpstr>Слайд 13</vt:lpstr>
      <vt:lpstr>Слайд 14</vt:lpstr>
      <vt:lpstr>Спортивні досягнення випускників школи</vt:lpstr>
      <vt:lpstr>Мій внесок в змагання серед працівників освіти з легкої атлетики та спортивного туризму з 2005 – 2011 р. р. (Тернопіль, Біла Церква, Одеса “Молода Гвардія” )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в 4 класі. Тема. Навчання техніки виконання кидка однією рукою з місця від     плеча</dc:title>
  <dc:creator>Customer</dc:creator>
  <cp:lastModifiedBy>User</cp:lastModifiedBy>
  <cp:revision>145</cp:revision>
  <dcterms:created xsi:type="dcterms:W3CDTF">2011-12-15T16:03:09Z</dcterms:created>
  <dcterms:modified xsi:type="dcterms:W3CDTF">2012-01-17T13:54:27Z</dcterms:modified>
</cp:coreProperties>
</file>