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3" r:id="rId4"/>
    <p:sldId id="261" r:id="rId5"/>
    <p:sldId id="258" r:id="rId6"/>
    <p:sldId id="259" r:id="rId7"/>
    <p:sldId id="262" r:id="rId8"/>
    <p:sldId id="264" r:id="rId9"/>
    <p:sldId id="270" r:id="rId10"/>
    <p:sldId id="260" r:id="rId11"/>
    <p:sldId id="299" r:id="rId12"/>
    <p:sldId id="268" r:id="rId13"/>
    <p:sldId id="275" r:id="rId14"/>
    <p:sldId id="265" r:id="rId15"/>
    <p:sldId id="281" r:id="rId16"/>
    <p:sldId id="282" r:id="rId17"/>
    <p:sldId id="272" r:id="rId18"/>
    <p:sldId id="273" r:id="rId19"/>
    <p:sldId id="274" r:id="rId20"/>
    <p:sldId id="286" r:id="rId21"/>
    <p:sldId id="287" r:id="rId22"/>
    <p:sldId id="266" r:id="rId23"/>
    <p:sldId id="267" r:id="rId24"/>
    <p:sldId id="277" r:id="rId25"/>
    <p:sldId id="278" r:id="rId26"/>
    <p:sldId id="283" r:id="rId27"/>
    <p:sldId id="301" r:id="rId28"/>
    <p:sldId id="284" r:id="rId29"/>
    <p:sldId id="302" r:id="rId30"/>
    <p:sldId id="288" r:id="rId31"/>
    <p:sldId id="289" r:id="rId32"/>
    <p:sldId id="293" r:id="rId33"/>
    <p:sldId id="300" r:id="rId34"/>
    <p:sldId id="290" r:id="rId35"/>
    <p:sldId id="291" r:id="rId36"/>
    <p:sldId id="292" r:id="rId37"/>
    <p:sldId id="294" r:id="rId38"/>
    <p:sldId id="296" r:id="rId39"/>
    <p:sldId id="297" r:id="rId40"/>
    <p:sldId id="298" r:id="rId41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7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rrowheads="1"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0 w 372"/>
              <a:gd name="T1" fmla="*/ 0 h 166"/>
              <a:gd name="T2" fmla="*/ 372 w 372"/>
              <a:gd name="T3" fmla="*/ 166 h 166"/>
            </a:gdLst>
            <a:ahLst/>
            <a:cxnLst/>
            <a:rect l="T0" t="T1" r="T2" b="T3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A08-8B11-437B-B03B-29F2251CE1F8}" type="datetimeFigureOut">
              <a:rPr lang="en-US"/>
              <a:pPr>
                <a:defRPr/>
              </a:pPr>
              <a:t>1/28/2014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66417-E7A3-4DB4-ACE9-BE6CDF203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75FCE-2693-45DE-80D2-1C06FAA9235E}" type="datetimeFigureOut">
              <a:rPr lang="en-US"/>
              <a:pPr>
                <a:defRPr/>
              </a:pPr>
              <a:t>1/28/2014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3CDC8-9F1D-4F95-8E4A-9CCD7756B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13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“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339DA-786C-4366-9D23-15AD2363F383}" type="datetimeFigureOut">
              <a:rPr lang="en-US"/>
              <a:pPr>
                <a:defRPr/>
              </a:pPr>
              <a:t>1/28/2014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E6474-80C5-40D2-85CC-861E58B57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E4633-4B5B-4464-B1E2-445092599A29}" type="datetimeFigureOut">
              <a:rPr lang="en-US"/>
              <a:pPr>
                <a:defRPr/>
              </a:pPr>
              <a:t>1/28/2014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A9CAF-E552-462D-B289-600D63E79A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16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“</a:t>
            </a:r>
          </a:p>
        </p:txBody>
      </p:sp>
      <p:sp>
        <p:nvSpPr>
          <p:cNvPr id="7" name="TextBox 17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59BA5-6A65-45A6-AC67-3250B9E37D50}" type="datetimeFigureOut">
              <a:rPr lang="en-US"/>
              <a:pPr>
                <a:defRPr/>
              </a:pPr>
              <a:t>1/28/2014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A1DDC-C563-4600-9DE4-F482D8310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0F96E-5EE3-4989-9F12-D5A709E71CD7}" type="datetimeFigureOut">
              <a:rPr lang="en-US"/>
              <a:pPr>
                <a:defRPr/>
              </a:pPr>
              <a:t>1/28/2014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E500B-DC1B-4926-A030-20D3E0B9C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5F4A5-9FCC-4198-890B-EEBCC45A5341}" type="datetimeFigureOut">
              <a:rPr lang="en-US"/>
              <a:pPr>
                <a:defRPr/>
              </a:pPr>
              <a:t>1/28/2014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816AB-75C1-486E-97B2-FD5BCFAEC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ECABA-52ED-4AC0-AA05-154DEF952159}" type="datetimeFigureOut">
              <a:rPr lang="en-US"/>
              <a:pPr>
                <a:defRPr/>
              </a:pPr>
              <a:t>1/28/2014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A3FA0-F11A-42AC-9F82-CC0060E87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7436B-C1E1-43D5-8111-96106E7034BB}" type="datetimeFigureOut">
              <a:rPr lang="en-US"/>
              <a:pPr>
                <a:defRPr/>
              </a:pPr>
              <a:t>1/28/2014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7EFB7-1DB0-48CD-9893-7DF098357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 noChangeArrowheads="1"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DEFC2-3FCA-4090-85AD-0486D6A49751}" type="datetimeFigureOut">
              <a:rPr lang="en-US"/>
              <a:pPr>
                <a:defRPr/>
              </a:pPr>
              <a:t>1/28/2014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6173C-46B7-4E3B-8ABE-E6A9D39E2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35579-B438-460F-B2BB-30C95FE3B163}" type="datetimeFigureOut">
              <a:rPr lang="en-US"/>
              <a:pPr>
                <a:defRPr/>
              </a:pPr>
              <a:t>1/28/2014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E05AB-6527-4EB9-B0B2-D811AD979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48664-F33D-415D-8D5E-E1FF8E920A8B}" type="datetimeFigureOut">
              <a:rPr lang="en-US"/>
              <a:pPr>
                <a:defRPr/>
              </a:pPr>
              <a:t>1/28/2014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B017C-7CB2-4004-895E-385F4F7A0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B1535-626E-4E1E-B186-CC6E66DFBA57}" type="datetimeFigureOut">
              <a:rPr lang="en-US"/>
              <a:pPr>
                <a:defRPr/>
              </a:pPr>
              <a:t>1/28/2014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EE896-4AA8-4EF4-9A71-B3174D9EC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4C547-D85A-476C-831A-6782F39DFE3B}" type="datetimeFigureOut">
              <a:rPr lang="en-US"/>
              <a:pPr>
                <a:defRPr/>
              </a:pPr>
              <a:t>1/28/2014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B1584-154A-42F7-9ABE-D10E3B965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28551-5167-4166-B6ED-EAB4A89C9CBD}" type="datetimeFigureOut">
              <a:rPr lang="en-US"/>
              <a:pPr>
                <a:defRPr/>
              </a:pPr>
              <a:t>1/28/2014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44A2D-8231-4618-AC5D-C4AED559F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 noChangeArrowheads="1"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0 w 9248"/>
              <a:gd name="T1" fmla="*/ 0 h 10000"/>
              <a:gd name="T2" fmla="*/ 9248 w 9248"/>
              <a:gd name="T3" fmla="*/ 10000 h 10000"/>
            </a:gdLst>
            <a:ahLst/>
            <a:cxnLst/>
            <a:rect l="T0" t="T1" r="T2" b="T3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E46E0-09DF-4456-93AE-079846DC00E0}" type="datetimeFigureOut">
              <a:rPr lang="en-US"/>
              <a:pPr>
                <a:defRPr/>
              </a:pPr>
              <a:t>1/28/2014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30817-2564-415A-90DC-980295E3B2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 noChangeArrowheads="1"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0 w 22"/>
                <a:gd name="T1" fmla="*/ 0 h 136"/>
                <a:gd name="T2" fmla="*/ 22 w 22"/>
                <a:gd name="T3" fmla="*/ 136 h 136"/>
              </a:gdLst>
              <a:ahLst/>
              <a:cxnLst/>
              <a:rect l="T0" t="T1" r="T2" b="T3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12"/>
            <p:cNvSpPr>
              <a:spLocks noChangeArrowheads="1"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0 w 140"/>
                <a:gd name="T1" fmla="*/ 0 h 504"/>
                <a:gd name="T2" fmla="*/ 140 w 140"/>
                <a:gd name="T3" fmla="*/ 504 h 504"/>
              </a:gdLst>
              <a:ahLst/>
              <a:cxnLst/>
              <a:rect l="T0" t="T1" r="T2" b="T3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8" name="Freeform 13"/>
            <p:cNvSpPr>
              <a:spLocks noChangeArrowheads="1"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0 w 132"/>
                <a:gd name="T1" fmla="*/ 0 h 308"/>
                <a:gd name="T2" fmla="*/ 132 w 132"/>
                <a:gd name="T3" fmla="*/ 308 h 308"/>
              </a:gdLst>
              <a:ahLst/>
              <a:cxnLst/>
              <a:rect l="T0" t="T1" r="T2" b="T3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9" name="Freeform 14"/>
            <p:cNvSpPr>
              <a:spLocks noChangeArrowheads="1"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0 w 37"/>
                <a:gd name="T1" fmla="*/ 0 h 79"/>
                <a:gd name="T2" fmla="*/ 37 w 37"/>
                <a:gd name="T3" fmla="*/ 79 h 79"/>
              </a:gdLst>
              <a:ahLst/>
              <a:cxnLst/>
              <a:rect l="T0" t="T1" r="T2" b="T3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0" name="Freeform 15"/>
            <p:cNvSpPr>
              <a:spLocks noChangeArrowheads="1"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0 w 178"/>
                <a:gd name="T1" fmla="*/ 0 h 722"/>
                <a:gd name="T2" fmla="*/ 178 w 178"/>
                <a:gd name="T3" fmla="*/ 722 h 722"/>
              </a:gdLst>
              <a:ahLst/>
              <a:cxnLst/>
              <a:rect l="T0" t="T1" r="T2" b="T3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1" name="Freeform 16"/>
            <p:cNvSpPr>
              <a:spLocks noChangeArrowheads="1"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0 w 23"/>
                <a:gd name="T1" fmla="*/ 0 h 635"/>
                <a:gd name="T2" fmla="*/ 23 w 23"/>
                <a:gd name="T3" fmla="*/ 635 h 635"/>
              </a:gdLst>
              <a:ahLst/>
              <a:cxnLst/>
              <a:rect l="T0" t="T1" r="T2" b="T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2" name="Freeform 17"/>
            <p:cNvSpPr>
              <a:spLocks noChangeArrowheads="1"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/>
              <a:rect l="T0" t="T1" r="T2" b="T3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3" name="Freeform 18"/>
            <p:cNvSpPr>
              <a:spLocks noChangeArrowheads="1"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41 w 41"/>
                <a:gd name="T3" fmla="*/ 222 h 222"/>
              </a:gdLst>
              <a:ahLst/>
              <a:cxnLst/>
              <a:rect l="T0" t="T1" r="T2" b="T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4" name="Freeform 19"/>
            <p:cNvSpPr>
              <a:spLocks noChangeArrowheads="1"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0 w 450"/>
                <a:gd name="T1" fmla="*/ 0 h 878"/>
                <a:gd name="T2" fmla="*/ 450 w 450"/>
                <a:gd name="T3" fmla="*/ 878 h 878"/>
              </a:gdLst>
              <a:ahLst/>
              <a:cxnLst/>
              <a:rect l="T0" t="T1" r="T2" b="T3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5" name="Freeform 20"/>
            <p:cNvSpPr>
              <a:spLocks noChangeArrowheads="1"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35 w 35"/>
                <a:gd name="T3" fmla="*/ 73 h 73"/>
              </a:gdLst>
              <a:ahLst/>
              <a:cxnLst/>
              <a:rect l="T0" t="T1" r="T2" b="T3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6" name="Freeform 21"/>
            <p:cNvSpPr>
              <a:spLocks noChangeArrowheads="1"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/>
              <a:rect l="T0" t="T1" r="T2" b="T3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7" name="Freeform 22"/>
            <p:cNvSpPr>
              <a:spLocks noChangeArrowheads="1"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0 w 52"/>
                <a:gd name="T1" fmla="*/ 0 h 135"/>
                <a:gd name="T2" fmla="*/ 52 w 52"/>
                <a:gd name="T3" fmla="*/ 135 h 135"/>
              </a:gdLst>
              <a:ahLst/>
              <a:cxnLst/>
              <a:rect l="T0" t="T1" r="T2" b="T3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 noChangeArrowheads="1"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0 w 103"/>
                <a:gd name="T1" fmla="*/ 0 h 920"/>
                <a:gd name="T2" fmla="*/ 103 w 103"/>
                <a:gd name="T3" fmla="*/ 920 h 920"/>
              </a:gdLst>
              <a:ahLst/>
              <a:cxnLst/>
              <a:rect l="T0" t="T1" r="T2" b="T3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5" name="Freeform 28"/>
            <p:cNvSpPr>
              <a:spLocks noChangeArrowheads="1"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0 w 88"/>
                <a:gd name="T1" fmla="*/ 0 h 330"/>
                <a:gd name="T2" fmla="*/ 88 w 88"/>
                <a:gd name="T3" fmla="*/ 330 h 330"/>
              </a:gdLst>
              <a:ahLst/>
              <a:cxnLst/>
              <a:rect l="T0" t="T1" r="T2" b="T3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29"/>
            <p:cNvSpPr>
              <a:spLocks noChangeArrowheads="1"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0 w 90"/>
                <a:gd name="T1" fmla="*/ 0 h 207"/>
                <a:gd name="T2" fmla="*/ 90 w 90"/>
                <a:gd name="T3" fmla="*/ 207 h 207"/>
              </a:gdLst>
              <a:ahLst/>
              <a:cxnLst/>
              <a:rect l="T0" t="T1" r="T2" b="T3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7" name="Freeform 30"/>
            <p:cNvSpPr>
              <a:spLocks noChangeArrowheads="1"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0 w 115"/>
                <a:gd name="T1" fmla="*/ 0 h 467"/>
                <a:gd name="T2" fmla="*/ 115 w 115"/>
                <a:gd name="T3" fmla="*/ 467 h 467"/>
              </a:gdLst>
              <a:ahLst/>
              <a:cxnLst/>
              <a:rect l="T0" t="T1" r="T2" b="T3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8" name="Freeform 31"/>
            <p:cNvSpPr>
              <a:spLocks noChangeArrowheads="1"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0 w 36"/>
                <a:gd name="T1" fmla="*/ 0 h 633"/>
                <a:gd name="T2" fmla="*/ 36 w 36"/>
                <a:gd name="T3" fmla="*/ 633 h 633"/>
              </a:gdLst>
              <a:ahLst/>
              <a:cxnLst/>
              <a:rect l="T0" t="T1" r="T2" b="T3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9" name="Freeform 32"/>
            <p:cNvSpPr>
              <a:spLocks noChangeArrowheads="1"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0 w 28"/>
                <a:gd name="T1" fmla="*/ 0 h 59"/>
                <a:gd name="T2" fmla="*/ 28 w 28"/>
                <a:gd name="T3" fmla="*/ 59 h 59"/>
              </a:gdLst>
              <a:ahLst/>
              <a:cxnLst/>
              <a:rect l="T0" t="T1" r="T2" b="T3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33"/>
            <p:cNvSpPr>
              <a:spLocks noChangeArrowheads="1"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/>
              <a:rect l="T0" t="T1" r="T2" b="T3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1" name="Freeform 34"/>
            <p:cNvSpPr>
              <a:spLocks noChangeArrowheads="1"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0 w 294"/>
                <a:gd name="T1" fmla="*/ 0 h 568"/>
                <a:gd name="T2" fmla="*/ 294 w 294"/>
                <a:gd name="T3" fmla="*/ 568 h 568"/>
              </a:gdLst>
              <a:ahLst/>
              <a:cxnLst/>
              <a:rect l="T0" t="T1" r="T2" b="T3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2" name="Freeform 35"/>
            <p:cNvSpPr>
              <a:spLocks noChangeArrowheads="1"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5 w 25"/>
                <a:gd name="T3" fmla="*/ 53 h 53"/>
              </a:gdLst>
              <a:ahLst/>
              <a:cxnLst/>
              <a:rect l="T0" t="T1" r="T2" b="T3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3" name="Freeform 36"/>
            <p:cNvSpPr>
              <a:spLocks noChangeArrowheads="1"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9 w 29"/>
                <a:gd name="T3" fmla="*/ 141 h 141"/>
              </a:gdLst>
              <a:ahLst/>
              <a:cxnLst/>
              <a:rect l="T0" t="T1" r="T2" b="T3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4" name="Freeform 37"/>
            <p:cNvSpPr>
              <a:spLocks noChangeArrowheads="1"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/>
              <a:rect l="T0" t="T1" r="T2" b="T3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5" name="Freeform 38"/>
            <p:cNvSpPr>
              <a:spLocks noChangeArrowheads="1"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0 w 44"/>
                <a:gd name="T1" fmla="*/ 0 h 111"/>
                <a:gd name="T2" fmla="*/ 44 w 44"/>
                <a:gd name="T3" fmla="*/ 111 h 111"/>
              </a:gdLst>
              <a:ahLst/>
              <a:cxnLst/>
              <a:rect l="T0" t="T1" r="T2" b="T3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17110B1-A149-47DC-B0C1-B1B481E8471D}" type="datetimeFigureOut">
              <a:rPr lang="en-US"/>
              <a:pPr>
                <a:defRPr/>
              </a:pPr>
              <a:t>1/28/2014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 dirty="0">
                <a:solidFill>
                  <a:srgbClr val="FEFFFF"/>
                </a:solidFill>
                <a:latin typeface="+mn-lt"/>
              </a:defRPr>
            </a:lvl1pPr>
          </a:lstStyle>
          <a:p>
            <a:pPr>
              <a:defRPr/>
            </a:pPr>
            <a:fld id="{4964CB0C-EA90-4953-B016-82E040768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66675"/>
            <a:ext cx="7704137" cy="1127125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Комунальний заклад </a:t>
            </a:r>
            <a:b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Тернопільської міської ради</a:t>
            </a:r>
            <a:b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«Станція юних техніків»</a:t>
            </a:r>
            <a:endParaRPr lang="uk-UA" sz="2400" b="1" i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30463" y="1968500"/>
            <a:ext cx="3722687" cy="4514850"/>
          </a:xfrm>
        </p:spPr>
        <p:txBody>
          <a:bodyPr>
            <a:normAutofit/>
          </a:bodyPr>
          <a:lstStyle/>
          <a:p>
            <a:pPr algn="ctr"/>
            <a:r>
              <a:rPr lang="uk-UA" sz="4000" b="1" i="1" smtClean="0">
                <a:solidFill>
                  <a:schemeClr val="accent1"/>
                </a:solidFill>
                <a:latin typeface="Arial Black" pitchFamily="34" charset="0"/>
              </a:rPr>
              <a:t>ПОРТФОЛІО</a:t>
            </a:r>
          </a:p>
          <a:p>
            <a:pPr algn="ctr"/>
            <a:endParaRPr lang="uk-UA" smtClean="0">
              <a:solidFill>
                <a:srgbClr val="595959"/>
              </a:solidFill>
            </a:endParaRPr>
          </a:p>
          <a:p>
            <a:pPr algn="ctr"/>
            <a:endParaRPr lang="uk-UA" i="1" smtClean="0">
              <a:solidFill>
                <a:srgbClr val="EE6E4B"/>
              </a:solidFill>
              <a:latin typeface="Arial Black" pitchFamily="34" charset="0"/>
            </a:endParaRPr>
          </a:p>
          <a:p>
            <a:pPr algn="ctr"/>
            <a:r>
              <a:rPr lang="uk-UA" i="1" smtClean="0">
                <a:solidFill>
                  <a:srgbClr val="EE6E4B"/>
                </a:solidFill>
                <a:latin typeface="Arial Black" pitchFamily="34" charset="0"/>
              </a:rPr>
              <a:t>Керівника гуртк</a:t>
            </a:r>
            <a:r>
              <a:rPr lang="uk-UA" b="1" i="1" smtClean="0">
                <a:solidFill>
                  <a:srgbClr val="EE6E4B"/>
                </a:solidFill>
                <a:latin typeface="Arial" charset="0"/>
              </a:rPr>
              <a:t>а</a:t>
            </a:r>
          </a:p>
          <a:p>
            <a:pPr algn="ctr"/>
            <a:r>
              <a:rPr lang="uk-UA" sz="3200" b="1" i="1" smtClean="0">
                <a:solidFill>
                  <a:schemeClr val="accent1"/>
                </a:solidFill>
                <a:latin typeface="Arial Black" pitchFamily="34" charset="0"/>
              </a:rPr>
              <a:t>Стандрет Галини Несторівни</a:t>
            </a:r>
          </a:p>
        </p:txBody>
      </p:sp>
      <p:pic>
        <p:nvPicPr>
          <p:cNvPr id="18435" name="Рисунок 3"/>
          <p:cNvPicPr>
            <a:picLocks noChangeAspect="1"/>
          </p:cNvPicPr>
          <p:nvPr/>
        </p:nvPicPr>
        <p:blipFill>
          <a:blip r:embed="rId2"/>
          <a:srcRect b="6071"/>
          <a:stretch>
            <a:fillRect/>
          </a:stretch>
        </p:blipFill>
        <p:spPr bwMode="auto">
          <a:xfrm>
            <a:off x="6734175" y="1309688"/>
            <a:ext cx="3559175" cy="50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Науково-методична діяльність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3" y="1752600"/>
            <a:ext cx="8915400" cy="4159250"/>
          </a:xfrm>
        </p:spPr>
        <p:txBody>
          <a:bodyPr>
            <a:normAutofit lnSpcReduction="10000"/>
          </a:bodyPr>
          <a:lstStyle/>
          <a:p>
            <a:r>
              <a:rPr lang="uk-UA" sz="2000" b="1" i="1" dirty="0" smtClean="0">
                <a:solidFill>
                  <a:srgbClr val="4B866E"/>
                </a:solidFill>
                <a:latin typeface="Arial Black" pitchFamily="34" charset="0"/>
              </a:rPr>
              <a:t>ПРОБЛЕМА НАД ЯКОЮ ПРАЦЮЮ:</a:t>
            </a:r>
            <a:endParaRPr lang="uk-UA" sz="2000" b="1" i="1" dirty="0" smtClean="0">
              <a:solidFill>
                <a:srgbClr val="4B866E"/>
              </a:solidFill>
              <a:latin typeface="Arial" charset="0"/>
            </a:endParaRPr>
          </a:p>
          <a:p>
            <a:r>
              <a:rPr lang="uk-UA" sz="2000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«Розвиток творчої компетентності молодших школярів»</a:t>
            </a:r>
            <a:br>
              <a:rPr lang="uk-UA" sz="2000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</a:br>
            <a:endParaRPr lang="uk-UA" sz="2000" b="1" i="1" dirty="0" smtClean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  <a:p>
            <a:pPr>
              <a:buFont typeface="Wingdings 3" pitchFamily="18" charset="2"/>
              <a:buNone/>
            </a:pPr>
            <a:r>
              <a:rPr lang="uk-UA" sz="2000" i="1" dirty="0" smtClean="0">
                <a:solidFill>
                  <a:srgbClr val="4B866E"/>
                </a:solidFill>
                <a:latin typeface="Arial" charset="0"/>
                <a:cs typeface="Arial" charset="0"/>
              </a:rPr>
              <a:t>   </a:t>
            </a:r>
          </a:p>
          <a:p>
            <a:pPr>
              <a:buFont typeface="Wingdings 3" pitchFamily="18" charset="2"/>
              <a:buNone/>
            </a:pPr>
            <a:endParaRPr lang="uk-UA" sz="2000" i="1" dirty="0" smtClean="0">
              <a:solidFill>
                <a:srgbClr val="4B866E"/>
              </a:solidFill>
              <a:latin typeface="Arial" charset="0"/>
              <a:cs typeface="Arial" charset="0"/>
            </a:endParaRPr>
          </a:p>
          <a:p>
            <a:r>
              <a:rPr lang="uk-UA" sz="2000" b="1" i="1" dirty="0" smtClean="0">
                <a:solidFill>
                  <a:srgbClr val="4B866E"/>
                </a:solidFill>
                <a:latin typeface="Arial Black" pitchFamily="34" charset="0"/>
              </a:rPr>
              <a:t>ІННОВАЦІЇ У</a:t>
            </a:r>
            <a:r>
              <a:rPr lang="en-US" sz="2000" b="1" i="1" dirty="0" smtClean="0">
                <a:solidFill>
                  <a:srgbClr val="4B866E"/>
                </a:solidFill>
                <a:latin typeface="Arial Black" pitchFamily="34" charset="0"/>
              </a:rPr>
              <a:t> </a:t>
            </a:r>
            <a:r>
              <a:rPr lang="uk-UA" sz="2000" b="1" i="1" dirty="0" smtClean="0">
                <a:solidFill>
                  <a:srgbClr val="4B866E"/>
                </a:solidFill>
                <a:latin typeface="Arial Black" pitchFamily="34" charset="0"/>
              </a:rPr>
              <a:t>ПРОФЕСІЙНІЙ ДІЯЛЬНОСТІ:</a:t>
            </a:r>
          </a:p>
          <a:p>
            <a:pPr algn="just">
              <a:buFont typeface="Wingdings 3" pitchFamily="18" charset="2"/>
              <a:buNone/>
            </a:pPr>
            <a:r>
              <a:rPr lang="uk-UA" sz="2000" i="1" dirty="0" smtClean="0">
                <a:solidFill>
                  <a:srgbClr val="4B866E"/>
                </a:solidFill>
                <a:latin typeface="Arial" charset="0"/>
                <a:cs typeface="Arial" charset="0"/>
              </a:rPr>
              <a:t>     використання ІКТ, засобів  мультимедіа;</a:t>
            </a:r>
          </a:p>
          <a:p>
            <a:pPr algn="just">
              <a:buFont typeface="Wingdings 3" pitchFamily="18" charset="2"/>
              <a:buNone/>
            </a:pPr>
            <a:r>
              <a:rPr lang="uk-UA" sz="2000" i="1" dirty="0" smtClean="0">
                <a:solidFill>
                  <a:srgbClr val="4B866E"/>
                </a:solidFill>
                <a:latin typeface="Arial" charset="0"/>
                <a:cs typeface="Arial" charset="0"/>
              </a:rPr>
              <a:t>     впровадження проектної діяльності;</a:t>
            </a:r>
          </a:p>
          <a:p>
            <a:pPr algn="just">
              <a:buFont typeface="Wingdings 3" pitchFamily="18" charset="2"/>
              <a:buNone/>
            </a:pPr>
            <a:r>
              <a:rPr lang="uk-UA" sz="2000" i="1" dirty="0" smtClean="0">
                <a:solidFill>
                  <a:srgbClr val="4B866E"/>
                </a:solidFill>
                <a:latin typeface="Arial" charset="0"/>
                <a:cs typeface="Arial" charset="0"/>
              </a:rPr>
              <a:t>    проведення нестандартних занять: заняття - гра, заняття - конкурс, нетрадиційне заняття, майстер - класи, комбіновані заняття.</a:t>
            </a:r>
          </a:p>
          <a:p>
            <a:pPr>
              <a:buFont typeface="Wingdings 3" pitchFamily="18" charset="2"/>
              <a:buNone/>
            </a:pPr>
            <a:endParaRPr lang="uk-UA" sz="2000" i="1" dirty="0" smtClean="0">
              <a:solidFill>
                <a:srgbClr val="4B866E"/>
              </a:solidFill>
            </a:endParaRPr>
          </a:p>
          <a:p>
            <a:endParaRPr lang="uk-UA" sz="2000" i="1" dirty="0" smtClean="0">
              <a:solidFill>
                <a:srgbClr val="4B866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2592388" y="541338"/>
            <a:ext cx="8912225" cy="1281112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Правила педагогічної майстерності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</a:rPr>
              <a:t>«Ніколи не зупинятися на досягнутому»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</a:rPr>
              <a:t>Займатися самоосвітою «вчити і вчитися самій»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</a:rPr>
              <a:t>Відповідати сучасності та змінам у системі реформування освіти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</a:rPr>
              <a:t>Ділитися з дітьми своїм досвідом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</a:rPr>
              <a:t>Намагатися бути прикладом для дітей у всьому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</a:rPr>
              <a:t>Майстерність керівника гуртка: 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</a:rPr>
              <a:t>гармонія, свідома поведінка, уміння спрямувати активність особистості на її розвиток, передбачений і точний розрахунок, найкраще досягнення результату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Wingdings 3" charset="2"/>
              <a:buNone/>
              <a:defRPr/>
            </a:pPr>
            <a:endParaRPr lang="uk-UA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Самоосвіта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Тема самоосвіти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«Розвиток творчої компетентності молодших школярів»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Напрямки самоосвіти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Самореалізація особистості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Самооцінка діяльності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Самоаналіз занять, виховних заходів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Самоконтроль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Самокритичність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b="1" i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b="1" i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b="1" i="1" dirty="0" smtClean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388" y="263525"/>
            <a:ext cx="8912225" cy="1641475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800" b="1" i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Перспективний план роботи над темою</a:t>
            </a:r>
            <a:br>
              <a:rPr lang="uk-UA" sz="2800" b="1" i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</a:br>
            <a:r>
              <a:rPr lang="uk-UA" sz="2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«Розвиток творчої компетентності </a:t>
            </a:r>
            <a:r>
              <a:rPr lang="uk-UA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молодших </a:t>
            </a:r>
            <a:r>
              <a:rPr lang="uk-UA" sz="2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школярів»</a:t>
            </a:r>
            <a:br>
              <a:rPr lang="uk-UA" sz="2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2800" b="1" i="1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40370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етап: інформаційно-діагностичний 2013-2014 </a:t>
            </a:r>
            <a:r>
              <a:rPr lang="uk-UA" i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н.р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вивчення методичної бази з проблемної теми 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етап: практичний 2014-2015 </a:t>
            </a:r>
            <a:r>
              <a:rPr lang="uk-UA" i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н.р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втілення ідей керівника гуртка в роботі з проблемної теми.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етап: творчий 2015-2016 </a:t>
            </a:r>
            <a:r>
              <a:rPr lang="uk-UA" i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н.р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розвиток педагогічної творчості з методичної теми.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етап: результативний 2016 </a:t>
            </a:r>
            <a:r>
              <a:rPr lang="uk-UA" i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н.р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розгляд досягнутих результатів.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етап: підсумковий 2016-2017 </a:t>
            </a:r>
            <a:r>
              <a:rPr lang="uk-UA" i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н.р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підбиття підсумків з проведеної роботи. Звіт.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Творча робота на курсах підвищення кваліфікації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1638" y="1905000"/>
            <a:ext cx="8728075" cy="19843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3200" i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Творчий проект на тему: </a:t>
            </a:r>
            <a:r>
              <a:rPr lang="uk-UA" sz="32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Технологія виготовлення виробів технікою квілінгу та орігамі».</a:t>
            </a:r>
            <a:endParaRPr lang="uk-UA" sz="3200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013" y="4060825"/>
            <a:ext cx="23241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013" y="1290638"/>
            <a:ext cx="232410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2400" y="4060825"/>
            <a:ext cx="26987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0225" y="4060825"/>
            <a:ext cx="2024063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70850" y="4059238"/>
            <a:ext cx="3598863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2589213" y="146050"/>
            <a:ext cx="8912225" cy="677863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Участь у семінарах</a:t>
            </a:r>
          </a:p>
        </p:txBody>
      </p:sp>
      <p:pic>
        <p:nvPicPr>
          <p:cNvPr id="3277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7175" y="1335088"/>
            <a:ext cx="3532188" cy="4910137"/>
          </a:xfrm>
        </p:spPr>
      </p:pic>
      <p:pic>
        <p:nvPicPr>
          <p:cNvPr id="3277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70763" y="3714750"/>
            <a:ext cx="4267200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2750" y="981075"/>
            <a:ext cx="4567238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1968500" y="138113"/>
            <a:ext cx="9893300" cy="669925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Участь у методичних об</a:t>
            </a:r>
            <a:r>
              <a:rPr lang="en-US" b="1" i="1" smtClean="0">
                <a:solidFill>
                  <a:schemeClr val="accent1"/>
                </a:solidFill>
                <a:latin typeface="Arial Black" pitchFamily="34" charset="0"/>
              </a:rPr>
              <a:t>’</a:t>
            </a:r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єднаннях</a:t>
            </a:r>
          </a:p>
        </p:txBody>
      </p:sp>
      <p:pic>
        <p:nvPicPr>
          <p:cNvPr id="3379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1438" y="3167063"/>
            <a:ext cx="5145087" cy="3416300"/>
          </a:xfrm>
        </p:spPr>
      </p:pic>
      <p:pic>
        <p:nvPicPr>
          <p:cNvPr id="3379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463" y="1073150"/>
            <a:ext cx="514508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388" y="179388"/>
            <a:ext cx="8912225" cy="105568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i="1" dirty="0" smtClean="0">
                <a:solidFill>
                  <a:schemeClr val="accent1"/>
                </a:solidFill>
                <a:latin typeface="Arial Black" pitchFamily="34" charset="0"/>
              </a:rPr>
              <a:t>Методичні роботи на обласний та Всеукраїнський конкурси</a:t>
            </a:r>
          </a:p>
        </p:txBody>
      </p:sp>
      <p:pic>
        <p:nvPicPr>
          <p:cNvPr id="34818" name="Рисунок 3"/>
          <p:cNvPicPr>
            <a:picLocks noChangeAspect="1"/>
          </p:cNvPicPr>
          <p:nvPr/>
        </p:nvPicPr>
        <p:blipFill>
          <a:blip r:embed="rId2"/>
          <a:srcRect l="31667" t="8484" r="30397" b="6438"/>
          <a:stretch>
            <a:fillRect/>
          </a:stretch>
        </p:blipFill>
        <p:spPr bwMode="auto">
          <a:xfrm>
            <a:off x="6086475" y="1336675"/>
            <a:ext cx="2762250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Рисунок 7"/>
          <p:cNvPicPr>
            <a:picLocks noChangeAspect="1"/>
          </p:cNvPicPr>
          <p:nvPr/>
        </p:nvPicPr>
        <p:blipFill>
          <a:blip r:embed="rId3"/>
          <a:srcRect l="32567" t="7877" r="32512" b="4787"/>
          <a:stretch>
            <a:fillRect/>
          </a:stretch>
        </p:blipFill>
        <p:spPr bwMode="auto">
          <a:xfrm>
            <a:off x="7858125" y="4095750"/>
            <a:ext cx="17589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Рисунок 8"/>
          <p:cNvPicPr>
            <a:picLocks noChangeAspect="1"/>
          </p:cNvPicPr>
          <p:nvPr/>
        </p:nvPicPr>
        <p:blipFill>
          <a:blip r:embed="rId4"/>
          <a:srcRect l="34128" t="12575" r="33571" b="8977"/>
          <a:stretch>
            <a:fillRect/>
          </a:stretch>
        </p:blipFill>
        <p:spPr bwMode="auto">
          <a:xfrm>
            <a:off x="5380038" y="4095750"/>
            <a:ext cx="18129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Рисунок 10"/>
          <p:cNvPicPr>
            <a:picLocks noChangeAspect="1"/>
          </p:cNvPicPr>
          <p:nvPr/>
        </p:nvPicPr>
        <p:blipFill>
          <a:blip r:embed="rId5"/>
          <a:srcRect l="34444" t="10599" r="34206" b="11375"/>
          <a:stretch>
            <a:fillRect/>
          </a:stretch>
        </p:blipFill>
        <p:spPr bwMode="auto">
          <a:xfrm>
            <a:off x="450850" y="1309688"/>
            <a:ext cx="2508250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Рисунок 11"/>
          <p:cNvPicPr>
            <a:picLocks noChangeAspect="1"/>
          </p:cNvPicPr>
          <p:nvPr/>
        </p:nvPicPr>
        <p:blipFill>
          <a:blip r:embed="rId6"/>
          <a:srcRect l="34207" t="9892" r="34047" b="11517"/>
          <a:stretch>
            <a:fillRect/>
          </a:stretch>
        </p:blipFill>
        <p:spPr bwMode="auto">
          <a:xfrm>
            <a:off x="3038475" y="1309688"/>
            <a:ext cx="2522538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Рисунок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1800" y="3943350"/>
            <a:ext cx="1933575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Рисунок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33650" y="4821238"/>
            <a:ext cx="1925638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Рисунок 6"/>
          <p:cNvPicPr>
            <a:picLocks noChangeAspect="1"/>
          </p:cNvPicPr>
          <p:nvPr/>
        </p:nvPicPr>
        <p:blipFill>
          <a:blip r:embed="rId9"/>
          <a:srcRect l="32777" t="11446" r="31905" b="7001"/>
          <a:stretch>
            <a:fillRect/>
          </a:stretch>
        </p:blipFill>
        <p:spPr bwMode="auto">
          <a:xfrm>
            <a:off x="9290050" y="1314450"/>
            <a:ext cx="2698750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8"/>
          <p:cNvPicPr>
            <a:picLocks noChangeAspect="1"/>
          </p:cNvPicPr>
          <p:nvPr/>
        </p:nvPicPr>
        <p:blipFill>
          <a:blip r:embed="rId2"/>
          <a:srcRect l="34492" t="9503" r="33878" b="11577"/>
          <a:stretch>
            <a:fillRect/>
          </a:stretch>
        </p:blipFill>
        <p:spPr bwMode="auto">
          <a:xfrm>
            <a:off x="6323013" y="1042988"/>
            <a:ext cx="2662237" cy="374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213" y="153988"/>
            <a:ext cx="9474200" cy="889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1800" b="1" i="1" dirty="0" smtClean="0">
                <a:solidFill>
                  <a:schemeClr val="accent1"/>
                </a:solidFill>
                <a:latin typeface="Arial Black" pitchFamily="34" charset="0"/>
              </a:rPr>
              <a:t>Участь у </a:t>
            </a:r>
            <a:r>
              <a:rPr lang="uk-UA" sz="1800" b="1" i="1" dirty="0">
                <a:solidFill>
                  <a:schemeClr val="accent1"/>
                </a:solidFill>
                <a:latin typeface="Arial Black" pitchFamily="34" charset="0"/>
              </a:rPr>
              <a:t>В</a:t>
            </a:r>
            <a:r>
              <a:rPr lang="uk-UA" sz="1800" b="1" i="1" dirty="0" smtClean="0">
                <a:solidFill>
                  <a:schemeClr val="accent1"/>
                </a:solidFill>
                <a:latin typeface="Arial Black" pitchFamily="34" charset="0"/>
              </a:rPr>
              <a:t>сеукраїнських </a:t>
            </a:r>
            <a:r>
              <a:rPr lang="uk-UA" sz="1800" b="1" i="1" dirty="0" smtClean="0">
                <a:solidFill>
                  <a:schemeClr val="accent1"/>
                </a:solidFill>
                <a:latin typeface="Arial Black" pitchFamily="34" charset="0"/>
              </a:rPr>
              <a:t>конкурсах майстерності педагогічних </a:t>
            </a:r>
            <a:br>
              <a:rPr lang="uk-UA" sz="1800" b="1" i="1" dirty="0" smtClean="0">
                <a:solidFill>
                  <a:schemeClr val="accent1"/>
                </a:solidFill>
                <a:latin typeface="Arial Black" pitchFamily="34" charset="0"/>
              </a:rPr>
            </a:br>
            <a:r>
              <a:rPr lang="uk-UA" sz="1800" b="1" i="1" dirty="0" smtClean="0">
                <a:solidFill>
                  <a:schemeClr val="accent1"/>
                </a:solidFill>
                <a:latin typeface="Arial Black" pitchFamily="34" charset="0"/>
              </a:rPr>
              <a:t>працівників позашкільних навчальних закладів </a:t>
            </a:r>
            <a:br>
              <a:rPr lang="uk-UA" sz="1800" b="1" i="1" dirty="0" smtClean="0">
                <a:solidFill>
                  <a:schemeClr val="accent1"/>
                </a:solidFill>
                <a:latin typeface="Arial Black" pitchFamily="34" charset="0"/>
              </a:rPr>
            </a:br>
            <a:endParaRPr lang="uk-UA" sz="1800" b="1" i="1" dirty="0" smtClean="0">
              <a:solidFill>
                <a:schemeClr val="accent1"/>
              </a:solidFill>
              <a:latin typeface="Arial Black" pitchFamily="34" charset="0"/>
            </a:endParaRPr>
          </a:p>
        </p:txBody>
      </p:sp>
      <p:pic>
        <p:nvPicPr>
          <p:cNvPr id="35843" name="Рисунок 3"/>
          <p:cNvPicPr>
            <a:picLocks noChangeAspect="1"/>
          </p:cNvPicPr>
          <p:nvPr/>
        </p:nvPicPr>
        <p:blipFill>
          <a:blip r:embed="rId3"/>
          <a:srcRect l="34167" t="10794" r="34225" b="9206"/>
          <a:stretch>
            <a:fillRect/>
          </a:stretch>
        </p:blipFill>
        <p:spPr bwMode="auto">
          <a:xfrm>
            <a:off x="9518650" y="1042988"/>
            <a:ext cx="252571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4"/>
          <p:cNvPicPr>
            <a:picLocks noChangeAspect="1"/>
          </p:cNvPicPr>
          <p:nvPr/>
        </p:nvPicPr>
        <p:blipFill>
          <a:blip r:embed="rId4"/>
          <a:srcRect l="34682" t="10036" r="34286" b="13069"/>
          <a:stretch>
            <a:fillRect/>
          </a:stretch>
        </p:blipFill>
        <p:spPr bwMode="auto">
          <a:xfrm>
            <a:off x="2127250" y="1189038"/>
            <a:ext cx="2405063" cy="335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Рисунок 6"/>
          <p:cNvPicPr>
            <a:picLocks noChangeAspect="1"/>
          </p:cNvPicPr>
          <p:nvPr/>
        </p:nvPicPr>
        <p:blipFill>
          <a:blip r:embed="rId5"/>
          <a:srcRect l="23810" t="7919" r="40714" b="4462"/>
          <a:stretch>
            <a:fillRect/>
          </a:stretch>
        </p:blipFill>
        <p:spPr bwMode="auto">
          <a:xfrm>
            <a:off x="4697413" y="2867025"/>
            <a:ext cx="2520950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Рисунок 7"/>
          <p:cNvPicPr>
            <a:picLocks noChangeAspect="1"/>
          </p:cNvPicPr>
          <p:nvPr/>
        </p:nvPicPr>
        <p:blipFill>
          <a:blip r:embed="rId6"/>
          <a:srcRect l="32664" t="7919" r="30818" b="4604"/>
          <a:stretch>
            <a:fillRect/>
          </a:stretch>
        </p:blipFill>
        <p:spPr bwMode="auto">
          <a:xfrm>
            <a:off x="508000" y="2867025"/>
            <a:ext cx="2570163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213421" y="4557625"/>
            <a:ext cx="2574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Участь у міському і обласному конкурсах «Джерело творчості» у номінації «</a:t>
            </a:r>
            <a:r>
              <a:rPr lang="uk-UA" b="1" smtClean="0">
                <a:solidFill>
                  <a:schemeClr val="accent6">
                    <a:lumMod val="75000"/>
                  </a:schemeClr>
                </a:solidFill>
              </a:rPr>
              <a:t>Керівник </a:t>
            </a:r>
            <a:r>
              <a:rPr lang="uk-UA" b="1" smtClean="0">
                <a:solidFill>
                  <a:schemeClr val="accent6">
                    <a:lumMod val="75000"/>
                  </a:schemeClr>
                </a:solidFill>
              </a:rPr>
              <a:t>гуртка </a:t>
            </a:r>
            <a:r>
              <a:rPr lang="uk-UA" b="1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uk-UA" b="1" smtClean="0">
                <a:solidFill>
                  <a:schemeClr val="accent6">
                    <a:lumMod val="75000"/>
                  </a:schemeClr>
                </a:solidFill>
              </a:rPr>
              <a:t>2014»</a:t>
            </a:r>
            <a:endParaRPr lang="uk-UA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2589213" y="138113"/>
            <a:ext cx="8912225" cy="719137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Статті у шкільний світ</a:t>
            </a:r>
          </a:p>
        </p:txBody>
      </p:sp>
      <p:pic>
        <p:nvPicPr>
          <p:cNvPr id="3686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01150" y="1439863"/>
            <a:ext cx="2778125" cy="434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Рисунок 4"/>
          <p:cNvPicPr>
            <a:picLocks noChangeAspect="1"/>
          </p:cNvPicPr>
          <p:nvPr/>
        </p:nvPicPr>
        <p:blipFill>
          <a:blip r:embed="rId3"/>
          <a:srcRect l="32085" t="8705" r="31770" b="4259"/>
          <a:stretch>
            <a:fillRect/>
          </a:stretch>
        </p:blipFill>
        <p:spPr bwMode="auto">
          <a:xfrm>
            <a:off x="6265863" y="1455738"/>
            <a:ext cx="29178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Рисунок 6"/>
          <p:cNvPicPr>
            <a:picLocks noChangeAspect="1"/>
          </p:cNvPicPr>
          <p:nvPr/>
        </p:nvPicPr>
        <p:blipFill>
          <a:blip r:embed="rId4"/>
          <a:srcRect l="34714" t="9471" r="34114" b="11389"/>
          <a:stretch>
            <a:fillRect/>
          </a:stretch>
        </p:blipFill>
        <p:spPr bwMode="auto">
          <a:xfrm>
            <a:off x="590550" y="1457325"/>
            <a:ext cx="2767013" cy="434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Рисунок 7"/>
          <p:cNvPicPr>
            <a:picLocks noChangeAspect="1"/>
          </p:cNvPicPr>
          <p:nvPr/>
        </p:nvPicPr>
        <p:blipFill>
          <a:blip r:embed="rId5"/>
          <a:srcRect l="34323" t="9721" r="33881" b="10556"/>
          <a:stretch>
            <a:fillRect/>
          </a:stretch>
        </p:blipFill>
        <p:spPr bwMode="auto">
          <a:xfrm>
            <a:off x="3411538" y="1457325"/>
            <a:ext cx="2801937" cy="434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2592388" y="433388"/>
            <a:ext cx="8912225" cy="681037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Анкетні дані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</a:rPr>
              <a:t>Дата народження: 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</a:rPr>
              <a:t>30.12.1976р.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</a:rPr>
              <a:t>Освіта</a:t>
            </a:r>
            <a:r>
              <a:rPr lang="uk-UA" b="1" i="1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uk-UA" i="1" dirty="0">
                <a:solidFill>
                  <a:schemeClr val="accent6">
                    <a:lumMod val="75000"/>
                  </a:schemeClr>
                </a:solidFill>
              </a:rPr>
              <a:t> вища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>
                <a:solidFill>
                  <a:schemeClr val="accent6">
                    <a:lumMod val="75000"/>
                  </a:schemeClr>
                </a:solidFill>
              </a:rPr>
              <a:t>Назва навчального </a:t>
            </a: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</a:rPr>
              <a:t>закладу: 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</a:rPr>
              <a:t>Тернопільський </a:t>
            </a:r>
            <a:r>
              <a:rPr lang="uk-UA" i="1" dirty="0">
                <a:solidFill>
                  <a:schemeClr val="accent6">
                    <a:lumMod val="75000"/>
                  </a:schemeClr>
                </a:solidFill>
              </a:rPr>
              <a:t>державний педагогічний університет ім. В. Гнатюка 1999 р.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</a:rPr>
              <a:t>Спеціальність: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</a:rPr>
              <a:t> «</a:t>
            </a:r>
            <a:r>
              <a:rPr lang="uk-UA" i="1" dirty="0">
                <a:solidFill>
                  <a:schemeClr val="accent6">
                    <a:lumMod val="75000"/>
                  </a:schemeClr>
                </a:solidFill>
              </a:rPr>
              <a:t>Педагогіка і методика середньої освіти. Трудове навчання, основи підприємницької діяльності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</a:rPr>
              <a:t>Кваліфікація: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</a:rPr>
              <a:t> вчитель </a:t>
            </a:r>
            <a:r>
              <a:rPr lang="uk-UA" i="1" dirty="0">
                <a:solidFill>
                  <a:schemeClr val="accent6">
                    <a:lumMod val="75000"/>
                  </a:schemeClr>
                </a:solidFill>
              </a:rPr>
              <a:t>трудового навчання, основ підприємництва, креслення і безпеки життєдіяльності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>
                <a:solidFill>
                  <a:schemeClr val="accent6">
                    <a:lumMod val="75000"/>
                  </a:schemeClr>
                </a:solidFill>
              </a:rPr>
              <a:t>Педагогічний стаж:</a:t>
            </a:r>
            <a:r>
              <a:rPr lang="uk-UA" i="1" dirty="0">
                <a:solidFill>
                  <a:schemeClr val="accent6">
                    <a:lumMod val="75000"/>
                  </a:schemeClr>
                </a:solidFill>
              </a:rPr>
              <a:t> 10 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</a:rPr>
              <a:t>років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</a:rPr>
              <a:t>Посада:</a:t>
            </a:r>
            <a:r>
              <a:rPr lang="uk-UA" i="1" dirty="0">
                <a:solidFill>
                  <a:schemeClr val="accent6">
                    <a:lumMod val="75000"/>
                  </a:schemeClr>
                </a:solidFill>
              </a:rPr>
              <a:t> керівник гуртка “Початкового технічного моделювання та орігамі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</a:rPr>
              <a:t>».</a:t>
            </a:r>
            <a:endParaRPr lang="uk-UA" i="1" dirty="0">
              <a:solidFill>
                <a:schemeClr val="accent6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>
                <a:solidFill>
                  <a:schemeClr val="accent6">
                    <a:lumMod val="75000"/>
                  </a:schemeClr>
                </a:solidFill>
              </a:rPr>
              <a:t>Курсова </a:t>
            </a: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</a:rPr>
              <a:t>підготовка</a:t>
            </a:r>
            <a:r>
              <a:rPr lang="uk-UA" b="1" i="1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uk-UA" i="1" dirty="0">
                <a:solidFill>
                  <a:schemeClr val="accent6">
                    <a:lumMod val="75000"/>
                  </a:schemeClr>
                </a:solidFill>
              </a:rPr>
              <a:t> 2012 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</a:rPr>
              <a:t>рік, Тернопільський обласний комунальний інститут післядипломної педагогічної освіти.</a:t>
            </a:r>
            <a:endParaRPr lang="en-US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E-mail: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halyusya@i.ua </a:t>
            </a:r>
            <a:endParaRPr lang="uk-UA" i="1" dirty="0">
              <a:solidFill>
                <a:schemeClr val="accent6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>
            <a:off x="2592388" y="130175"/>
            <a:ext cx="8912225" cy="693738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Мої нагороди</a:t>
            </a:r>
          </a:p>
        </p:txBody>
      </p:sp>
      <p:pic>
        <p:nvPicPr>
          <p:cNvPr id="37890" name="Рисунок 3"/>
          <p:cNvPicPr>
            <a:picLocks noChangeAspect="1"/>
          </p:cNvPicPr>
          <p:nvPr/>
        </p:nvPicPr>
        <p:blipFill>
          <a:blip r:embed="rId2"/>
          <a:srcRect l="32301" t="8060" r="32222" b="6154"/>
          <a:stretch>
            <a:fillRect/>
          </a:stretch>
        </p:blipFill>
        <p:spPr bwMode="auto">
          <a:xfrm>
            <a:off x="8199438" y="1158875"/>
            <a:ext cx="3587750" cy="487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Рисунок 4"/>
          <p:cNvPicPr>
            <a:picLocks noChangeAspect="1"/>
          </p:cNvPicPr>
          <p:nvPr/>
        </p:nvPicPr>
        <p:blipFill>
          <a:blip r:embed="rId3"/>
          <a:srcRect l="32301" t="7777" r="31905" b="5026"/>
          <a:stretch>
            <a:fillRect/>
          </a:stretch>
        </p:blipFill>
        <p:spPr bwMode="auto">
          <a:xfrm>
            <a:off x="530225" y="1158875"/>
            <a:ext cx="3560763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5"/>
          <p:cNvPicPr>
            <a:picLocks noChangeAspect="1"/>
          </p:cNvPicPr>
          <p:nvPr/>
        </p:nvPicPr>
        <p:blipFill>
          <a:blip r:embed="rId4"/>
          <a:srcRect l="32222" t="7919" r="30873" b="4179"/>
          <a:stretch>
            <a:fillRect/>
          </a:stretch>
        </p:blipFill>
        <p:spPr bwMode="auto">
          <a:xfrm>
            <a:off x="4325938" y="1158875"/>
            <a:ext cx="3640137" cy="487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5913" y="5149850"/>
            <a:ext cx="165417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5462588" y="88900"/>
            <a:ext cx="6038850" cy="644525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Мої творчі роботи</a:t>
            </a:r>
          </a:p>
        </p:txBody>
      </p:sp>
      <p:pic>
        <p:nvPicPr>
          <p:cNvPr id="3891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4675" y="2868613"/>
            <a:ext cx="1874838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55125" y="4670425"/>
            <a:ext cx="2555875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59250" y="3057525"/>
            <a:ext cx="1570038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57700" y="785813"/>
            <a:ext cx="1716088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11850" y="5108575"/>
            <a:ext cx="1654175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Рисунок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72475" y="817563"/>
            <a:ext cx="1657350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Рисунок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29513" y="4883150"/>
            <a:ext cx="1747837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Рисунок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40488" y="785813"/>
            <a:ext cx="1590675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Рисунок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637713" y="2593975"/>
            <a:ext cx="20764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Рисунок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136188" y="817563"/>
            <a:ext cx="1814512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Рисунок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745413" y="2744788"/>
            <a:ext cx="1455737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Рисунок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20725" y="552450"/>
            <a:ext cx="3143250" cy="625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2592388" y="71438"/>
            <a:ext cx="8912225" cy="1281112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Моя гордість – мої гуртківці, моя професія, мій кабінет.</a:t>
            </a:r>
          </a:p>
        </p:txBody>
      </p:sp>
      <p:pic>
        <p:nvPicPr>
          <p:cNvPr id="39938" name="Рисунок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7413" y="1355725"/>
            <a:ext cx="3557587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Рисунок 14"/>
          <p:cNvPicPr>
            <a:picLocks noChangeAspect="1"/>
          </p:cNvPicPr>
          <p:nvPr/>
        </p:nvPicPr>
        <p:blipFill>
          <a:blip r:embed="rId3"/>
          <a:srcRect r="314"/>
          <a:stretch>
            <a:fillRect/>
          </a:stretch>
        </p:blipFill>
        <p:spPr bwMode="auto">
          <a:xfrm>
            <a:off x="1881188" y="1352550"/>
            <a:ext cx="4010025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Рисунок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1188" y="4181475"/>
            <a:ext cx="4005262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Рисунок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05625" y="4181475"/>
            <a:ext cx="42941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248525" y="290513"/>
            <a:ext cx="4152900" cy="3114675"/>
          </a:xfrm>
        </p:spPr>
      </p:pic>
      <p:pic>
        <p:nvPicPr>
          <p:cNvPr id="4096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0575" y="290513"/>
            <a:ext cx="45720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0575" y="3473450"/>
            <a:ext cx="45720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48525" y="3797300"/>
            <a:ext cx="45720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>
          <a:xfrm>
            <a:off x="1795463" y="122238"/>
            <a:ext cx="9709150" cy="1279525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Формування творчої компетентності гуртківців на заняттях</a:t>
            </a:r>
          </a:p>
        </p:txBody>
      </p:sp>
      <p:pic>
        <p:nvPicPr>
          <p:cNvPr id="4198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7400" y="4657725"/>
            <a:ext cx="286226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4275" y="1851025"/>
            <a:ext cx="31559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Объект 8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626350" y="4483100"/>
            <a:ext cx="4330700" cy="2101850"/>
          </a:xfrm>
        </p:spPr>
      </p:pic>
      <p:pic>
        <p:nvPicPr>
          <p:cNvPr id="41989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69313" y="1492250"/>
            <a:ext cx="3417887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Рисунок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0763" y="3946525"/>
            <a:ext cx="34178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Рисунок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57300" y="1492250"/>
            <a:ext cx="3417888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8738" y="1001713"/>
            <a:ext cx="3398837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107238" y="836613"/>
            <a:ext cx="3922712" cy="2943225"/>
          </a:xfrm>
        </p:spPr>
      </p:pic>
      <p:pic>
        <p:nvPicPr>
          <p:cNvPr id="43011" name="Объект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6638" y="4467225"/>
            <a:ext cx="3922712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0900" y="1914525"/>
            <a:ext cx="2605088" cy="392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8388" y="4265613"/>
            <a:ext cx="3605212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Заголовок 1"/>
          <p:cNvSpPr>
            <a:spLocks noGrp="1"/>
          </p:cNvSpPr>
          <p:nvPr>
            <p:ph type="title"/>
          </p:nvPr>
        </p:nvSpPr>
        <p:spPr>
          <a:xfrm>
            <a:off x="1608138" y="138113"/>
            <a:ext cx="8912225" cy="644525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Виготовлення рухомої іграшки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1598613" y="228600"/>
            <a:ext cx="5173662" cy="2474913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Проведення майстер-класу у бібліотеці для дітей 3 – 5 класів</a:t>
            </a:r>
          </a:p>
        </p:txBody>
      </p:sp>
      <p:pic>
        <p:nvPicPr>
          <p:cNvPr id="4403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35813" y="228600"/>
            <a:ext cx="4368800" cy="2474913"/>
          </a:xfrm>
        </p:spPr>
      </p:pic>
      <p:pic>
        <p:nvPicPr>
          <p:cNvPr id="4403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8525" y="2703513"/>
            <a:ext cx="4941888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1425" y="3435350"/>
            <a:ext cx="525780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79600" y="708025"/>
            <a:ext cx="4564063" cy="2933700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83350" y="261938"/>
            <a:ext cx="5329238" cy="2192337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i="1" dirty="0">
                <a:solidFill>
                  <a:schemeClr val="accent1"/>
                </a:solidFill>
                <a:latin typeface="Arial Black" panose="020B0A04020102020204" pitchFamily="34" charset="0"/>
              </a:rPr>
              <a:t>Проведення </a:t>
            </a:r>
            <a:r>
              <a:rPr lang="uk-UA" b="1" i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майстер-класу для вчителів початкових класів на базі КЗ ТМР «СЮТ»</a:t>
            </a:r>
            <a:endParaRPr lang="uk-UA" b="1" i="1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pic>
        <p:nvPicPr>
          <p:cNvPr id="4505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1300" y="2873375"/>
            <a:ext cx="5221288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3538" y="4259263"/>
            <a:ext cx="452437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>
          <a:xfrm>
            <a:off x="2592388" y="220663"/>
            <a:ext cx="8912225" cy="709612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Творчі роботи гуртківців</a:t>
            </a:r>
          </a:p>
        </p:txBody>
      </p:sp>
      <p:pic>
        <p:nvPicPr>
          <p:cNvPr id="4608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" y="4191000"/>
            <a:ext cx="3711575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464050" y="4430713"/>
            <a:ext cx="3713163" cy="1995487"/>
          </a:xfrm>
        </p:spPr>
      </p:pic>
      <p:pic>
        <p:nvPicPr>
          <p:cNvPr id="46084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" y="1323975"/>
            <a:ext cx="3711575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81975" y="1109663"/>
            <a:ext cx="3711575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34388" y="3978275"/>
            <a:ext cx="3459162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2925" y="1255713"/>
            <a:ext cx="36830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8425" y="3722688"/>
            <a:ext cx="4132263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6863" y="290513"/>
            <a:ext cx="4830762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6125" y="3722688"/>
            <a:ext cx="4649788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266700"/>
            <a:ext cx="49911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4"/>
          <p:cNvPicPr>
            <a:picLocks noChangeAspect="1"/>
          </p:cNvPicPr>
          <p:nvPr/>
        </p:nvPicPr>
        <p:blipFill>
          <a:blip r:embed="rId2"/>
          <a:srcRect l="9232" t="5885" r="18915" b="58318"/>
          <a:stretch>
            <a:fillRect/>
          </a:stretch>
        </p:blipFill>
        <p:spPr bwMode="auto">
          <a:xfrm>
            <a:off x="1936750" y="449263"/>
            <a:ext cx="4225925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Рисунок 5"/>
          <p:cNvPicPr>
            <a:picLocks noChangeAspect="1"/>
          </p:cNvPicPr>
          <p:nvPr/>
        </p:nvPicPr>
        <p:blipFill>
          <a:blip r:embed="rId3"/>
          <a:srcRect l="10762" t="3122" r="18575" b="61443"/>
          <a:stretch>
            <a:fillRect/>
          </a:stretch>
        </p:blipFill>
        <p:spPr bwMode="auto">
          <a:xfrm>
            <a:off x="6945313" y="449263"/>
            <a:ext cx="4154487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021263" y="1457325"/>
            <a:ext cx="2946400" cy="732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7"/>
          <p:cNvPicPr>
            <a:picLocks noChangeAspect="1"/>
          </p:cNvPicPr>
          <p:nvPr/>
        </p:nvPicPr>
        <p:blipFill>
          <a:blip r:embed="rId2"/>
          <a:srcRect l="23175" t="8060" r="39841" b="4604"/>
          <a:stretch>
            <a:fillRect/>
          </a:stretch>
        </p:blipFill>
        <p:spPr bwMode="auto">
          <a:xfrm>
            <a:off x="6186488" y="674688"/>
            <a:ext cx="23368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2592388" y="122238"/>
            <a:ext cx="8912225" cy="619125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Нагородження гуртківців</a:t>
            </a:r>
          </a:p>
        </p:txBody>
      </p:sp>
      <p:pic>
        <p:nvPicPr>
          <p:cNvPr id="48131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987675" y="4210050"/>
            <a:ext cx="4530725" cy="2486025"/>
          </a:xfrm>
        </p:spPr>
      </p:pic>
      <p:pic>
        <p:nvPicPr>
          <p:cNvPr id="48132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8" y="722313"/>
            <a:ext cx="4530725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Рисунок 5"/>
          <p:cNvPicPr>
            <a:picLocks noChangeAspect="1"/>
          </p:cNvPicPr>
          <p:nvPr/>
        </p:nvPicPr>
        <p:blipFill>
          <a:blip r:embed="rId5"/>
          <a:srcRect l="3374"/>
          <a:stretch>
            <a:fillRect/>
          </a:stretch>
        </p:blipFill>
        <p:spPr bwMode="auto">
          <a:xfrm>
            <a:off x="8324850" y="806450"/>
            <a:ext cx="346233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2263" y="3143250"/>
            <a:ext cx="2544762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18400" y="3646488"/>
            <a:ext cx="4471988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Рисунок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21150" y="984250"/>
            <a:ext cx="2427288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2589213" y="285750"/>
            <a:ext cx="8912225" cy="579438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Виховна робота</a:t>
            </a:r>
          </a:p>
        </p:txBody>
      </p:sp>
      <p:pic>
        <p:nvPicPr>
          <p:cNvPr id="4915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062038"/>
            <a:ext cx="4572000" cy="30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5788" y="3740150"/>
            <a:ext cx="4572000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8900" y="4056063"/>
            <a:ext cx="519430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935788" y="1062038"/>
            <a:ext cx="476408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accent1"/>
                </a:solidFill>
                <a:latin typeface="Arial Black" panose="020B0A04020102020204" pitchFamily="34" charset="0"/>
                <a:ea typeface="+mj-ea"/>
                <a:cs typeface="+mj-cs"/>
              </a:rPr>
              <a:t>Виховний захід: «Козацькому роду – нема переводу»</a:t>
            </a:r>
          </a:p>
        </p:txBody>
      </p:sp>
      <p:pic>
        <p:nvPicPr>
          <p:cNvPr id="49158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38" y="2343150"/>
            <a:ext cx="45720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>
          <a:xfrm>
            <a:off x="1598613" y="130175"/>
            <a:ext cx="9774237" cy="1270000"/>
          </a:xfrm>
        </p:spPr>
        <p:txBody>
          <a:bodyPr/>
          <a:lstStyle/>
          <a:p>
            <a:pPr algn="ctr"/>
            <a:r>
              <a:rPr lang="uk-UA" sz="3200" b="1" i="1" smtClean="0">
                <a:solidFill>
                  <a:schemeClr val="accent1"/>
                </a:solidFill>
                <a:latin typeface="Arial Black" pitchFamily="34" charset="0"/>
              </a:rPr>
              <a:t>Відкритий виховний захід-заняття «Подорож зимовими місяцями-містами</a:t>
            </a:r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»</a:t>
            </a:r>
          </a:p>
        </p:txBody>
      </p:sp>
      <p:pic>
        <p:nvPicPr>
          <p:cNvPr id="5017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1244600"/>
            <a:ext cx="4572000" cy="2489200"/>
          </a:xfrm>
        </p:spPr>
      </p:pic>
      <p:pic>
        <p:nvPicPr>
          <p:cNvPr id="5017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0850" y="1244600"/>
            <a:ext cx="457200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5838" y="3992563"/>
            <a:ext cx="457200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8225" y="3954463"/>
            <a:ext cx="4572000" cy="2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40725" y="176213"/>
            <a:ext cx="3403600" cy="3465512"/>
          </a:xfrm>
        </p:spPr>
      </p:pic>
      <p:pic>
        <p:nvPicPr>
          <p:cNvPr id="5120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4638" y="3367088"/>
            <a:ext cx="45720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98650" y="363538"/>
            <a:ext cx="5897563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9525" y="4213225"/>
            <a:ext cx="5318125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Заголовок 1"/>
          <p:cNvSpPr>
            <a:spLocks noGrp="1"/>
          </p:cNvSpPr>
          <p:nvPr>
            <p:ph type="title"/>
          </p:nvPr>
        </p:nvSpPr>
        <p:spPr>
          <a:xfrm>
            <a:off x="1544638" y="6140450"/>
            <a:ext cx="4098925" cy="581025"/>
          </a:xfrm>
        </p:spPr>
        <p:txBody>
          <a:bodyPr/>
          <a:lstStyle/>
          <a:p>
            <a:pPr algn="ctr"/>
            <a:r>
              <a:rPr lang="uk-UA" sz="3200" b="1" i="1" smtClean="0">
                <a:solidFill>
                  <a:schemeClr val="accent1"/>
                </a:solidFill>
                <a:latin typeface="Arial Black" pitchFamily="34" charset="0"/>
              </a:rPr>
              <a:t>18.12.2013р.</a:t>
            </a:r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>
          <a:xfrm>
            <a:off x="1944688" y="228600"/>
            <a:ext cx="9621837" cy="866775"/>
          </a:xfrm>
        </p:spPr>
        <p:txBody>
          <a:bodyPr/>
          <a:lstStyle/>
          <a:p>
            <a:pPr algn="ctr"/>
            <a:r>
              <a:rPr lang="uk-UA" sz="2000" b="1" i="1" smtClean="0">
                <a:solidFill>
                  <a:schemeClr val="accent1"/>
                </a:solidFill>
                <a:latin typeface="Arial Black" pitchFamily="34" charset="0"/>
              </a:rPr>
              <a:t>Проведення конкурсу краще оформлення навчального кабінету  до новорічно-різдвяних свят</a:t>
            </a:r>
          </a:p>
        </p:txBody>
      </p:sp>
      <p:pic>
        <p:nvPicPr>
          <p:cNvPr id="52226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0113" y="1150938"/>
            <a:ext cx="3819525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6238" y="1150938"/>
            <a:ext cx="3492500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5350" y="3824288"/>
            <a:ext cx="4460875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Объект 5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7664450" y="3457575"/>
            <a:ext cx="4271963" cy="3203575"/>
          </a:xfrm>
        </p:spPr>
      </p:pic>
      <p:sp>
        <p:nvSpPr>
          <p:cNvPr id="11" name="TextBox 10"/>
          <p:cNvSpPr txBox="1"/>
          <p:nvPr/>
        </p:nvSpPr>
        <p:spPr>
          <a:xfrm>
            <a:off x="5799138" y="4805363"/>
            <a:ext cx="169703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dirty="0">
                <a:solidFill>
                  <a:schemeClr val="accent1"/>
                </a:solidFill>
                <a:latin typeface="Arial Black" panose="020B0A04020102020204" pitchFamily="34" charset="0"/>
                <a:ea typeface="+mj-ea"/>
                <a:cs typeface="+mj-cs"/>
              </a:rPr>
              <a:t>Конкурс малюнка до тижня ОБЖД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5980113" y="6129338"/>
            <a:ext cx="1582737" cy="296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>
          <a:xfrm>
            <a:off x="1670050" y="134938"/>
            <a:ext cx="4822825" cy="1446212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Участь у посвяті у гуртківці</a:t>
            </a:r>
          </a:p>
        </p:txBody>
      </p:sp>
      <p:pic>
        <p:nvPicPr>
          <p:cNvPr id="5325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92875" y="3763963"/>
            <a:ext cx="5580063" cy="2595562"/>
          </a:xfrm>
        </p:spPr>
      </p:pic>
      <p:pic>
        <p:nvPicPr>
          <p:cNvPr id="5325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0050" y="238125"/>
            <a:ext cx="5103813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588" y="2306638"/>
            <a:ext cx="5922962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>
          <a:xfrm>
            <a:off x="2589213" y="146050"/>
            <a:ext cx="8912225" cy="735013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Участь у святі Миколая</a:t>
            </a:r>
          </a:p>
        </p:txBody>
      </p:sp>
      <p:pic>
        <p:nvPicPr>
          <p:cNvPr id="54274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2263" y="881063"/>
            <a:ext cx="5408612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626225" y="3813175"/>
            <a:ext cx="4975225" cy="2587625"/>
          </a:xfrm>
        </p:spPr>
      </p:pic>
      <p:pic>
        <p:nvPicPr>
          <p:cNvPr id="54276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2913" y="3813175"/>
            <a:ext cx="3698875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>
          <a:xfrm>
            <a:off x="2225675" y="171450"/>
            <a:ext cx="8910638" cy="644525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Свято останнього дзвоника</a:t>
            </a:r>
          </a:p>
        </p:txBody>
      </p:sp>
      <p:pic>
        <p:nvPicPr>
          <p:cNvPr id="5529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35638" y="1076325"/>
            <a:ext cx="4572000" cy="2732088"/>
          </a:xfrm>
        </p:spPr>
      </p:pic>
      <p:pic>
        <p:nvPicPr>
          <p:cNvPr id="5529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7225" y="1076325"/>
            <a:ext cx="3114675" cy="550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32638" y="3932238"/>
            <a:ext cx="45720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Плани на майбутнє або особистий план професійного зростання</a:t>
            </a:r>
            <a:endParaRPr lang="uk-UA" b="1" i="1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2388" y="2168525"/>
            <a:ext cx="8915400" cy="4224338"/>
          </a:xfrm>
        </p:spPr>
        <p:txBody>
          <a:bodyPr rtlCol="0">
            <a:normAutofit fontScale="40000" lnSpcReduction="20000"/>
          </a:bodyPr>
          <a:lstStyle/>
          <a:p>
            <a:pPr algn="just"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35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Вивчення психолого-педагогічної літератури</a:t>
            </a:r>
            <a:endParaRPr lang="uk-UA" sz="3500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35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Робота з батьками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35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Виступи з методичних питань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35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Розробка програмно-методичного забезпечення навчально-виховного процесу(матеріали, оформлення кабінету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35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Питання, які можуть бути впровадженні в практику роботи інших вчителів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35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Вивчення та запровадження передового педагогічного досвіду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35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Участь в педагогічних конференціях, семінарах, тренінгах тощо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35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Друкування в періодичних виданнях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35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Отримати педагогічне звання керівник-методист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35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Продовжувати вдосконалювати наповнюваність та зміст портфоліо.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35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Жити і насолоджуватися кожним днем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Рецепт вічної молодості керівника гуртка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Систематично випивай: бальзам мудрості, коктейль творчості, каву бадьорості, відвар пунктуальності, настій терпеливості, екстракт людяності. Вживай вітаміни: А – для активності, В – для бадьорості, С – для ефективності, Д - для діяльності, Р – для порядності. А ще не забувай щорічно робити профілактичні щеплення від байдужості, сірості, духовного рабства. Будь вічним донором – </a:t>
            </a:r>
            <a:r>
              <a:rPr lang="uk-UA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віддавай</a:t>
            </a:r>
            <a:r>
              <a:rPr lang="uk-UA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своє серце дітям і пам`ятай: його вистачить на всіх! Виконуй все це ретельно і будеш вічно молодим, вчителю! Усміхайся завжди, розвивай свою пам`ять, щоб запобігти переживанням і стомленості, намагайся працювати з ентузіазмом, коли доля дає лимон – перетвори його на лимонад, і тоді всі мінуси перетворяться на плюси. Тож хочеться побажати нам всім, щоб Віра стала човником, Любов до дітей – вітрилом, Надія – якорем, і тоді можна сміливо долати освітні хвилі!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200" y="4000500"/>
            <a:ext cx="5054600" cy="2516188"/>
          </a:xfrm>
        </p:spPr>
        <p:txBody>
          <a:bodyPr rtlCol="0">
            <a:normAutofit lnSpcReduction="10000"/>
          </a:bodyPr>
          <a:lstStyle/>
          <a:p>
            <a:pPr algn="just" fontAlgn="auto">
              <a:lnSpc>
                <a:spcPct val="11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Як садівник доглядає молоді саджанці, так і я допомагаю своїм гуртківцям тягнутися до світла знань, бо вірю, що вони виростуть мудрими і творчими, здатними утверджувати і примножувати добро. </a:t>
            </a:r>
          </a:p>
          <a:p>
            <a:pPr algn="just" fontAlgn="auto">
              <a:lnSpc>
                <a:spcPct val="11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Я вірю в своїх вихованців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i="1" dirty="0" smtClean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i="1" dirty="0" smtClean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i="1" dirty="0" smtClean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506" name="Объект 2"/>
          <p:cNvSpPr txBox="1">
            <a:spLocks/>
          </p:cNvSpPr>
          <p:nvPr/>
        </p:nvSpPr>
        <p:spPr bwMode="auto">
          <a:xfrm>
            <a:off x="658813" y="4538663"/>
            <a:ext cx="3843337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 3" pitchFamily="18" charset="2"/>
              <a:buChar char=""/>
            </a:pPr>
            <a:endParaRPr lang="uk-UA">
              <a:solidFill>
                <a:srgbClr val="404040"/>
              </a:solidFill>
              <a:latin typeface="Century Gothic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7340600" y="358775"/>
            <a:ext cx="4786313" cy="22701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r>
              <a:rPr lang="uk-UA" sz="2000" i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Така дісталась вже нам  робота. Є в ній і радість, та є й турбота, є вічний пошук, безсонні ночі, та гріють душу дитячі очі. </a:t>
            </a:r>
          </a:p>
          <a:p>
            <a:pPr marL="0" indent="0" algn="r" fontAlgn="auto">
              <a:buFont typeface="Wingdings 3" charset="2"/>
              <a:buNone/>
              <a:defRPr/>
            </a:pPr>
            <a:r>
              <a:rPr lang="uk-UA" sz="2000" i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Н.П. Уткіна.</a:t>
            </a:r>
          </a:p>
        </p:txBody>
      </p:sp>
      <p:pic>
        <p:nvPicPr>
          <p:cNvPr id="2150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0488" y="2724150"/>
            <a:ext cx="5686425" cy="379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25" y="358775"/>
            <a:ext cx="6042025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ъект 2"/>
          <p:cNvSpPr>
            <a:spLocks noGrp="1"/>
          </p:cNvSpPr>
          <p:nvPr>
            <p:ph idx="1"/>
          </p:nvPr>
        </p:nvSpPr>
        <p:spPr>
          <a:xfrm>
            <a:off x="1746250" y="1350963"/>
            <a:ext cx="9091613" cy="4256087"/>
          </a:xfrm>
        </p:spPr>
        <p:txBody>
          <a:bodyPr/>
          <a:lstStyle/>
          <a:p>
            <a:pPr marL="0" indent="0" algn="ctr">
              <a:buFont typeface="Wingdings 3" pitchFamily="18" charset="2"/>
              <a:buNone/>
            </a:pPr>
            <a:r>
              <a:rPr lang="uk-UA" sz="9600" b="1" i="1" smtClean="0">
                <a:solidFill>
                  <a:schemeClr val="accent1"/>
                </a:solidFill>
                <a:latin typeface="Arial Black" pitchFamily="34" charset="0"/>
              </a:rPr>
              <a:t>Дякую за увагу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6200" y="228600"/>
            <a:ext cx="8585200" cy="1724025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600" b="1" i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Мета портфоліо:</a:t>
            </a:r>
            <a:br>
              <a:rPr lang="uk-UA" sz="2600" b="1" i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</a:br>
            <a:r>
              <a:rPr lang="uk-UA" sz="20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проаналізувати,</a:t>
            </a:r>
            <a:r>
              <a:rPr lang="uk-UA" sz="20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узагальнити, систематизувати результати власної педагогічної діяльності для оцінки своєї професійної компетентності.</a:t>
            </a:r>
            <a:endParaRPr lang="uk-UA" sz="2000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6200" y="1697038"/>
            <a:ext cx="8585200" cy="1054100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sz="2600" b="1" i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Життєве кредо:</a:t>
            </a:r>
          </a:p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uk-UA" sz="20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Мети досягає той, хто її прагне.</a:t>
            </a:r>
            <a:endParaRPr lang="uk-UA" sz="2000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616200" y="2751138"/>
            <a:ext cx="8585200" cy="204311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Font typeface="Wingdings 3" charset="2"/>
              <a:buNone/>
              <a:defRPr/>
            </a:pPr>
            <a:r>
              <a:rPr lang="uk-UA" sz="2600" b="1" i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Педагогічне кредо:</a:t>
            </a:r>
          </a:p>
          <a:p>
            <a:pPr marL="0" indent="0" algn="ctr" fontAlgn="auto">
              <a:lnSpc>
                <a:spcPct val="110000"/>
              </a:lnSpc>
              <a:buFont typeface="Wingdings 3" charset="2"/>
              <a:buNone/>
              <a:defRPr/>
            </a:pPr>
            <a:r>
              <a:rPr lang="uk-UA" sz="22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«Мислення починається із здивування» В. Сухомлинський</a:t>
            </a:r>
          </a:p>
          <a:p>
            <a:pPr marL="0" indent="0" algn="ctr" fontAlgn="auto">
              <a:lnSpc>
                <a:spcPct val="110000"/>
              </a:lnSpc>
              <a:buFont typeface="Wingdings 3" charset="2"/>
              <a:buNone/>
              <a:defRPr/>
            </a:pPr>
            <a:r>
              <a:rPr lang="uk-UA" sz="22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дитячих душах вогник запалити, разом з ними мріяти й любити.</a:t>
            </a:r>
          </a:p>
          <a:p>
            <a:pPr marL="0" indent="0" algn="ctr" fontAlgn="auto">
              <a:lnSpc>
                <a:spcPct val="110000"/>
              </a:lnSpc>
              <a:buFont typeface="Wingdings 3" charset="2"/>
              <a:buNone/>
              <a:defRPr/>
            </a:pPr>
            <a:r>
              <a:rPr lang="uk-UA" sz="22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«Найперше, що має зробити вчитель, - це розвинути в учнях дух допитливості» Д. Менделєєв</a:t>
            </a:r>
            <a:endParaRPr lang="uk-UA" sz="2200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buFont typeface="Wingdings 3" charset="2"/>
              <a:buNone/>
              <a:defRPr/>
            </a:pPr>
            <a:endParaRPr lang="uk-UA" sz="2000" i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532063" y="4737100"/>
            <a:ext cx="8583612" cy="170497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Font typeface="Wingdings 3" charset="2"/>
              <a:buNone/>
              <a:defRPr/>
            </a:pPr>
            <a:r>
              <a:rPr lang="uk-UA" sz="2800" b="1" i="1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Мій життєвий принцип:</a:t>
            </a:r>
          </a:p>
          <a:p>
            <a:pPr marL="0" indent="0" algn="ctr" fontAlgn="auto">
              <a:lnSpc>
                <a:spcPct val="110000"/>
              </a:lnSpc>
              <a:buFont typeface="Wingdings 3" charset="2"/>
              <a:buNone/>
              <a:defRPr/>
            </a:pPr>
            <a:r>
              <a:rPr lang="uk-UA" sz="22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Ніколи не зупинятися на досягнутому.</a:t>
            </a:r>
          </a:p>
          <a:p>
            <a:pPr marL="0" indent="0" algn="ctr" fontAlgn="auto">
              <a:lnSpc>
                <a:spcPct val="110000"/>
              </a:lnSpc>
              <a:buFont typeface="Wingdings 3" charset="2"/>
              <a:buNone/>
              <a:defRPr/>
            </a:pPr>
            <a:r>
              <a:rPr lang="ru-RU" sz="22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2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Відносься</a:t>
            </a:r>
            <a:r>
              <a:rPr lang="ru-RU" sz="22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до людей так, як </a:t>
            </a:r>
            <a:r>
              <a:rPr lang="ru-RU" sz="22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</a:t>
            </a:r>
            <a:r>
              <a:rPr lang="ru-RU" sz="22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</a:t>
            </a:r>
            <a:r>
              <a:rPr lang="ru-RU" sz="22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хотів</a:t>
            </a:r>
            <a:r>
              <a:rPr lang="ru-RU" sz="22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sz="22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щоб</a:t>
            </a:r>
            <a:r>
              <a:rPr lang="ru-RU" sz="22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вони </a:t>
            </a:r>
            <a:endParaRPr lang="ru-RU" sz="2200" i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auto">
              <a:lnSpc>
                <a:spcPct val="110000"/>
              </a:lnSpc>
              <a:buFont typeface="Wingdings 3" charset="2"/>
              <a:buNone/>
              <a:defRPr/>
            </a:pPr>
            <a:r>
              <a:rPr lang="ru-RU" sz="2200" i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відносилися</a:t>
            </a:r>
            <a:r>
              <a:rPr lang="ru-RU" sz="22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тебе</a:t>
            </a:r>
            <a:r>
              <a:rPr lang="ru-RU" sz="22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22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uk-UA" sz="2200" i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auto">
              <a:buFont typeface="Wingdings 3" charset="2"/>
              <a:buNone/>
              <a:defRPr/>
            </a:pPr>
            <a:endParaRPr lang="uk-UA" sz="2400" i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auto">
              <a:buFont typeface="Wingdings 3" charset="2"/>
              <a:buNone/>
              <a:defRPr/>
            </a:pPr>
            <a:endParaRPr lang="uk-UA" sz="2400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algn="ctr"/>
            <a:r>
              <a:rPr lang="uk-UA" sz="3200" b="1" i="1" smtClean="0">
                <a:solidFill>
                  <a:schemeClr val="accent1"/>
                </a:solidFill>
                <a:latin typeface="Arial Black" pitchFamily="34" charset="0"/>
              </a:rPr>
              <a:t>Моя педагогічна філософія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2388" y="1787525"/>
            <a:ext cx="8915400" cy="37782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0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Розвивати, навчати і виховувати особистість одночасно.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0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Створення здорового мікроклімату в  дитячому колективі, формування позитивних емоцій, взаємин їх регулювання та корекція.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0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Створення умов для розвитку інтелекту гуртківців, їхніх здібностей,  пізнавальних інтересів.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0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Сприяти самореалізації особистості та всебічному розвитку.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0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Враховувати індивідуальні, вікові та психологічні особливості учнів.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0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Вивчати, шукати, думати, співпрацювати, братися за діло та адаптуватися.</a:t>
            </a:r>
            <a:endParaRPr lang="uk-UA" sz="2000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Про себе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3" y="1581150"/>
            <a:ext cx="8915400" cy="5099050"/>
          </a:xfrm>
        </p:spPr>
        <p:txBody>
          <a:bodyPr rtlCol="0">
            <a:noAutofit/>
          </a:bodyPr>
          <a:lstStyle/>
          <a:p>
            <a:pPr algn="just" fontAlgn="auto">
              <a:lnSpc>
                <a:spcPct val="16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Нерідко </a:t>
            </a: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думаєш, міркуєш – хто </a:t>
            </a: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ти? </a:t>
            </a: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чого ти живеш? Хто я</a:t>
            </a: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Я </a:t>
            </a: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це зв`язок між поняттям </a:t>
            </a: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“сьогодні” </a:t>
            </a: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“завтра”. Хранитель </a:t>
            </a: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цінностей минулих і майбутніх </a:t>
            </a: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поколінь, а </a:t>
            </a: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 актор, психолог і вихователь, і сценарист, </a:t>
            </a: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постановник дій, а іноді я адвокат, суддею я буваю, </a:t>
            </a: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школярів до творчості постійно залучаю</a:t>
            </a: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Я </a:t>
            </a: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вчу дітей любити і творчо </a:t>
            </a: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працювати, кермо </a:t>
            </a: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романтикам допомагаю я </a:t>
            </a: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тримати.</a:t>
            </a:r>
          </a:p>
          <a:p>
            <a:pPr algn="just" fontAlgn="auto">
              <a:lnSpc>
                <a:spcPct val="16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Те, що я чую, я забуваю.</a:t>
            </a:r>
          </a:p>
          <a:p>
            <a:pPr marL="0" indent="0" algn="just" fontAlgn="auto">
              <a:lnSpc>
                <a:spcPct val="16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Те, що я бачу, я </a:t>
            </a:r>
            <a:r>
              <a:rPr lang="uk-UA" sz="1600" i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</a:t>
            </a:r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sz="1600" i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ятаю</a:t>
            </a: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 fontAlgn="auto">
              <a:lnSpc>
                <a:spcPct val="16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Якщо я чую, бачу, обговорюю й роблю,-</a:t>
            </a:r>
          </a:p>
          <a:p>
            <a:pPr marL="0" indent="0" algn="just" fontAlgn="auto">
              <a:lnSpc>
                <a:spcPct val="16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Я здобуваю знання і навички.</a:t>
            </a:r>
          </a:p>
          <a:p>
            <a:pPr marL="0" indent="0" algn="just" fontAlgn="auto">
              <a:lnSpc>
                <a:spcPct val="16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Якщо я передаю знання і досвід іншим.</a:t>
            </a:r>
          </a:p>
          <a:p>
            <a:pPr marL="0" indent="0" algn="just" fontAlgn="auto">
              <a:lnSpc>
                <a:spcPct val="16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Я стаю майстром.</a:t>
            </a:r>
          </a:p>
          <a:p>
            <a:pPr algn="just"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uk-UA" sz="1600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2592388" y="611188"/>
            <a:ext cx="8912225" cy="887412"/>
          </a:xfrm>
        </p:spPr>
        <p:txBody>
          <a:bodyPr/>
          <a:lstStyle/>
          <a:p>
            <a:pPr algn="ctr"/>
            <a:r>
              <a:rPr lang="uk-UA" i="1" smtClean="0">
                <a:solidFill>
                  <a:schemeClr val="accent1"/>
                </a:solidFill>
                <a:latin typeface="Arial Black" pitchFamily="34" charset="0"/>
              </a:rPr>
              <a:t>Моя професія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3" y="1587500"/>
            <a:ext cx="8915400" cy="4660900"/>
          </a:xfrm>
        </p:spPr>
        <p:txBody>
          <a:bodyPr rtlCol="0">
            <a:noAutofit/>
          </a:bodyPr>
          <a:lstStyle/>
          <a:p>
            <a:pPr algn="just" fontAlgn="auto">
              <a:lnSpc>
                <a:spcPct val="11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sz="1600" i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Якщо</a:t>
            </a:r>
            <a:r>
              <a:rPr lang="ru-RU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i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вчитель</a:t>
            </a:r>
            <a:r>
              <a:rPr lang="ru-RU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поєднує</a:t>
            </a:r>
            <a:r>
              <a:rPr lang="ru-RU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собі</a:t>
            </a: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любов</a:t>
            </a: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6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справи</a:t>
            </a: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до </a:t>
            </a:r>
            <a:r>
              <a:rPr lang="ru-RU" sz="16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учня</a:t>
            </a: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 </a:t>
            </a:r>
            <a:r>
              <a:rPr lang="ru-RU" sz="16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він</a:t>
            </a: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6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досконалий</a:t>
            </a: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учитель</a:t>
            </a:r>
            <a:r>
              <a:rPr lang="ru-RU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 fontAlgn="auto">
              <a:lnSpc>
                <a:spcPct val="11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 М. Толстой </a:t>
            </a:r>
            <a:endParaRPr lang="ru-RU" sz="1600" i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lnSpc>
                <a:spcPct val="11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мене це питання почало вирішуватися ще в ранньому дитинстві. Із захопленням ловила кожний рух своєї першої вчительки, грала з </a:t>
            </a: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подругами </a:t>
            </a: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«школу». Тоді я навіть не мала гадки про те, що це - мої перші «педагогічні кроки». Йшов час. До закінчення школи питання «ким бути» і «де вчитися» практично були вирішені. Залишалося тільки виконати закладену програму. Сьогодні позаду вже </a:t>
            </a: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десять </a:t>
            </a: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років педагогічної роботи і безперервного навчання. У житті нестримно міняється багато що. Сьогодні учити дітей так, як вчили нас, вже неприйнятно. Час та сучасні учні швидко і безупинно вносять в життя нові риси, нові вимоги, нарешті - нову моду</a:t>
            </a: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сучасному навчально – виховному процесі обов'язково мають бути присутніми інноваційні технології. Для того, щоб дати це учневі, педагогу потрібно усе більш глибокі професійні знання. Треба знову вчитися. МОЯ РОБОТА - УЛЮБЛЕНИЙ СПОСІБ ПІЗНАННЯ, ТВОРЧОСТІ, СПІЛКУВАННЯ, САМОВИРАЖЕННЯ. МОЇ </a:t>
            </a: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ГУРТКІВЦІ </a:t>
            </a: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МОЇ ОДНОДУМЦІ, ЩО ДОВІРИЛИ МЕНІ ЧАСТКУ СВОЄЇ ДОЛІ. УСІМ ЦИМ МЕНІ ТРЕБА РОЗПОРЯДИТИСЯ МУДРО І </a:t>
            </a:r>
            <a:r>
              <a:rPr lang="uk-UA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ТОЧНО. </a:t>
            </a:r>
            <a:r>
              <a:rPr lang="uk-UA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r>
              <a:rPr lang="uk-UA" b="1" i="1" smtClean="0">
                <a:solidFill>
                  <a:schemeClr val="accent1"/>
                </a:solidFill>
                <a:latin typeface="Arial Black" pitchFamily="34" charset="0"/>
              </a:rPr>
              <a:t>Принципи і напрямки роботи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Принципи роботи: 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індивідуальний підхід, гласність, науковість, усебічність, об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єктивність, наочність, систематичність, регулярність, диференційований підхід, доступність, наступність, різноманітність форм і методів навчання.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Напрямки роботи: 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впроваджувати інноваційні методи навчання і виховання, розвивати творчі здібності гуртківців, створити умови для всебічного розвитку дитини, приділяти увагу самоосвіті керівника гуртка і гуртківця, сприяти самоактуалізації творчого потенціалу гуртківця.</a:t>
            </a:r>
            <a:endParaRPr lang="uk-UA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993</TotalTime>
  <Words>1039</Words>
  <Application>Microsoft Office PowerPoint</Application>
  <PresentationFormat>Широкоэкранный</PresentationFormat>
  <Paragraphs>133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Arial</vt:lpstr>
      <vt:lpstr>Arial Black</vt:lpstr>
      <vt:lpstr>Century Gothic</vt:lpstr>
      <vt:lpstr>Wingdings 3</vt:lpstr>
      <vt:lpstr>Легкий дым</vt:lpstr>
      <vt:lpstr>Комунальний заклад  Тернопільської міської ради  «Станція юних техніків»</vt:lpstr>
      <vt:lpstr>Анкетні дані</vt:lpstr>
      <vt:lpstr>Презентация PowerPoint</vt:lpstr>
      <vt:lpstr>Презентация PowerPoint</vt:lpstr>
      <vt:lpstr>Мета портфоліо: проаналізувати, узагальнити, систематизувати результати власної педагогічної діяльності для оцінки своєї професійної компетентності.</vt:lpstr>
      <vt:lpstr>Моя педагогічна філософія</vt:lpstr>
      <vt:lpstr>Про себе</vt:lpstr>
      <vt:lpstr>Моя професія</vt:lpstr>
      <vt:lpstr>Принципи і напрямки роботи</vt:lpstr>
      <vt:lpstr>Науково-методична діяльність</vt:lpstr>
      <vt:lpstr>Правила педагогічної майстерності</vt:lpstr>
      <vt:lpstr>Самоосвіта</vt:lpstr>
      <vt:lpstr>Перспективний план роботи над темою «Розвиток творчої компетентності  молодших школярів» </vt:lpstr>
      <vt:lpstr>Творча робота на курсах підвищення кваліфікації</vt:lpstr>
      <vt:lpstr>Участь у семінарах</vt:lpstr>
      <vt:lpstr>Участь у методичних об’єднаннях</vt:lpstr>
      <vt:lpstr>Методичні роботи на обласний та Всеукраїнський конкурси</vt:lpstr>
      <vt:lpstr>Участь у Всеукраїнських конкурсах майстерності педагогічних  працівників позашкільних навчальних закладів  </vt:lpstr>
      <vt:lpstr>Статті у шкільний світ</vt:lpstr>
      <vt:lpstr>Мої нагороди</vt:lpstr>
      <vt:lpstr>Мої творчі роботи</vt:lpstr>
      <vt:lpstr>Моя гордість – мої гуртківці, моя професія, мій кабінет.</vt:lpstr>
      <vt:lpstr>Презентация PowerPoint</vt:lpstr>
      <vt:lpstr>Формування творчої компетентності гуртківців на заняттях</vt:lpstr>
      <vt:lpstr>Виготовлення рухомої іграшки</vt:lpstr>
      <vt:lpstr>Проведення майстер-класу у бібліотеці для дітей 3 – 5 класів</vt:lpstr>
      <vt:lpstr>Проведення майстер-класу для вчителів початкових класів на базі КЗ ТМР «СЮТ»</vt:lpstr>
      <vt:lpstr>Творчі роботи гуртківців</vt:lpstr>
      <vt:lpstr>Презентация PowerPoint</vt:lpstr>
      <vt:lpstr>Нагородження гуртківців</vt:lpstr>
      <vt:lpstr>Виховна робота</vt:lpstr>
      <vt:lpstr>Відкритий виховний захід-заняття «Подорож зимовими місяцями-містами»</vt:lpstr>
      <vt:lpstr>18.12.2013р.»</vt:lpstr>
      <vt:lpstr>Проведення конкурсу краще оформлення навчального кабінету  до новорічно-різдвяних свят</vt:lpstr>
      <vt:lpstr>Участь у посвяті у гуртківці</vt:lpstr>
      <vt:lpstr>Участь у святі Миколая</vt:lpstr>
      <vt:lpstr>Свято останнього дзвоника</vt:lpstr>
      <vt:lpstr>Плани на майбутнє або особистий план професійного зростання</vt:lpstr>
      <vt:lpstr>Рецепт вічної молодості керівника гуртка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Комунальний заклад  Тернопільської міської ради  «Станція юних техніків»</dc:title>
  <dc:creator>Standret</dc:creator>
  <cp:lastModifiedBy>Standret</cp:lastModifiedBy>
  <cp:revision>114</cp:revision>
  <dcterms:created xsi:type="dcterms:W3CDTF">2014-01-21T19:27:32Z</dcterms:created>
  <dcterms:modified xsi:type="dcterms:W3CDTF">2014-01-28T20:26:39Z</dcterms:modified>
</cp:coreProperties>
</file>