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82" r:id="rId3"/>
    <p:sldId id="281" r:id="rId4"/>
    <p:sldId id="283" r:id="rId5"/>
    <p:sldId id="284" r:id="rId6"/>
    <p:sldId id="308" r:id="rId7"/>
    <p:sldId id="309" r:id="rId8"/>
    <p:sldId id="292" r:id="rId9"/>
    <p:sldId id="286" r:id="rId10"/>
    <p:sldId id="258" r:id="rId11"/>
    <p:sldId id="288" r:id="rId12"/>
    <p:sldId id="304" r:id="rId13"/>
    <p:sldId id="290" r:id="rId14"/>
    <p:sldId id="291" r:id="rId15"/>
    <p:sldId id="305" r:id="rId16"/>
    <p:sldId id="272" r:id="rId17"/>
    <p:sldId id="295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7" r:id="rId26"/>
    <p:sldId id="310" r:id="rId27"/>
    <p:sldId id="311" r:id="rId28"/>
    <p:sldId id="289" r:id="rId29"/>
    <p:sldId id="264" r:id="rId30"/>
    <p:sldId id="293" r:id="rId31"/>
    <p:sldId id="294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CE6DA590-4084-482E-9525-0837D78756F6}">
          <p14:sldIdLst>
            <p14:sldId id="256"/>
            <p14:sldId id="282"/>
            <p14:sldId id="281"/>
            <p14:sldId id="283"/>
            <p14:sldId id="284"/>
            <p14:sldId id="308"/>
            <p14:sldId id="309"/>
            <p14:sldId id="292"/>
            <p14:sldId id="286"/>
            <p14:sldId id="258"/>
            <p14:sldId id="288"/>
            <p14:sldId id="304"/>
            <p14:sldId id="290"/>
            <p14:sldId id="291"/>
            <p14:sldId id="305"/>
            <p14:sldId id="272"/>
            <p14:sldId id="295"/>
            <p14:sldId id="297"/>
            <p14:sldId id="298"/>
            <p14:sldId id="299"/>
            <p14:sldId id="300"/>
            <p14:sldId id="301"/>
            <p14:sldId id="302"/>
            <p14:sldId id="303"/>
            <p14:sldId id="307"/>
            <p14:sldId id="310"/>
            <p14:sldId id="311"/>
            <p14:sldId id="289"/>
            <p14:sldId id="264"/>
            <p14:sldId id="293"/>
            <p14:sldId id="294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F4"/>
    <a:srgbClr val="FFF3CD"/>
    <a:srgbClr val="FFEEB9"/>
    <a:srgbClr val="FFF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711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5;&#1110;&#1090;&#1086;&#1088;&#1080;&#1085;&#1075;%20%20&#1055;&#1071;&#1053;\&#1084;&#1086;&#1085;&#1110;&#1090;&#1086;&#1088;&#1080;&#1085;&#1075;\&#1073;&#1110;&#1086;&#1083;&#1086;&#1075;&#1110;&#1103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5;&#1110;&#1090;&#1086;&#1088;&#1080;&#1085;&#1075;%20%20&#1055;&#1071;&#1053;\&#1084;&#1086;&#1085;&#1110;&#1090;&#1086;&#1088;&#1080;&#1085;&#1075;\&#1073;&#1110;&#1086;&#1083;&#1086;&#1075;&#1110;&#1103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G:\&#1052;&#1086;&#1085;&#1110;&#1090;&#1086;&#1088;&#1080;&#1085;&#1075;%20%20&#1055;&#1071;&#1053;\&#1084;&#1086;&#1085;&#1110;&#1090;&#1086;&#1088;&#1080;&#1085;&#1075;\&#1073;&#1110;&#1086;&#1083;&#1086;&#1075;&#1110;&#1103;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трудового </a:t>
            </a:r>
            <a:r>
              <a:rPr lang="ru-RU" sz="2400" baseline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2012-2013н.р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630199102809991"/>
          <c:y val="3.551263639214908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25523787943782E-2"/>
          <c:y val="0.12346720810842042"/>
          <c:w val="0.70324022579404299"/>
          <c:h val="0.797360720067991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5.8710278496951311E-2"/>
                  <c:y val="2.6061853065455495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787611000030879E-2"/>
                  <c:y val="8.3558994706340508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77052907006606E-2"/>
                  <c:y val="-9.9944525861712253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accent3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Аркуш1!$D$145:$D$148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</c:v>
                </c:pt>
              </c:strCache>
            </c:strRef>
          </c:cat>
          <c:val>
            <c:numRef>
              <c:f>Аркуш1!$H$145:$H$148</c:f>
              <c:numCache>
                <c:formatCode>0%</c:formatCode>
                <c:ptCount val="4"/>
                <c:pt idx="0">
                  <c:v>0.19000000000000003</c:v>
                </c:pt>
                <c:pt idx="1">
                  <c:v>0.5</c:v>
                </c:pt>
                <c:pt idx="2">
                  <c:v>0.31000000000000016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426461980022251"/>
          <c:y val="0.69557784050578653"/>
          <c:w val="0.24115884794976172"/>
          <c:h val="0.21504399214249206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трудового </a:t>
            </a:r>
            <a:r>
              <a:rPr lang="ru-RU" sz="2400" baseline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2013-2014н.р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630199102809991"/>
          <c:y val="3.551263639214908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25523787943768E-2"/>
          <c:y val="0.12346720810842042"/>
          <c:w val="0.70324022579404299"/>
          <c:h val="0.797360720067991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5.8710278496951304E-2"/>
                  <c:y val="2.6061853065455491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787611000030872E-2"/>
                  <c:y val="8.3558994706340491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77052907006602E-2"/>
                  <c:y val="-9.9944525861712236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accent3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Аркуш1!$D$145:$D$148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</c:v>
                </c:pt>
              </c:strCache>
            </c:strRef>
          </c:cat>
          <c:val>
            <c:numRef>
              <c:f>Аркуш1!$G$145:$G$148</c:f>
              <c:numCache>
                <c:formatCode>0%</c:formatCode>
                <c:ptCount val="4"/>
                <c:pt idx="0">
                  <c:v>0.21000000000000008</c:v>
                </c:pt>
                <c:pt idx="1">
                  <c:v>0.52</c:v>
                </c:pt>
                <c:pt idx="2">
                  <c:v>0.27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426461980022251"/>
          <c:y val="0.69557784050578642"/>
          <c:w val="0.24115884794976172"/>
          <c:h val="0.21504399214249206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трудового </a:t>
            </a:r>
            <a:r>
              <a:rPr lang="ru-RU" sz="2400" baseline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2014-2015н.р</a:t>
            </a:r>
            <a:r>
              <a:rPr lang="ru-RU" sz="24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630199102809991"/>
          <c:y val="3.551263639214908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25523787943768E-2"/>
          <c:y val="0.12346720810842042"/>
          <c:w val="0.70324022579404299"/>
          <c:h val="0.797360720067991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5.8710278496951304E-2"/>
                  <c:y val="2.6061853065455491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787611000030872E-2"/>
                  <c:y val="8.3558994706340491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277052907006602E-2"/>
                  <c:y val="-9.9944525861712236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chemeClr val="accent3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Аркуш1!$D$145:$D$148</c:f>
              <c:strCache>
                <c:ptCount val="4"/>
                <c:pt idx="0">
                  <c:v>високий рівень</c:v>
                </c:pt>
                <c:pt idx="1">
                  <c:v>достатній рівень</c:v>
                </c:pt>
                <c:pt idx="2">
                  <c:v>середній рівень</c:v>
                </c:pt>
                <c:pt idx="3">
                  <c:v>початковий рівень</c:v>
                </c:pt>
              </c:strCache>
            </c:strRef>
          </c:cat>
          <c:val>
            <c:numRef>
              <c:f>Аркуш1!$E$145:$E$148</c:f>
              <c:numCache>
                <c:formatCode>0%</c:formatCode>
                <c:ptCount val="4"/>
                <c:pt idx="0" formatCode="0.00%">
                  <c:v>0.23</c:v>
                </c:pt>
                <c:pt idx="1">
                  <c:v>0.56999999999999995</c:v>
                </c:pt>
                <c:pt idx="2" formatCode="0.00%">
                  <c:v>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426461980022251"/>
          <c:y val="0.69557784050578642"/>
          <c:w val="0.24115884794976172"/>
          <c:h val="0.21504399214249206"/>
        </c:manualLayout>
      </c:layout>
      <c:overlay val="0"/>
      <c:txPr>
        <a:bodyPr/>
        <a:lstStyle/>
        <a:p>
          <a:pPr>
            <a:defRPr sz="18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gradFill rotWithShape="1">
      <a:gsLst>
        <a:gs pos="0">
          <a:schemeClr val="accent6">
            <a:tint val="50000"/>
            <a:satMod val="300000"/>
          </a:schemeClr>
        </a:gs>
        <a:gs pos="35000">
          <a:schemeClr val="accent6">
            <a:tint val="37000"/>
            <a:satMod val="300000"/>
          </a:schemeClr>
        </a:gs>
        <a:gs pos="100000">
          <a:schemeClr val="accent6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6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C97EC-5E23-446C-B774-3EB24935B3CD}" type="datetimeFigureOut">
              <a:rPr lang="uk-UA" smtClean="0"/>
              <a:pPr/>
              <a:t>20.03.2016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0BC7D-E46A-4FA9-B916-D19E791CCAC2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4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0BC7D-E46A-4FA9-B916-D19E791CCAC2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133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3D3B27-EE37-49C1-B0D5-C1883A5365E2}" type="slidenum">
              <a:rPr lang="ru-RU"/>
              <a:pPr eaLnBrk="1" hangingPunct="1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6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A330B-7EE3-49F7-A433-00E4052E7CA0}" type="slidenum">
              <a:rPr lang="ru-RU"/>
              <a:pPr/>
              <a:t>28</a:t>
            </a:fld>
            <a:endParaRPr 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900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52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0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3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868363"/>
            <a:ext cx="7924800" cy="13112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33400" y="2209800"/>
            <a:ext cx="3886200" cy="3810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3886200" cy="3810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0CBCB-61F6-467D-975C-7EDB40ADC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39432"/>
      </p:ext>
    </p:extLst>
  </p:cSld>
  <p:clrMapOvr>
    <a:masterClrMapping/>
  </p:clrMapOvr>
  <p:transition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08212-76DF-43A2-A2AD-6AA52A68DD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225729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39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29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4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2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3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5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EF8F4"/>
            </a:gs>
            <a:gs pos="0">
              <a:srgbClr val="FFF3C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6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Рисунок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3635148"/>
            <a:ext cx="3726668" cy="307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923928" y="50004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dirty="0">
                <a:ln w="635">
                  <a:noFill/>
                </a:ln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Особисте досьє</a:t>
            </a:r>
            <a:endParaRPr lang="ru-RU" sz="54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3779912" y="1423372"/>
            <a:ext cx="49142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2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Поворозник</a:t>
            </a: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Орися Богданівна </a:t>
            </a:r>
            <a:r>
              <a:rPr 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 </a:t>
            </a:r>
            <a:r>
              <a:rPr lang="uk-UA" sz="2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р.н</a:t>
            </a:r>
            <a:r>
              <a:rPr 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вища, Тернопільський </a:t>
            </a: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держаний педагогічний </a:t>
            </a:r>
            <a:r>
              <a:rPr 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 ім. </a:t>
            </a: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Я.О. Галана </a:t>
            </a:r>
            <a:endParaRPr lang="uk-UA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uk-UA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Спеціальність: </a:t>
            </a: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трудового               навчання </a:t>
            </a:r>
          </a:p>
          <a:p>
            <a:pPr>
              <a:lnSpc>
                <a:spcPct val="90000"/>
              </a:lnSpc>
            </a:pP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Тернопільської загальноосвітньої школи </a:t>
            </a:r>
            <a:r>
              <a:rPr lang="en-US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I-III</a:t>
            </a:r>
            <a:r>
              <a:rPr lang="uk-UA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ступенів №8</a:t>
            </a:r>
            <a:endParaRPr lang="uk-UA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95536" y="365949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uk-UA" sz="2400" b="1" i="1" dirty="0">
                <a:latin typeface="Times New Roman" panose="02020603050405020304" pitchFamily="18" charset="0"/>
              </a:rPr>
              <a:t>Педагогічний стаж – </a:t>
            </a:r>
            <a:r>
              <a:rPr lang="uk-UA" sz="2400" b="1" i="1" dirty="0" smtClean="0">
                <a:latin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</a:rPr>
              <a:t>9</a:t>
            </a:r>
            <a:r>
              <a:rPr lang="uk-UA" sz="2400" b="1" i="1" dirty="0" smtClean="0">
                <a:latin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</a:rPr>
              <a:t>р.</a:t>
            </a:r>
          </a:p>
          <a:p>
            <a:pPr>
              <a:spcBef>
                <a:spcPct val="0"/>
              </a:spcBef>
            </a:pPr>
            <a:r>
              <a:rPr lang="uk-UA" sz="2400" b="1" i="1" dirty="0">
                <a:latin typeface="Times New Roman" panose="02020603050405020304" pitchFamily="18" charset="0"/>
              </a:rPr>
              <a:t>Місце роботи – Тернопільська ЗОШ І-ІІІ ст.№8</a:t>
            </a:r>
          </a:p>
          <a:p>
            <a:pPr>
              <a:spcBef>
                <a:spcPct val="0"/>
              </a:spcBef>
            </a:pPr>
            <a:r>
              <a:rPr lang="uk-UA" sz="2400" b="1" i="1" dirty="0">
                <a:latin typeface="Times New Roman" panose="02020603050405020304" pitchFamily="18" charset="0"/>
              </a:rPr>
              <a:t>Посада: </a:t>
            </a:r>
            <a:r>
              <a:rPr lang="uk-UA" sz="2400" b="1" i="1" dirty="0" smtClean="0">
                <a:latin typeface="Times New Roman" panose="02020603050405020304" pitchFamily="18" charset="0"/>
              </a:rPr>
              <a:t>вчитель трудового навчання.</a:t>
            </a:r>
            <a:endParaRPr lang="uk-UA" sz="2400" b="1" i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uk-UA" sz="2400" b="1" i="1" dirty="0">
                <a:latin typeface="Times New Roman" panose="02020603050405020304" pitchFamily="18" charset="0"/>
              </a:rPr>
              <a:t> Кваліфікаційна категорія: </a:t>
            </a:r>
            <a:r>
              <a:rPr lang="uk-UA" sz="2400" b="1" i="1" dirty="0" smtClean="0">
                <a:latin typeface="Times New Roman" panose="02020603050405020304" pitchFamily="18" charset="0"/>
              </a:rPr>
              <a:t>  </a:t>
            </a:r>
            <a:r>
              <a:rPr lang="uk-UA" sz="2400" b="1" i="1" dirty="0">
                <a:latin typeface="Times New Roman" panose="02020603050405020304" pitchFamily="18" charset="0"/>
              </a:rPr>
              <a:t>вища </a:t>
            </a:r>
            <a:r>
              <a:rPr lang="uk-UA" sz="2400" b="1" i="1" dirty="0" smtClean="0">
                <a:latin typeface="Times New Roman" panose="02020603050405020304" pitchFamily="18" charset="0"/>
              </a:rPr>
              <a:t>категорія, педагогічне звання «старший учитель» </a:t>
            </a:r>
            <a:endParaRPr lang="ru-RU" sz="2400" b="1" i="1" dirty="0"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85794"/>
            <a:ext cx="2585293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214290"/>
            <a:ext cx="90011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uk-UA" dirty="0" smtClean="0"/>
              <a:t>	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342900" indent="-342900"/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 організації практичних робіт:</a:t>
            </a:r>
          </a:p>
          <a:p>
            <a:pPr marL="342900" indent="-342900"/>
            <a:endParaRPr lang="uk-UA" sz="2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 фронтально-колективна – учні виконують однакові  за  змістом завдання;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 індивідуальна – учні виконують різні за змістом  і метою завдання (підвищеної складності);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 групова – поділ учнів на групи, які виконують різні за змістом  завдання;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/>
              <a:t>  парна – полягає у допомозі сильного учня слабшим (учень-консультант).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9347"/>
            <a:ext cx="8110566" cy="1311275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CC0000"/>
                </a:solidFill>
                <a:latin typeface="Monotype Corsiva" pitchFamily="66" charset="0"/>
              </a:rPr>
              <a:t> </a:t>
            </a:r>
            <a:br>
              <a:rPr lang="uk-UA" sz="5400" b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uk-UA" sz="5400" b="1" dirty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uk-UA" sz="5400" b="1" dirty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uk-UA" sz="5400" b="1" dirty="0" smtClean="0">
                <a:solidFill>
                  <a:srgbClr val="CC0000"/>
                </a:solidFill>
                <a:latin typeface="Monotype Corsiva" pitchFamily="66" charset="0"/>
              </a:rPr>
              <a:t>Проектна  технологія  навчання</a:t>
            </a:r>
            <a:br>
              <a:rPr lang="uk-UA" sz="5400" b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uk-UA" sz="5400" b="1" dirty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uk-UA" sz="5400" b="1" dirty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Е</a:t>
            </a:r>
            <a:r>
              <a:rPr lang="uk-UA" sz="5400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тапи роботи</a:t>
            </a:r>
            <a:endParaRPr lang="ru-RU" sz="5400" b="1" dirty="0" smtClean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521" y="3140968"/>
            <a:ext cx="4168775" cy="4171950"/>
          </a:xfrm>
        </p:spPr>
        <p:txBody>
          <a:bodyPr/>
          <a:lstStyle/>
          <a:p>
            <a:pPr eaLnBrk="1" hangingPunct="1"/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Організаційно-підготовчий</a:t>
            </a:r>
          </a:p>
          <a:p>
            <a:pPr eaLnBrk="1" hangingPunct="1"/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Конструкторський</a:t>
            </a:r>
          </a:p>
          <a:p>
            <a:pPr eaLnBrk="1" hangingPunct="1"/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Технологічний	</a:t>
            </a:r>
          </a:p>
          <a:p>
            <a:pPr eaLnBrk="1" hangingPunct="1"/>
            <a:r>
              <a:rPr lang="uk-UA" sz="3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Заключний</a:t>
            </a:r>
          </a:p>
          <a:p>
            <a:pPr eaLnBrk="1" hangingPunct="1">
              <a:buFontTx/>
              <a:buNone/>
            </a:pPr>
            <a:endParaRPr lang="ru-RU" dirty="0" smtClean="0">
              <a:solidFill>
                <a:srgbClr val="00330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060848"/>
            <a:ext cx="5081282" cy="3810962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845700" y="6115298"/>
            <a:ext cx="396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Вишивана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18750741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  <p:bldP spid="1382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72560" cy="857256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Флітнер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характеризує проектну діяльність як навчальний процес, в якому обов`язково беруть участь розум, серце і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руки.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429000"/>
            <a:ext cx="8229600" cy="2697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4000" b="1" i="1" dirty="0" smtClean="0"/>
              <a:t>Види проектів:</a:t>
            </a:r>
          </a:p>
          <a:p>
            <a:pPr>
              <a:buNone/>
            </a:pPr>
            <a:r>
              <a:rPr lang="uk-UA" dirty="0" smtClean="0"/>
              <a:t>           - Дослідницькі</a:t>
            </a:r>
          </a:p>
          <a:p>
            <a:pPr>
              <a:buNone/>
            </a:pPr>
            <a:r>
              <a:rPr lang="uk-UA" dirty="0" smtClean="0"/>
              <a:t>                          - Творчі</a:t>
            </a:r>
          </a:p>
          <a:p>
            <a:pPr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- Ігрові</a:t>
            </a:r>
          </a:p>
          <a:p>
            <a:pPr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- Інформаційні</a:t>
            </a:r>
            <a:endParaRPr lang="uk-UA" dirty="0"/>
          </a:p>
        </p:txBody>
      </p:sp>
      <p:sp>
        <p:nvSpPr>
          <p:cNvPr id="4" name="Стрелка вниз 3"/>
          <p:cNvSpPr/>
          <p:nvPr/>
        </p:nvSpPr>
        <p:spPr>
          <a:xfrm>
            <a:off x="4143372" y="1071546"/>
            <a:ext cx="214314" cy="7143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Трапеция 5"/>
          <p:cNvSpPr/>
          <p:nvPr/>
        </p:nvSpPr>
        <p:spPr>
          <a:xfrm>
            <a:off x="428596" y="1857364"/>
            <a:ext cx="2071702" cy="1285884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</a:rPr>
              <a:t>Оцінка результату в кінці процесу</a:t>
            </a:r>
            <a:r>
              <a:rPr lang="uk-UA" sz="2000" dirty="0" smtClean="0"/>
              <a:t>.</a:t>
            </a:r>
            <a:endParaRPr lang="uk-UA" sz="2000" dirty="0"/>
          </a:p>
        </p:txBody>
      </p:sp>
      <p:sp>
        <p:nvSpPr>
          <p:cNvPr id="7" name="Трапеция 6"/>
          <p:cNvSpPr/>
          <p:nvPr/>
        </p:nvSpPr>
        <p:spPr>
          <a:xfrm>
            <a:off x="3214678" y="1857364"/>
            <a:ext cx="2071702" cy="1285884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</a:rPr>
              <a:t>Осмислення набутої інформації </a:t>
            </a:r>
            <a:endParaRPr lang="uk-UA" sz="2000" dirty="0">
              <a:solidFill>
                <a:srgbClr val="C00000"/>
              </a:solidFill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5929322" y="1857364"/>
            <a:ext cx="2071702" cy="1285884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C00000"/>
                </a:solidFill>
              </a:rPr>
              <a:t>Особистісне відношення </a:t>
            </a:r>
            <a:endParaRPr lang="uk-UA" sz="2000" dirty="0">
              <a:solidFill>
                <a:srgbClr val="C0000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285852" y="1071546"/>
            <a:ext cx="214314" cy="7143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низ 9"/>
          <p:cNvSpPr/>
          <p:nvPr/>
        </p:nvSpPr>
        <p:spPr>
          <a:xfrm>
            <a:off x="6786578" y="1071546"/>
            <a:ext cx="214314" cy="71438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531" name="Picture 3" descr="C:\Documents and Settings\Администратор\Рабочий стол\Новая папка (2)\s11108[1]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429132"/>
            <a:ext cx="2571768" cy="2253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15100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1684338"/>
          </a:xfrm>
        </p:spPr>
        <p:txBody>
          <a:bodyPr/>
          <a:lstStyle/>
          <a:p>
            <a:pPr eaLnBrk="1" hangingPunct="1"/>
            <a:endParaRPr lang="uk-UA" sz="1400" i="1" dirty="0" smtClean="0"/>
          </a:p>
          <a:p>
            <a:pPr eaLnBrk="1" hangingPunct="1"/>
            <a:endParaRPr lang="uk-UA" dirty="0" smtClean="0"/>
          </a:p>
          <a:p>
            <a:pPr eaLnBrk="1" hangingPunct="1"/>
            <a:endParaRPr lang="uk-UA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892572" y="1465427"/>
            <a:ext cx="1991795" cy="1000125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32" name="Группа 1"/>
          <p:cNvGrpSpPr>
            <a:grpSpLocks/>
          </p:cNvGrpSpPr>
          <p:nvPr/>
        </p:nvGrpSpPr>
        <p:grpSpPr bwMode="auto">
          <a:xfrm>
            <a:off x="107504" y="332656"/>
            <a:ext cx="8856513" cy="6336702"/>
            <a:chOff x="1071563" y="714375"/>
            <a:chExt cx="7030540" cy="6336702"/>
          </a:xfrm>
        </p:grpSpPr>
        <p:sp>
          <p:nvSpPr>
            <p:cNvPr id="4" name="Загнутый угол 3"/>
            <p:cNvSpPr/>
            <p:nvPr/>
          </p:nvSpPr>
          <p:spPr>
            <a:xfrm>
              <a:off x="1071563" y="714375"/>
              <a:ext cx="6858000" cy="857250"/>
            </a:xfrm>
            <a:prstGeom prst="foldedCorner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2800" b="1" i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Співпраця </a:t>
              </a:r>
              <a:r>
                <a:rPr lang="uk-UA" sz="28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вчителя та учнів  під час проектної діяльності</a:t>
              </a:r>
            </a:p>
          </p:txBody>
        </p:sp>
        <p:sp>
          <p:nvSpPr>
            <p:cNvPr id="5" name="Прямоугольник с двумя вырезанными соседними углами 4"/>
            <p:cNvSpPr/>
            <p:nvPr/>
          </p:nvSpPr>
          <p:spPr>
            <a:xfrm>
              <a:off x="1071563" y="3089028"/>
              <a:ext cx="2915257" cy="3962049"/>
            </a:xfrm>
            <a:prstGeom prst="snip2Same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визначає мету діяльності, 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відкриває </a:t>
              </a:r>
              <a:r>
                <a:rPr lang="uk-UA" sz="2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нові знання,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експериментує,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вибирає,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активний в навчальній діяльності,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є суб'єктом </a:t>
              </a:r>
              <a:r>
                <a:rPr lang="uk-UA" sz="2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навчання,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несе відповідальність за результати своєї </a:t>
              </a:r>
              <a:r>
                <a:rPr lang="uk-UA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діяльності.</a:t>
              </a:r>
              <a:endPara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Горизонтальный свиток 8"/>
            <p:cNvSpPr/>
            <p:nvPr/>
          </p:nvSpPr>
          <p:spPr>
            <a:xfrm>
              <a:off x="1455734" y="1763999"/>
              <a:ext cx="1785938" cy="1000125"/>
            </a:xfrm>
            <a:prstGeom prst="horizontalScroll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uk-UA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Учень</a:t>
              </a:r>
              <a:endPara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Двойная стрелка влево/вправо 11"/>
            <p:cNvSpPr/>
            <p:nvPr/>
          </p:nvSpPr>
          <p:spPr>
            <a:xfrm>
              <a:off x="3571875" y="2132897"/>
              <a:ext cx="1571625" cy="428625"/>
            </a:xfrm>
            <a:prstGeom prst="left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Прямоугольник с двумя вырезанными соседними углами 12"/>
            <p:cNvSpPr/>
            <p:nvPr/>
          </p:nvSpPr>
          <p:spPr>
            <a:xfrm>
              <a:off x="4501277" y="3089028"/>
              <a:ext cx="3600826" cy="3962049"/>
            </a:xfrm>
            <a:prstGeom prst="snip2Same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uk-UA" dirty="0"/>
            </a:p>
            <a:p>
              <a:pPr>
                <a:buFont typeface="Wingdings" pitchFamily="2" charset="2"/>
                <a:buChar char="Ø"/>
                <a:defRPr/>
              </a:pPr>
              <a:r>
                <a:rPr lang="uk-UA" dirty="0" smtClean="0"/>
                <a:t>      </a:t>
              </a:r>
              <a:endParaRPr lang="uk-UA" dirty="0"/>
            </a:p>
            <a:p>
              <a:pPr>
                <a:buFont typeface="Wingdings" pitchFamily="2" charset="2"/>
                <a:buChar char="Ø"/>
                <a:defRPr/>
              </a:pPr>
              <a:endParaRPr lang="uk-UA" dirty="0"/>
            </a:p>
            <a:p>
              <a:pPr>
                <a:buFont typeface="Wingdings" pitchFamily="2" charset="2"/>
                <a:buChar char="Ø"/>
                <a:defRPr/>
              </a:pPr>
              <a:endParaRPr lang="uk-UA" dirty="0"/>
            </a:p>
            <a:p>
              <a:pPr>
                <a:defRPr/>
              </a:pPr>
              <a:endParaRPr lang="uk-UA" dirty="0"/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рекомендує джерело здобуття знань, 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допомагає визначити мету, 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розкриває можливі форми й методи експерименту,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сприяє прогнозуванню результатів </a:t>
              </a:r>
              <a:r>
                <a:rPr lang="uk-UA" sz="2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вибору,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створює умови для прояву активності,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Є партнером,</a:t>
              </a:r>
            </a:p>
            <a:p>
              <a:pPr marL="228600" indent="-228600">
                <a:buFont typeface="+mj-lt"/>
                <a:buAutoNum type="arabicPeriod"/>
                <a:defRPr/>
              </a:pP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допомагає отримати результати й виявити способи </a:t>
              </a:r>
              <a:r>
                <a:rPr lang="uk-UA" sz="2000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вдосконалення </a:t>
              </a:r>
              <a:r>
                <a:rPr lang="uk-UA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діяльності.</a:t>
              </a:r>
              <a:endPara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uk-UA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 typeface="Wingdings" pitchFamily="2" charset="2"/>
                <a:buChar char="Ø"/>
                <a:defRPr/>
              </a:pPr>
              <a:endParaRPr lang="uk-UA" dirty="0"/>
            </a:p>
            <a:p>
              <a:pPr algn="ctr">
                <a:defRPr/>
              </a:pPr>
              <a:endParaRPr lang="uk-UA" dirty="0"/>
            </a:p>
            <a:p>
              <a:pPr algn="ctr">
                <a:defRPr/>
              </a:pPr>
              <a:endParaRPr lang="uk-UA" dirty="0"/>
            </a:p>
            <a:p>
              <a:pPr algn="ctr">
                <a:defRPr/>
              </a:pPr>
              <a:endParaRPr lang="uk-UA" dirty="0"/>
            </a:p>
            <a:p>
              <a:pPr algn="ctr">
                <a:defRPr/>
              </a:pP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520031" y="1514163"/>
            <a:ext cx="6264275" cy="47397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marL="722313" indent="-369888" eaLnBrk="0" hangingPunct="0"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sz="3200" b="1" i="1" dirty="0">
                <a:latin typeface="Times New Roman" panose="02020603050405020304" pitchFamily="18" charset="0"/>
              </a:rPr>
              <a:t> </a:t>
            </a:r>
            <a:r>
              <a:rPr lang="uk-UA" sz="3000" b="1" i="1" dirty="0">
                <a:latin typeface="Times New Roman" panose="02020603050405020304" pitchFamily="18" charset="0"/>
              </a:rPr>
              <a:t>робота  в </a:t>
            </a:r>
            <a:r>
              <a:rPr lang="uk-UA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команді</a:t>
            </a:r>
            <a:r>
              <a:rPr lang="uk-UA" sz="3000" b="1" i="1" dirty="0">
                <a:latin typeface="Times New Roman" panose="02020603050405020304" pitchFamily="18" charset="0"/>
              </a:rPr>
              <a:t>; </a:t>
            </a:r>
            <a:endParaRPr lang="ru-RU" sz="3000" b="1" i="1" dirty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sz="3000" b="1" i="1" dirty="0">
                <a:latin typeface="Times New Roman" panose="02020603050405020304" pitchFamily="18" charset="0"/>
              </a:rPr>
              <a:t> </a:t>
            </a:r>
            <a:r>
              <a:rPr lang="uk-UA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uk-UA" sz="3000" b="1" i="1" dirty="0">
                <a:latin typeface="Times New Roman" panose="02020603050405020304" pitchFamily="18" charset="0"/>
              </a:rPr>
              <a:t> членів      команди;</a:t>
            </a:r>
            <a:endParaRPr lang="ru-RU" sz="3000" b="1" i="1" dirty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sz="3000" b="1" i="1" dirty="0">
                <a:latin typeface="Times New Roman" panose="02020603050405020304" pitchFamily="18" charset="0"/>
              </a:rPr>
              <a:t> </a:t>
            </a:r>
            <a:r>
              <a:rPr lang="uk-UA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відповідальність</a:t>
            </a:r>
            <a:r>
              <a:rPr lang="uk-UA" sz="3000" b="1" i="1" dirty="0">
                <a:latin typeface="Times New Roman" panose="02020603050405020304" pitchFamily="18" charset="0"/>
              </a:rPr>
              <a:t> за результати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uk-UA" sz="3000" b="1" i="1" dirty="0">
                <a:latin typeface="Times New Roman" panose="02020603050405020304" pitchFamily="18" charset="0"/>
              </a:rPr>
              <a:t>    проекту перед </a:t>
            </a:r>
            <a:r>
              <a:rPr lang="uk-UA" sz="3000" b="1" i="1" dirty="0" smtClean="0">
                <a:latin typeface="Times New Roman" panose="02020603050405020304" pitchFamily="18" charset="0"/>
              </a:rPr>
              <a:t>батьками;</a:t>
            </a:r>
            <a:endParaRPr lang="ru-RU" sz="3000" b="1" i="1" dirty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sz="3000" b="1" i="1" dirty="0">
                <a:latin typeface="Times New Roman" panose="02020603050405020304" pitchFamily="18" charset="0"/>
              </a:rPr>
              <a:t> відповідність проекту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uk-UA" sz="3000" b="1" i="1" dirty="0">
                <a:latin typeface="Times New Roman" panose="02020603050405020304" pitchFamily="18" charset="0"/>
              </a:rPr>
              <a:t>    </a:t>
            </a:r>
            <a:r>
              <a:rPr lang="uk-UA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потребам </a:t>
            </a:r>
            <a:r>
              <a:rPr lang="uk-UA" sz="3000" b="1" i="1" dirty="0">
                <a:latin typeface="Times New Roman" panose="02020603050405020304" pitchFamily="18" charset="0"/>
              </a:rPr>
              <a:t>людей;</a:t>
            </a:r>
            <a:endParaRPr lang="ru-RU" sz="3000" b="1" i="1" dirty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sz="3000" b="1" i="1" dirty="0" smtClean="0">
                <a:latin typeface="Times New Roman" panose="02020603050405020304" pitchFamily="18" charset="0"/>
              </a:rPr>
              <a:t>підтвердження </a:t>
            </a:r>
            <a:r>
              <a:rPr lang="uk-UA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актуальності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uk-UA" sz="3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і значимості 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14325" y="188913"/>
            <a:ext cx="8675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sz="40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Умови  реалізації успішного проекту: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5001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83555" y="133020"/>
            <a:ext cx="7886700" cy="13255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45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Застосування тестових технологій</a:t>
            </a:r>
            <a:endParaRPr lang="en-US" sz="45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963" name="AutoShape 7"/>
          <p:cNvCxnSpPr>
            <a:cxnSpLocks noChangeShapeType="1"/>
          </p:cNvCxnSpPr>
          <p:nvPr/>
        </p:nvCxnSpPr>
        <p:spPr bwMode="gray">
          <a:xfrm rot="10800000">
            <a:off x="5214938" y="4429125"/>
            <a:ext cx="785812" cy="5000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4" name="AutoShape 8"/>
          <p:cNvCxnSpPr>
            <a:cxnSpLocks noChangeShapeType="1"/>
          </p:cNvCxnSpPr>
          <p:nvPr/>
        </p:nvCxnSpPr>
        <p:spPr bwMode="gray">
          <a:xfrm rot="5400000" flipH="1" flipV="1">
            <a:off x="4679157" y="2893219"/>
            <a:ext cx="571500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5" name="AutoShape 9"/>
          <p:cNvCxnSpPr>
            <a:cxnSpLocks noChangeShapeType="1"/>
          </p:cNvCxnSpPr>
          <p:nvPr/>
        </p:nvCxnSpPr>
        <p:spPr bwMode="gray">
          <a:xfrm>
            <a:off x="3000375" y="2986088"/>
            <a:ext cx="785813" cy="371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0966" name="Group 13"/>
          <p:cNvGrpSpPr>
            <a:grpSpLocks/>
          </p:cNvGrpSpPr>
          <p:nvPr/>
        </p:nvGrpSpPr>
        <p:grpSpPr bwMode="auto">
          <a:xfrm>
            <a:off x="3714750" y="1285875"/>
            <a:ext cx="2032000" cy="2000250"/>
            <a:chOff x="288" y="1536"/>
            <a:chExt cx="830" cy="1002"/>
          </a:xfrm>
        </p:grpSpPr>
        <p:sp>
          <p:nvSpPr>
            <p:cNvPr id="41120" name="Rectangle 14"/>
            <p:cNvSpPr>
              <a:spLocks noChangeArrowheads="1"/>
            </p:cNvSpPr>
            <p:nvPr/>
          </p:nvSpPr>
          <p:spPr bwMode="gray">
            <a:xfrm>
              <a:off x="415" y="1674"/>
              <a:ext cx="60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bg1"/>
                  </a:solidFill>
                </a:rPr>
                <a:t>Title in here</a:t>
              </a:r>
            </a:p>
          </p:txBody>
        </p:sp>
        <p:sp>
          <p:nvSpPr>
            <p:cNvPr id="41121" name="Oval 15"/>
            <p:cNvSpPr>
              <a:spLocks noChangeArrowheads="1"/>
            </p:cNvSpPr>
            <p:nvPr/>
          </p:nvSpPr>
          <p:spPr bwMode="gray">
            <a:xfrm>
              <a:off x="288" y="1536"/>
              <a:ext cx="830" cy="836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sz="1800"/>
            </a:p>
          </p:txBody>
        </p:sp>
        <p:grpSp>
          <p:nvGrpSpPr>
            <p:cNvPr id="41122" name="Group 16"/>
            <p:cNvGrpSpPr>
              <a:grpSpLocks/>
            </p:cNvGrpSpPr>
            <p:nvPr/>
          </p:nvGrpSpPr>
          <p:grpSpPr bwMode="auto">
            <a:xfrm>
              <a:off x="313" y="1562"/>
              <a:ext cx="782" cy="976"/>
              <a:chOff x="3975" y="1593"/>
              <a:chExt cx="931" cy="1163"/>
            </a:xfrm>
          </p:grpSpPr>
          <p:pic>
            <p:nvPicPr>
              <p:cNvPr id="41135" name="Picture 1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136" name="Oval 18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sz="1800"/>
              </a:p>
            </p:txBody>
          </p:sp>
          <p:pic>
            <p:nvPicPr>
              <p:cNvPr id="41137" name="Picture 19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138" name="Group 20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41139" name="Group 2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41145" name="AutoShape 2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46" name="AutoShape 2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47" name="AutoShape 2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48" name="AutoShape 2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  <p:grpSp>
              <p:nvGrpSpPr>
                <p:cNvPr id="41140" name="Group 2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41141" name="AutoShape 2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42" name="AutoShape 2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43" name="AutoShape 2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44" name="AutoShape 3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</p:grpSp>
        </p:grpSp>
        <p:grpSp>
          <p:nvGrpSpPr>
            <p:cNvPr id="41123" name="Group 31"/>
            <p:cNvGrpSpPr>
              <a:grpSpLocks/>
            </p:cNvGrpSpPr>
            <p:nvPr/>
          </p:nvGrpSpPr>
          <p:grpSpPr bwMode="auto">
            <a:xfrm rot="-3733502" flipH="1" flipV="1">
              <a:off x="631" y="2108"/>
              <a:ext cx="605" cy="146"/>
              <a:chOff x="2532" y="1051"/>
              <a:chExt cx="893" cy="246"/>
            </a:xfrm>
          </p:grpSpPr>
          <p:grpSp>
            <p:nvGrpSpPr>
              <p:cNvPr id="41125" name="Group 32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1131" name="AutoShape 3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32" name="AutoShape 3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33" name="AutoShape 3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34" name="AutoShape 3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  <p:grpSp>
            <p:nvGrpSpPr>
              <p:cNvPr id="41126" name="Group 37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1127" name="AutoShape 3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28" name="AutoShape 3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29" name="AutoShape 4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30" name="AutoShape 4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</p:grpSp>
        <p:sp>
          <p:nvSpPr>
            <p:cNvPr id="41124" name="Rectangle 42"/>
            <p:cNvSpPr>
              <a:spLocks noChangeArrowheads="1"/>
            </p:cNvSpPr>
            <p:nvPr/>
          </p:nvSpPr>
          <p:spPr bwMode="gray">
            <a:xfrm>
              <a:off x="376" y="1679"/>
              <a:ext cx="671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sz="1400" b="1">
                  <a:solidFill>
                    <a:srgbClr val="000000"/>
                  </a:solidFill>
                </a:rPr>
                <a:t>Повторення та систематизація навчального матеріалу</a:t>
              </a:r>
              <a:endParaRPr lang="en-US" sz="1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0967" name="Group 44"/>
          <p:cNvGrpSpPr>
            <a:grpSpLocks/>
          </p:cNvGrpSpPr>
          <p:nvPr/>
        </p:nvGrpSpPr>
        <p:grpSpPr bwMode="auto">
          <a:xfrm>
            <a:off x="5815237" y="4477883"/>
            <a:ext cx="1928812" cy="2214562"/>
            <a:chOff x="1252" y="3024"/>
            <a:chExt cx="771" cy="963"/>
          </a:xfrm>
        </p:grpSpPr>
        <p:sp>
          <p:nvSpPr>
            <p:cNvPr id="41092" name="Rectangle 45"/>
            <p:cNvSpPr>
              <a:spLocks noChangeArrowheads="1"/>
            </p:cNvSpPr>
            <p:nvPr/>
          </p:nvSpPr>
          <p:spPr bwMode="gray">
            <a:xfrm>
              <a:off x="1322" y="3252"/>
              <a:ext cx="60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bg1"/>
                  </a:solidFill>
                </a:rPr>
                <a:t>Title in here</a:t>
              </a:r>
            </a:p>
          </p:txBody>
        </p:sp>
        <p:grpSp>
          <p:nvGrpSpPr>
            <p:cNvPr id="41093" name="Group 46"/>
            <p:cNvGrpSpPr>
              <a:grpSpLocks/>
            </p:cNvGrpSpPr>
            <p:nvPr/>
          </p:nvGrpSpPr>
          <p:grpSpPr bwMode="auto">
            <a:xfrm>
              <a:off x="1252" y="3024"/>
              <a:ext cx="771" cy="963"/>
              <a:chOff x="3975" y="1593"/>
              <a:chExt cx="931" cy="1163"/>
            </a:xfrm>
          </p:grpSpPr>
          <p:pic>
            <p:nvPicPr>
              <p:cNvPr id="41106" name="Picture 4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107" name="Oval 48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sz="1800"/>
              </a:p>
            </p:txBody>
          </p:sp>
          <p:pic>
            <p:nvPicPr>
              <p:cNvPr id="41108" name="Picture 49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109" name="Group 50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41110" name="Group 5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41116" name="AutoShape 5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17" name="AutoShape 5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18" name="AutoShape 5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19" name="AutoShape 5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  <p:grpSp>
              <p:nvGrpSpPr>
                <p:cNvPr id="41111" name="Group 5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41112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13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14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115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</p:grpSp>
        </p:grpSp>
        <p:grpSp>
          <p:nvGrpSpPr>
            <p:cNvPr id="41094" name="Group 61"/>
            <p:cNvGrpSpPr>
              <a:grpSpLocks/>
            </p:cNvGrpSpPr>
            <p:nvPr/>
          </p:nvGrpSpPr>
          <p:grpSpPr bwMode="auto">
            <a:xfrm rot="-3733502" flipH="1" flipV="1">
              <a:off x="1561" y="3564"/>
              <a:ext cx="597" cy="144"/>
              <a:chOff x="2532" y="1051"/>
              <a:chExt cx="893" cy="246"/>
            </a:xfrm>
          </p:grpSpPr>
          <p:grpSp>
            <p:nvGrpSpPr>
              <p:cNvPr id="41096" name="Group 62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1102" name="AutoShape 6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03" name="AutoShape 6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04" name="AutoShape 6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05" name="AutoShape 6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  <p:grpSp>
            <p:nvGrpSpPr>
              <p:cNvPr id="41097" name="Group 67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1098" name="AutoShape 6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99" name="AutoShape 6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00" name="AutoShape 7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101" name="AutoShape 7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</p:grpSp>
        <p:sp>
          <p:nvSpPr>
            <p:cNvPr id="41095" name="Rectangle 72"/>
            <p:cNvSpPr>
              <a:spLocks noChangeArrowheads="1"/>
            </p:cNvSpPr>
            <p:nvPr/>
          </p:nvSpPr>
          <p:spPr bwMode="gray">
            <a:xfrm>
              <a:off x="1309" y="3148"/>
              <a:ext cx="613" cy="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sz="1400" b="1">
                  <a:solidFill>
                    <a:srgbClr val="000000"/>
                  </a:solidFill>
                </a:rPr>
                <a:t>Забезпечення умов для об'єктивного оцінювання навчальних досягнень </a:t>
              </a:r>
              <a:endParaRPr lang="en-US" sz="1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0968" name="Group 73"/>
          <p:cNvGrpSpPr>
            <a:grpSpLocks/>
          </p:cNvGrpSpPr>
          <p:nvPr/>
        </p:nvGrpSpPr>
        <p:grpSpPr bwMode="auto">
          <a:xfrm>
            <a:off x="6072188" y="1928813"/>
            <a:ext cx="1944687" cy="2357437"/>
            <a:chOff x="2160" y="1488"/>
            <a:chExt cx="820" cy="994"/>
          </a:xfrm>
        </p:grpSpPr>
        <p:sp>
          <p:nvSpPr>
            <p:cNvPr id="41063" name="Rectangle 74"/>
            <p:cNvSpPr>
              <a:spLocks noChangeArrowheads="1"/>
            </p:cNvSpPr>
            <p:nvPr/>
          </p:nvSpPr>
          <p:spPr bwMode="gray">
            <a:xfrm>
              <a:off x="2182" y="1672"/>
              <a:ext cx="60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bg1"/>
                  </a:solidFill>
                </a:rPr>
                <a:t>Title in here</a:t>
              </a:r>
            </a:p>
          </p:txBody>
        </p:sp>
        <p:sp>
          <p:nvSpPr>
            <p:cNvPr id="41064" name="Oval 75"/>
            <p:cNvSpPr>
              <a:spLocks noChangeArrowheads="1"/>
            </p:cNvSpPr>
            <p:nvPr/>
          </p:nvSpPr>
          <p:spPr bwMode="gray">
            <a:xfrm>
              <a:off x="2160" y="1488"/>
              <a:ext cx="820" cy="8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sz="1800"/>
            </a:p>
          </p:txBody>
        </p:sp>
        <p:grpSp>
          <p:nvGrpSpPr>
            <p:cNvPr id="41065" name="Group 76"/>
            <p:cNvGrpSpPr>
              <a:grpSpLocks/>
            </p:cNvGrpSpPr>
            <p:nvPr/>
          </p:nvGrpSpPr>
          <p:grpSpPr bwMode="auto">
            <a:xfrm>
              <a:off x="2189" y="1516"/>
              <a:ext cx="773" cy="966"/>
              <a:chOff x="3975" y="1593"/>
              <a:chExt cx="931" cy="1163"/>
            </a:xfrm>
          </p:grpSpPr>
          <p:pic>
            <p:nvPicPr>
              <p:cNvPr id="41078" name="Picture 7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79" name="Oval 78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sz="1800"/>
              </a:p>
            </p:txBody>
          </p:sp>
          <p:pic>
            <p:nvPicPr>
              <p:cNvPr id="41080" name="Picture 79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081" name="Group 80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41082" name="Group 8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41088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89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90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91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  <p:grpSp>
              <p:nvGrpSpPr>
                <p:cNvPr id="41083" name="Group 8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41084" name="AutoShape 8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85" name="AutoShape 8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86" name="AutoShape 8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87" name="AutoShape 9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</p:grpSp>
        </p:grpSp>
        <p:grpSp>
          <p:nvGrpSpPr>
            <p:cNvPr id="41066" name="Group 91"/>
            <p:cNvGrpSpPr>
              <a:grpSpLocks/>
            </p:cNvGrpSpPr>
            <p:nvPr/>
          </p:nvGrpSpPr>
          <p:grpSpPr bwMode="auto">
            <a:xfrm rot="-3733502" flipH="1" flipV="1">
              <a:off x="2498" y="2058"/>
              <a:ext cx="599" cy="144"/>
              <a:chOff x="2532" y="1051"/>
              <a:chExt cx="893" cy="246"/>
            </a:xfrm>
          </p:grpSpPr>
          <p:grpSp>
            <p:nvGrpSpPr>
              <p:cNvPr id="41068" name="Group 92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41074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75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76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77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  <p:grpSp>
            <p:nvGrpSpPr>
              <p:cNvPr id="41069" name="Group 97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1070" name="AutoShape 9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71" name="AutoShape 9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72" name="AutoShape 10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73" name="AutoShape 10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</p:grpSp>
        <p:sp>
          <p:nvSpPr>
            <p:cNvPr id="41067" name="Rectangle 102"/>
            <p:cNvSpPr>
              <a:spLocks noChangeArrowheads="1"/>
            </p:cNvSpPr>
            <p:nvPr/>
          </p:nvSpPr>
          <p:spPr bwMode="gray">
            <a:xfrm>
              <a:off x="2250" y="1608"/>
              <a:ext cx="633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sz="1400" b="1">
                  <a:solidFill>
                    <a:srgbClr val="000000"/>
                  </a:solidFill>
                </a:rPr>
                <a:t>Розширення поля для накопичення оцінок рівня навчальних досягнень учня  </a:t>
              </a:r>
              <a:endParaRPr lang="en-US" sz="1400" b="1">
                <a:solidFill>
                  <a:srgbClr val="000000"/>
                </a:solidFill>
              </a:endParaRPr>
            </a:p>
          </p:txBody>
        </p:sp>
      </p:grpSp>
      <p:pic>
        <p:nvPicPr>
          <p:cNvPr id="40969" name="Picture 107" descr="2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071813"/>
            <a:ext cx="1524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2" name="Group 73"/>
          <p:cNvGrpSpPr>
            <a:grpSpLocks/>
          </p:cNvGrpSpPr>
          <p:nvPr/>
        </p:nvGrpSpPr>
        <p:grpSpPr bwMode="auto">
          <a:xfrm>
            <a:off x="2052972" y="4237368"/>
            <a:ext cx="1944688" cy="2352675"/>
            <a:chOff x="2160" y="1488"/>
            <a:chExt cx="820" cy="992"/>
          </a:xfrm>
        </p:grpSpPr>
        <p:sp>
          <p:nvSpPr>
            <p:cNvPr id="41005" name="Rectangle 74"/>
            <p:cNvSpPr>
              <a:spLocks noChangeArrowheads="1"/>
            </p:cNvSpPr>
            <p:nvPr/>
          </p:nvSpPr>
          <p:spPr bwMode="gray">
            <a:xfrm>
              <a:off x="2182" y="1672"/>
              <a:ext cx="60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bg1"/>
                  </a:solidFill>
                </a:rPr>
                <a:t>Title in here</a:t>
              </a:r>
            </a:p>
          </p:txBody>
        </p:sp>
        <p:sp>
          <p:nvSpPr>
            <p:cNvPr id="41006" name="Oval 75"/>
            <p:cNvSpPr>
              <a:spLocks noChangeArrowheads="1"/>
            </p:cNvSpPr>
            <p:nvPr/>
          </p:nvSpPr>
          <p:spPr bwMode="gray">
            <a:xfrm>
              <a:off x="2160" y="1488"/>
              <a:ext cx="820" cy="8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uk-UA" sz="1800"/>
            </a:p>
          </p:txBody>
        </p:sp>
        <p:grpSp>
          <p:nvGrpSpPr>
            <p:cNvPr id="41007" name="Group 76"/>
            <p:cNvGrpSpPr>
              <a:grpSpLocks/>
            </p:cNvGrpSpPr>
            <p:nvPr/>
          </p:nvGrpSpPr>
          <p:grpSpPr bwMode="auto">
            <a:xfrm>
              <a:off x="2189" y="1518"/>
              <a:ext cx="773" cy="962"/>
              <a:chOff x="3975" y="1593"/>
              <a:chExt cx="931" cy="1157"/>
            </a:xfrm>
          </p:grpSpPr>
          <p:pic>
            <p:nvPicPr>
              <p:cNvPr id="41020" name="Picture 7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21" name="Oval 78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sz="1800"/>
              </a:p>
            </p:txBody>
          </p:sp>
          <p:pic>
            <p:nvPicPr>
              <p:cNvPr id="41022" name="Picture 79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023" name="Group 80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0" cy="191"/>
                <a:chOff x="2529" y="1060"/>
                <a:chExt cx="893" cy="236"/>
              </a:xfrm>
            </p:grpSpPr>
            <p:grpSp>
              <p:nvGrpSpPr>
                <p:cNvPr id="41024" name="Group 81"/>
                <p:cNvGrpSpPr>
                  <a:grpSpLocks/>
                </p:cNvGrpSpPr>
                <p:nvPr/>
              </p:nvGrpSpPr>
              <p:grpSpPr bwMode="auto">
                <a:xfrm>
                  <a:off x="2529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41030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31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32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33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  <p:grpSp>
              <p:nvGrpSpPr>
                <p:cNvPr id="41025" name="Group 86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41026" name="AutoShape 8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27" name="AutoShape 8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28" name="AutoShape 8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29" name="AutoShape 9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</p:grpSp>
        </p:grpSp>
        <p:grpSp>
          <p:nvGrpSpPr>
            <p:cNvPr id="41008" name="Group 91"/>
            <p:cNvGrpSpPr>
              <a:grpSpLocks/>
            </p:cNvGrpSpPr>
            <p:nvPr/>
          </p:nvGrpSpPr>
          <p:grpSpPr bwMode="auto">
            <a:xfrm rot="-3733502" flipH="1" flipV="1">
              <a:off x="2495" y="2061"/>
              <a:ext cx="600" cy="138"/>
              <a:chOff x="2529" y="1060"/>
              <a:chExt cx="893" cy="236"/>
            </a:xfrm>
          </p:grpSpPr>
          <p:grpSp>
            <p:nvGrpSpPr>
              <p:cNvPr id="41010" name="Group 92"/>
              <p:cNvGrpSpPr>
                <a:grpSpLocks/>
              </p:cNvGrpSpPr>
              <p:nvPr/>
            </p:nvGrpSpPr>
            <p:grpSpPr bwMode="auto">
              <a:xfrm>
                <a:off x="2529" y="1060"/>
                <a:ext cx="742" cy="186"/>
                <a:chOff x="1565" y="2568"/>
                <a:chExt cx="1118" cy="279"/>
              </a:xfrm>
            </p:grpSpPr>
            <p:sp>
              <p:nvSpPr>
                <p:cNvPr id="41016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17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18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19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  <p:grpSp>
            <p:nvGrpSpPr>
              <p:cNvPr id="41011" name="Group 97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41012" name="AutoShape 9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13" name="AutoShape 9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14" name="AutoShape 10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1015" name="AutoShape 10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</p:grpSp>
        <p:sp>
          <p:nvSpPr>
            <p:cNvPr id="41009" name="Rectangle 102"/>
            <p:cNvSpPr>
              <a:spLocks noChangeArrowheads="1"/>
            </p:cNvSpPr>
            <p:nvPr/>
          </p:nvSpPr>
          <p:spPr bwMode="gray">
            <a:xfrm>
              <a:off x="2250" y="1669"/>
              <a:ext cx="663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sz="1400" b="1" dirty="0">
                  <a:solidFill>
                    <a:srgbClr val="000000"/>
                  </a:solidFill>
                </a:rPr>
                <a:t>Стимулювання учнів та </a:t>
              </a:r>
              <a:r>
                <a:rPr lang="uk-UA" sz="1400" b="1" dirty="0" smtClean="0">
                  <a:solidFill>
                    <a:srgbClr val="000000"/>
                  </a:solidFill>
                </a:rPr>
                <a:t>вчителя </a:t>
              </a:r>
              <a:r>
                <a:rPr lang="uk-UA" sz="1400" b="1" dirty="0">
                  <a:solidFill>
                    <a:srgbClr val="000000"/>
                  </a:solidFill>
                </a:rPr>
                <a:t>до самоосвіти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40973" name="AutoShape 9"/>
          <p:cNvCxnSpPr>
            <a:cxnSpLocks noChangeShapeType="1"/>
          </p:cNvCxnSpPr>
          <p:nvPr/>
        </p:nvCxnSpPr>
        <p:spPr bwMode="gray">
          <a:xfrm flipV="1">
            <a:off x="3645444" y="4397828"/>
            <a:ext cx="785813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0974" name="Group 44"/>
          <p:cNvGrpSpPr>
            <a:grpSpLocks/>
          </p:cNvGrpSpPr>
          <p:nvPr/>
        </p:nvGrpSpPr>
        <p:grpSpPr bwMode="auto">
          <a:xfrm>
            <a:off x="1080706" y="2284964"/>
            <a:ext cx="1928813" cy="2203450"/>
            <a:chOff x="1252" y="3024"/>
            <a:chExt cx="771" cy="958"/>
          </a:xfrm>
        </p:grpSpPr>
        <p:sp>
          <p:nvSpPr>
            <p:cNvPr id="40977" name="Rectangle 45"/>
            <p:cNvSpPr>
              <a:spLocks noChangeArrowheads="1"/>
            </p:cNvSpPr>
            <p:nvPr/>
          </p:nvSpPr>
          <p:spPr bwMode="gray">
            <a:xfrm>
              <a:off x="1322" y="3252"/>
              <a:ext cx="60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800">
                  <a:solidFill>
                    <a:schemeClr val="bg1"/>
                  </a:solidFill>
                </a:rPr>
                <a:t>Title in here</a:t>
              </a:r>
            </a:p>
          </p:txBody>
        </p:sp>
        <p:grpSp>
          <p:nvGrpSpPr>
            <p:cNvPr id="40978" name="Group 46"/>
            <p:cNvGrpSpPr>
              <a:grpSpLocks/>
            </p:cNvGrpSpPr>
            <p:nvPr/>
          </p:nvGrpSpPr>
          <p:grpSpPr bwMode="auto">
            <a:xfrm>
              <a:off x="1252" y="3024"/>
              <a:ext cx="771" cy="958"/>
              <a:chOff x="3975" y="1593"/>
              <a:chExt cx="931" cy="1157"/>
            </a:xfrm>
          </p:grpSpPr>
          <p:pic>
            <p:nvPicPr>
              <p:cNvPr id="40991" name="Picture 47" descr="circuler_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2" name="Oval 48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uk-UA" sz="1800"/>
              </a:p>
            </p:txBody>
          </p:sp>
          <p:pic>
            <p:nvPicPr>
              <p:cNvPr id="40993" name="Picture 49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0994" name="Group 50"/>
              <p:cNvGrpSpPr>
                <a:grpSpLocks/>
              </p:cNvGrpSpPr>
              <p:nvPr/>
            </p:nvGrpSpPr>
            <p:grpSpPr bwMode="auto">
              <a:xfrm rot="-3733502" flipH="1" flipV="1">
                <a:off x="4250" y="2244"/>
                <a:ext cx="820" cy="191"/>
                <a:chOff x="2529" y="1060"/>
                <a:chExt cx="893" cy="236"/>
              </a:xfrm>
            </p:grpSpPr>
            <p:grpSp>
              <p:nvGrpSpPr>
                <p:cNvPr id="40995" name="Group 51"/>
                <p:cNvGrpSpPr>
                  <a:grpSpLocks/>
                </p:cNvGrpSpPr>
                <p:nvPr/>
              </p:nvGrpSpPr>
              <p:grpSpPr bwMode="auto">
                <a:xfrm>
                  <a:off x="2529" y="1060"/>
                  <a:ext cx="742" cy="186"/>
                  <a:chOff x="1565" y="2568"/>
                  <a:chExt cx="1118" cy="279"/>
                </a:xfrm>
              </p:grpSpPr>
              <p:sp>
                <p:nvSpPr>
                  <p:cNvPr id="41001" name="AutoShape 5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02" name="AutoShape 5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03" name="AutoShape 5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04" name="AutoShape 5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  <p:grpSp>
              <p:nvGrpSpPr>
                <p:cNvPr id="40996" name="Group 56"/>
                <p:cNvGrpSpPr>
                  <a:grpSpLocks/>
                </p:cNvGrpSpPr>
                <p:nvPr/>
              </p:nvGrpSpPr>
              <p:grpSpPr bwMode="auto">
                <a:xfrm rot="1353540">
                  <a:off x="2680" y="1110"/>
                  <a:ext cx="742" cy="186"/>
                  <a:chOff x="1565" y="2568"/>
                  <a:chExt cx="1118" cy="279"/>
                </a:xfrm>
              </p:grpSpPr>
              <p:sp>
                <p:nvSpPr>
                  <p:cNvPr id="40997" name="AutoShape 5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0998" name="AutoShape 5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0999" name="AutoShape 5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  <p:sp>
                <p:nvSpPr>
                  <p:cNvPr id="41000" name="AutoShape 6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uk-UA" sz="1800"/>
                  </a:p>
                </p:txBody>
              </p:sp>
            </p:grpSp>
          </p:grpSp>
        </p:grpSp>
        <p:grpSp>
          <p:nvGrpSpPr>
            <p:cNvPr id="40979" name="Group 61"/>
            <p:cNvGrpSpPr>
              <a:grpSpLocks/>
            </p:cNvGrpSpPr>
            <p:nvPr/>
          </p:nvGrpSpPr>
          <p:grpSpPr bwMode="auto">
            <a:xfrm rot="-3733502" flipH="1" flipV="1">
              <a:off x="1558" y="3568"/>
              <a:ext cx="598" cy="138"/>
              <a:chOff x="2529" y="1060"/>
              <a:chExt cx="893" cy="236"/>
            </a:xfrm>
          </p:grpSpPr>
          <p:grpSp>
            <p:nvGrpSpPr>
              <p:cNvPr id="40981" name="Group 62"/>
              <p:cNvGrpSpPr>
                <a:grpSpLocks/>
              </p:cNvGrpSpPr>
              <p:nvPr/>
            </p:nvGrpSpPr>
            <p:grpSpPr bwMode="auto">
              <a:xfrm>
                <a:off x="2529" y="1060"/>
                <a:ext cx="742" cy="186"/>
                <a:chOff x="1565" y="2568"/>
                <a:chExt cx="1118" cy="279"/>
              </a:xfrm>
            </p:grpSpPr>
            <p:sp>
              <p:nvSpPr>
                <p:cNvPr id="40987" name="AutoShape 6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0988" name="AutoShape 6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0989" name="AutoShape 6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0990" name="AutoShape 6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  <p:grpSp>
            <p:nvGrpSpPr>
              <p:cNvPr id="40982" name="Group 67"/>
              <p:cNvGrpSpPr>
                <a:grpSpLocks/>
              </p:cNvGrpSpPr>
              <p:nvPr/>
            </p:nvGrpSpPr>
            <p:grpSpPr bwMode="auto">
              <a:xfrm rot="1353540">
                <a:off x="2680" y="1110"/>
                <a:ext cx="742" cy="186"/>
                <a:chOff x="1565" y="2568"/>
                <a:chExt cx="1118" cy="279"/>
              </a:xfrm>
            </p:grpSpPr>
            <p:sp>
              <p:nvSpPr>
                <p:cNvPr id="40983" name="AutoShape 6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0984" name="AutoShape 6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0985" name="AutoShape 7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  <p:sp>
              <p:nvSpPr>
                <p:cNvPr id="40986" name="AutoShape 7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uk-UA" sz="1800"/>
                </a:p>
              </p:txBody>
            </p:sp>
          </p:grpSp>
        </p:grpSp>
        <p:sp>
          <p:nvSpPr>
            <p:cNvPr id="40980" name="Rectangle 72"/>
            <p:cNvSpPr>
              <a:spLocks noChangeArrowheads="1"/>
            </p:cNvSpPr>
            <p:nvPr/>
          </p:nvSpPr>
          <p:spPr bwMode="gray">
            <a:xfrm>
              <a:off x="1281" y="3148"/>
              <a:ext cx="714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sz="1400" b="1" dirty="0">
                  <a:solidFill>
                    <a:srgbClr val="000000"/>
                  </a:solidFill>
                </a:rPr>
                <a:t>Бачення проблем учнів у засвоєнні навчального матеріалу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40975" name="AutoShape 9"/>
          <p:cNvCxnSpPr>
            <a:cxnSpLocks noChangeShapeType="1"/>
          </p:cNvCxnSpPr>
          <p:nvPr/>
        </p:nvCxnSpPr>
        <p:spPr bwMode="gray">
          <a:xfrm flipV="1">
            <a:off x="5453063" y="3429000"/>
            <a:ext cx="762000" cy="3095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608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88640"/>
            <a:ext cx="771530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Використовую  такі способи групового   навчання: </a:t>
            </a:r>
          </a:p>
          <a:p>
            <a:endParaRPr lang="uk-UA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усім малим  групам даю одне й те саме завдання (5-6кл.);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різним групам у класі пропоную виконати неоднакові завдання (диференційовані);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кожна група працює над виконанням частини спільного для класу завдання (7-8 кл.);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 групах мінімального складу (парна навчально-трудова діяльність);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індивідуально – групова  – виконання завдання потребує розподілу навчальної роботи  між її учасниками, де виконує частину спільного завдання (9-11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.).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3215" y="2462178"/>
            <a:ext cx="3240740" cy="24305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29" y="3224490"/>
            <a:ext cx="4191086" cy="27762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27" y="1742370"/>
            <a:ext cx="3163421" cy="23725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95836" y="992172"/>
            <a:ext cx="5664574" cy="994172"/>
          </a:xfrm>
        </p:spPr>
        <p:txBody>
          <a:bodyPr/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 простого до складного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4499992" y="6237312"/>
            <a:ext cx="4741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роботи учнів </a:t>
            </a:r>
            <a:r>
              <a:rPr lang="uk-U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класів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940158" y="1008762"/>
            <a:ext cx="6858000" cy="447356"/>
          </a:xfrm>
        </p:spPr>
        <p:txBody>
          <a:bodyPr/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Оформлення кабінету трудового навчання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" y="1803847"/>
            <a:ext cx="4137487" cy="2740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751" y="2320610"/>
            <a:ext cx="4929410" cy="326479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627784" y="5917504"/>
            <a:ext cx="350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учнів 9-11 класи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6758" r="6123" b="8018"/>
          <a:stretch/>
        </p:blipFill>
        <p:spPr>
          <a:xfrm>
            <a:off x="214895" y="1163223"/>
            <a:ext cx="3822327" cy="2686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289" y="2214727"/>
            <a:ext cx="3566161" cy="2456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кутник 1"/>
          <p:cNvSpPr/>
          <p:nvPr/>
        </p:nvSpPr>
        <p:spPr>
          <a:xfrm>
            <a:off x="3707904" y="5805264"/>
            <a:ext cx="443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 роботи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 9 класу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432" y="188978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latin typeface="Times New Roman" pitchFamily="18" charset="0"/>
              </a:rPr>
              <a:t/>
            </a:r>
            <a:br>
              <a:rPr lang="uk-UA" sz="2700" b="1" dirty="0">
                <a:latin typeface="Times New Roman" pitchFamily="18" charset="0"/>
              </a:rPr>
            </a:br>
            <a:r>
              <a:rPr lang="uk-UA" sz="3100" b="1" dirty="0">
                <a:latin typeface="Times New Roman" pitchFamily="18" charset="0"/>
              </a:rPr>
              <a:t>Моє педагогічне кредо:</a:t>
            </a:r>
            <a:br>
              <a:rPr lang="uk-UA" sz="3100" b="1" dirty="0">
                <a:latin typeface="Times New Roman" pitchFamily="18" charset="0"/>
              </a:rPr>
            </a:b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</a:rPr>
              <a:t>«</a:t>
            </a:r>
            <a:r>
              <a:rPr lang="ru-RU" sz="3100" b="1" i="1" dirty="0" err="1" smtClean="0">
                <a:solidFill>
                  <a:srgbClr val="C00000"/>
                </a:solidFill>
                <a:latin typeface="Times New Roman" pitchFamily="18" charset="0"/>
              </a:rPr>
              <a:t>Жити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3100" b="1" i="1" dirty="0">
                <a:solidFill>
                  <a:srgbClr val="C00000"/>
                </a:solidFill>
                <a:latin typeface="Times New Roman" pitchFamily="18" charset="0"/>
              </a:rPr>
              <a:t>- значить </a:t>
            </a:r>
            <a:r>
              <a:rPr lang="ru-RU" sz="3100" b="1" i="1" dirty="0" err="1" smtClean="0">
                <a:solidFill>
                  <a:srgbClr val="C00000"/>
                </a:solidFill>
                <a:latin typeface="Times New Roman" pitchFamily="18" charset="0"/>
              </a:rPr>
              <a:t>працювати</a:t>
            </a:r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</a:rPr>
              <a:t>»</a:t>
            </a:r>
            <a:r>
              <a:rPr lang="ru-RU" sz="3100" dirty="0">
                <a:latin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</a:rPr>
            </a:br>
            <a: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-1260648" y="2431954"/>
            <a:ext cx="9556303" cy="3263504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buNone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uk-UA" b="1" dirty="0" smtClean="0">
                <a:latin typeface="Times New Roman" pitchFamily="18" charset="0"/>
              </a:rPr>
              <a:t>                                                 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None/>
            </a:pPr>
            <a:endParaRPr lang="uk-UA" sz="3200" b="1" i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None/>
            </a:pPr>
            <a:endParaRPr lang="uk-UA" sz="32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None/>
            </a:pPr>
            <a:endParaRPr lang="uk-UA" sz="3200" b="1" i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None/>
            </a:pPr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«Використання </a:t>
            </a: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особистісно</a:t>
            </a:r>
          </a:p>
          <a:p>
            <a:pPr algn="r">
              <a:spcBef>
                <a:spcPct val="0"/>
              </a:spcBef>
              <a:buNone/>
            </a:pP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орієнтованих навчальних технологій </a:t>
            </a: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на </a:t>
            </a:r>
            <a:r>
              <a:rPr lang="uk-UA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уроках</a:t>
            </a: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r">
              <a:spcBef>
                <a:spcPct val="0"/>
              </a:spcBef>
              <a:buNone/>
            </a:pPr>
            <a:r>
              <a:rPr lang="uk-UA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трудового навчання»</a:t>
            </a:r>
          </a:p>
          <a:p>
            <a:pPr algn="r">
              <a:spcBef>
                <a:spcPct val="0"/>
              </a:spcBef>
              <a:buNone/>
            </a:pPr>
            <a:endParaRPr lang="ru-RU" sz="3200" dirty="0"/>
          </a:p>
        </p:txBody>
      </p:sp>
      <p:pic>
        <p:nvPicPr>
          <p:cNvPr id="6" name="Рисунок 11" descr="C:\Documents and Settings\Иятта\Рабочий стол\ЭТО СРОЧНО\Новая папка\755ad610193c.png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72" y="4725144"/>
            <a:ext cx="2536031" cy="235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45256"/>
            <a:ext cx="4367776" cy="3275832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4623335" y="2400200"/>
            <a:ext cx="4510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itchFamily="18" charset="0"/>
              </a:rPr>
              <a:t>Науково-методична проблема: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93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37" y="2605557"/>
            <a:ext cx="5125763" cy="33951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4814" y="1015184"/>
            <a:ext cx="4358014" cy="469911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Оформлення актової зали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4773357" cy="316201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95536" y="5445224"/>
            <a:ext cx="350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учнів 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класи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6084" y="1011797"/>
            <a:ext cx="4227491" cy="70511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музею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37" y="3010796"/>
            <a:ext cx="4285445" cy="2838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4" y="1011797"/>
            <a:ext cx="3204168" cy="4837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22" y="1581688"/>
            <a:ext cx="2286305" cy="3451529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350914" y="6165304"/>
            <a:ext cx="3216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8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12" y="2977534"/>
            <a:ext cx="2060571" cy="3111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49" y="2982264"/>
            <a:ext cx="1999232" cy="30184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9670" y="4284430"/>
            <a:ext cx="2445026" cy="1184577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Оформлення 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коридору 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початковій </a:t>
            </a:r>
            <a:b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1"/>
            <a:ext cx="1825580" cy="2756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278" y="887588"/>
            <a:ext cx="1805468" cy="2726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47" y="868270"/>
            <a:ext cx="1805493" cy="272609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630683" y="6213775"/>
            <a:ext cx="459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84597"/>
            <a:ext cx="7886700" cy="994172"/>
          </a:xfrm>
        </p:spPr>
        <p:txBody>
          <a:bodyPr/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Тематична робота учнів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r="147" b="23137"/>
          <a:stretch/>
        </p:blipFill>
        <p:spPr>
          <a:xfrm>
            <a:off x="2528049" y="3026444"/>
            <a:ext cx="4667390" cy="2690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257" y="2518453"/>
            <a:ext cx="3145491" cy="2359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7658" y="1373504"/>
            <a:ext cx="3240656" cy="243049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563888" y="5949280"/>
            <a:ext cx="3641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8996" y="1242032"/>
            <a:ext cx="4377344" cy="99417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Багатогранна й неповторна техніка «</a:t>
            </a:r>
            <a:r>
              <a:rPr lang="uk-UA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Печворк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0432" y="1011967"/>
            <a:ext cx="4521027" cy="394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" t="7451" r="-1"/>
          <a:stretch/>
        </p:blipFill>
        <p:spPr>
          <a:xfrm>
            <a:off x="4437203" y="2744897"/>
            <a:ext cx="4620932" cy="317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" y="3307002"/>
            <a:ext cx="4155169" cy="269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/>
          <p:cNvSpPr/>
          <p:nvPr/>
        </p:nvSpPr>
        <p:spPr>
          <a:xfrm>
            <a:off x="3582525" y="6193524"/>
            <a:ext cx="3079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5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0"/>
            <a:endParaRPr lang="ru-RU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47675"/>
            <a:endParaRPr lang="ru-RU" smtClean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187605"/>
              </p:ext>
            </p:extLst>
          </p:nvPr>
        </p:nvGraphicFramePr>
        <p:xfrm>
          <a:off x="-52387" y="0"/>
          <a:ext cx="924877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264391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0"/>
            <a:endParaRPr lang="ru-RU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3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47675"/>
            <a:endParaRPr lang="ru-RU" smtClean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926924"/>
              </p:ext>
            </p:extLst>
          </p:nvPr>
        </p:nvGraphicFramePr>
        <p:xfrm>
          <a:off x="0" y="0"/>
          <a:ext cx="9196388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67064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indent="0"/>
            <a:endParaRPr lang="ru-RU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587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47675"/>
            <a:endParaRPr lang="ru-RU" smtClean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256750"/>
              </p:ext>
            </p:extLst>
          </p:nvPr>
        </p:nvGraphicFramePr>
        <p:xfrm>
          <a:off x="0" y="0"/>
          <a:ext cx="919638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946955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924800" cy="13112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</a:t>
            </a:r>
            <a:r>
              <a:rPr lang="uk-UA" sz="3600" b="1" dirty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uk-UA" sz="3600" b="1" dirty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uk-UA" sz="3600" b="1" dirty="0">
                <a:solidFill>
                  <a:srgbClr val="CC0000"/>
                </a:solidFill>
                <a:latin typeface="Monotype Corsiva" pitchFamily="66" charset="0"/>
              </a:rPr>
              <a:t/>
            </a:r>
            <a:br>
              <a:rPr lang="uk-UA" sz="3600" b="1" dirty="0">
                <a:solidFill>
                  <a:srgbClr val="CC0000"/>
                </a:solidFill>
                <a:latin typeface="Monotype Corsiva" pitchFamily="66" charset="0"/>
              </a:rPr>
            </a:b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4391025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дітей до народної, національної спадщини;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до духовної культури народу;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національних обрядів;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давніми українськими ремеслами;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традиціями національної кухні.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588" y="912268"/>
            <a:ext cx="4285859" cy="5968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3076968"/>
      </p:ext>
    </p:extLst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/>
      <p:bldP spid="10854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Проведення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іського </a:t>
            </a:r>
            <a:r>
              <a:rPr lang="uk-UA" sz="2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методоб’єднання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вчителів трудового навчання  </a:t>
            </a:r>
          </a:p>
          <a:p>
            <a:pPr algn="ctr"/>
            <a:endParaRPr lang="uk-UA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Сімейні ФОТО\Фото 2015 р\IMG_0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71612"/>
            <a:ext cx="4421222" cy="435771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916832"/>
            <a:ext cx="4475989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339752" y="33265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Щоб реалізувати проблему </a:t>
            </a:r>
            <a:endParaRPr lang="en-US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2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ставлю за </a:t>
            </a: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мету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899592" y="1772816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Помітити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зберегти та розвинути творчі здібності учнів;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 здатність до самостійної праці;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закласти навички роботи з різними інформаційними джерелами;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 застосовувати свої знання;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привчити до групової діяльності;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 до життя та діяльності в умовах сучасного суспільства;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 інтерес до поглибленого вивчення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предмета.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864" y="5085184"/>
            <a:ext cx="2226540" cy="20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827088" y="2420938"/>
            <a:ext cx="37861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uk-UA" sz="2400" b="1">
                <a:solidFill>
                  <a:srgbClr val="0D0D0D"/>
                </a:solidFill>
                <a:latin typeface="Times New Roman" panose="02020603050405020304" pitchFamily="18" charset="0"/>
              </a:rPr>
              <a:t>Експрес-опитування</a:t>
            </a:r>
          </a:p>
          <a:p>
            <a:pPr eaLnBrk="1" hangingPunct="1">
              <a:spcBef>
                <a:spcPct val="0"/>
              </a:spcBef>
            </a:pPr>
            <a:endParaRPr lang="uk-UA" sz="2400" b="1">
              <a:solidFill>
                <a:srgbClr val="0D0D0D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uk-UA" sz="2400" b="1">
                <a:solidFill>
                  <a:srgbClr val="0D0D0D"/>
                </a:solidFill>
                <a:latin typeface="Times New Roman" panose="02020603050405020304" pitchFamily="18" charset="0"/>
              </a:rPr>
              <a:t> Тест</a:t>
            </a:r>
          </a:p>
          <a:p>
            <a:pPr eaLnBrk="1" hangingPunct="1">
              <a:spcBef>
                <a:spcPct val="0"/>
              </a:spcBef>
            </a:pPr>
            <a:endParaRPr lang="uk-UA" sz="2400" b="1">
              <a:solidFill>
                <a:srgbClr val="0D0D0D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uk-UA" sz="2400" b="1">
                <a:solidFill>
                  <a:srgbClr val="0D0D0D"/>
                </a:solidFill>
                <a:latin typeface="Times New Roman" panose="02020603050405020304" pitchFamily="18" charset="0"/>
              </a:rPr>
              <a:t> Фронтальне</a:t>
            </a: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uk-UA" sz="2400" b="1">
                <a:solidFill>
                  <a:srgbClr val="0D0D0D"/>
                </a:solidFill>
                <a:latin typeface="Times New Roman" panose="02020603050405020304" pitchFamily="18" charset="0"/>
              </a:rPr>
              <a:t>опитування  </a:t>
            </a:r>
            <a:endParaRPr lang="ru-RU" sz="2400" b="1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4643438" y="2349500"/>
            <a:ext cx="40005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Самостійна робота                  	 </a:t>
            </a:r>
          </a:p>
          <a:p>
            <a:pPr eaLnBrk="1" hangingPunct="1"/>
            <a:r>
              <a:rPr lang="uk-UA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Контрольна робота   </a:t>
            </a:r>
          </a:p>
          <a:p>
            <a:pPr eaLnBrk="1" hangingPunct="1">
              <a:buFontTx/>
              <a:buNone/>
            </a:pPr>
            <a:r>
              <a:rPr lang="uk-UA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   </a:t>
            </a:r>
          </a:p>
          <a:p>
            <a:pPr eaLnBrk="1" hangingPunct="1"/>
            <a:r>
              <a:rPr lang="uk-UA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Практична робота</a:t>
            </a:r>
            <a:endParaRPr lang="uk-UA" sz="2400" b="1" dirty="0">
              <a:solidFill>
                <a:srgbClr val="0D0D0D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sz="2400" b="1" dirty="0">
              <a:solidFill>
                <a:srgbClr val="0D0D0D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uk-UA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Самооцінка, оцінка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в парах</a:t>
            </a:r>
            <a:endParaRPr lang="ru-RU" sz="2400" b="1" dirty="0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CC0000"/>
                </a:solidFill>
                <a:latin typeface="Monotype Corsiva" pitchFamily="66" charset="0"/>
              </a:rPr>
              <a:t>Оцінювання  учнів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869160"/>
            <a:ext cx="23715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1325563"/>
          </a:xfrm>
        </p:spPr>
        <p:txBody>
          <a:bodyPr>
            <a:noAutofit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Працюючи над науково-методичною проблемою, презентувала свій досвід роботи:</a:t>
            </a:r>
            <a:b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75506" y="1412776"/>
            <a:ext cx="8392988" cy="5159810"/>
          </a:xfrm>
        </p:spPr>
        <p:txBody>
          <a:bodyPr>
            <a:normAutofit fontScale="70000" lnSpcReduction="20000"/>
          </a:bodyPr>
          <a:lstStyle/>
          <a:p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 на засіданні педагогічної ради школи</a:t>
            </a:r>
          </a:p>
          <a:p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Майстер-клас «</a:t>
            </a:r>
            <a:r>
              <a:rPr lang="uk-UA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Печворк</a:t>
            </a:r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міському </a:t>
            </a:r>
            <a:r>
              <a:rPr lang="uk-UA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методоб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єднанні та для слухачів курсів підвищення кваліфікації в ТОКІППО</a:t>
            </a:r>
          </a:p>
          <a:p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конкурсі «Парадигма освітніх інновацій»</a:t>
            </a:r>
          </a:p>
          <a:p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Переможець міського та обласного конкурсів «Учитель року» у номінації «Трудове навчання»</a:t>
            </a:r>
          </a:p>
          <a:p>
            <a:pPr marL="0" indent="0">
              <a:buNone/>
            </a:pPr>
            <a:r>
              <a:rPr lang="uk-UA" sz="3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роботи за </a:t>
            </a:r>
            <a:r>
              <a:rPr lang="uk-UA" sz="3400" b="1" i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міжатестаційний</a:t>
            </a:r>
            <a:r>
              <a:rPr lang="uk-UA" sz="3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період:</a:t>
            </a:r>
          </a:p>
          <a:p>
            <a:pPr marL="0" indent="0">
              <a:buNone/>
            </a:pPr>
            <a:r>
              <a:rPr lang="uk-UA" sz="3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переможці ІІ </a:t>
            </a:r>
            <a:r>
              <a:rPr lang="uk-UA" sz="34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етапу Всеукраїнської </a:t>
            </a:r>
            <a:r>
              <a:rPr lang="uk-UA" sz="3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 </a:t>
            </a:r>
            <a:r>
              <a:rPr lang="uk-UA" sz="34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400" b="1" i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навчання</a:t>
            </a:r>
          </a:p>
          <a:p>
            <a:pPr>
              <a:lnSpc>
                <a:spcPct val="80000"/>
              </a:lnSpc>
            </a:pPr>
            <a:r>
              <a:rPr lang="ru-RU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2013-2014 </a:t>
            </a:r>
            <a:r>
              <a:rPr lang="ru-RU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Миц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Вікторія </a:t>
            </a:r>
            <a:r>
              <a:rPr lang="uk-UA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ІІІ  місце</a:t>
            </a:r>
          </a:p>
          <a:p>
            <a:pPr>
              <a:lnSpc>
                <a:spcPct val="80000"/>
              </a:lnSpc>
            </a:pP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2014-2015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Діділовська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</a:t>
            </a:r>
            <a:r>
              <a:rPr lang="uk-UA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2015-2016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Фарина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Світлана </a:t>
            </a:r>
            <a:r>
              <a:rPr lang="uk-UA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місце</a:t>
            </a:r>
          </a:p>
          <a:p>
            <a:pPr>
              <a:lnSpc>
                <a:spcPct val="80000"/>
              </a:lnSpc>
              <a:buNone/>
            </a:pPr>
            <a:r>
              <a:rPr lang="uk-UA" sz="3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досвіду:</a:t>
            </a:r>
          </a:p>
          <a:p>
            <a:pPr>
              <a:lnSpc>
                <a:spcPct val="80000"/>
              </a:lnSpc>
              <a:buNone/>
            </a:pP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Публікація конспектів уроків у Всеукраїнському методичному журналі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“Трудове</a:t>
            </a:r>
            <a:r>
              <a:rPr lang="uk-UA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 в </a:t>
            </a:r>
            <a:r>
              <a:rPr lang="uk-UA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школі”</a:t>
            </a:r>
            <a:endParaRPr lang="uk-UA" sz="3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65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971550" y="981075"/>
            <a:ext cx="72866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знань ведуть три шляхи:</a:t>
            </a:r>
            <a:endParaRPr lang="ru-RU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 наслідувань – він найлегший;</a:t>
            </a:r>
            <a:endParaRPr lang="ru-RU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 міркувань  - цей шлях благородний;</a:t>
            </a:r>
            <a:endParaRPr lang="ru-RU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 досвіду – найтяжчий. </a:t>
            </a:r>
            <a:endParaRPr lang="ru-RU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Конфуцій</a:t>
            </a:r>
            <a:endParaRPr lang="uk-UA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286000" y="404664"/>
            <a:ext cx="5454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Щоб досягти поставленої мети</a:t>
            </a:r>
            <a:endParaRPr lang="ru-RU" sz="2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67544" y="1628800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Чергую </a:t>
            </a:r>
            <a:r>
              <a:rPr lang="uk-UA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вивчення теоретичного матеріалу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практичними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роботами;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добираю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з урахуванням індивідуальних здібностей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учнів;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інтерактивні методи навчання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проводжу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нестандартні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уроки;</a:t>
            </a:r>
            <a:endParaRPr lang="uk-UA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 </a:t>
            </a:r>
            <a:r>
              <a:rPr lang="uk-UA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міжпредметні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зв’язки;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застосуванню досягаю постійної активної взаємодії всіх учнів, виявлення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 кожного</a:t>
            </a:r>
            <a:r>
              <a:rPr lang="uk-UA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вільне висловлювання думки, знаходження ідей та 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рішень.</a:t>
            </a:r>
            <a:endParaRPr lang="uk-UA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5085184"/>
            <a:ext cx="2042118" cy="189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5"/>
          <p:cNvSpPr>
            <a:spLocks noChangeArrowheads="1" noChangeShapeType="1" noTextEdit="1"/>
          </p:cNvSpPr>
          <p:nvPr/>
        </p:nvSpPr>
        <p:spPr bwMode="auto">
          <a:xfrm>
            <a:off x="715963" y="661988"/>
            <a:ext cx="7924800" cy="1190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00000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+mj-lt"/>
              <a:ea typeface="+mj-lt"/>
              <a:cs typeface="+mj-lt"/>
            </a:endParaRPr>
          </a:p>
        </p:txBody>
      </p:sp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0" y="20751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 – МЕТОДИЧНА ДІЯЛЬНІСТЬ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1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171" y="2781300"/>
            <a:ext cx="4103687" cy="28860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 зорієнтоване навчання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Інтерактивне навчання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Проектне навчання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Кооперативне навчання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Проблемне навчання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Rectangle 2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53050" y="2781300"/>
            <a:ext cx="3790950" cy="3357563"/>
          </a:xfrm>
        </p:spPr>
        <p:txBody>
          <a:bodyPr/>
          <a:lstStyle/>
          <a:p>
            <a:pPr eaLnBrk="1" hangingPunct="1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рецептивний</a:t>
            </a:r>
          </a:p>
          <a:p>
            <a:pPr eaLnBrk="1" hangingPunct="1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Репродуктивний</a:t>
            </a:r>
          </a:p>
          <a:p>
            <a:pPr eaLnBrk="1" hangingPunct="1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Частково-пошуковий</a:t>
            </a:r>
          </a:p>
          <a:p>
            <a:pPr eaLnBrk="1" hangingPunct="1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Проблемного викладу</a:t>
            </a:r>
          </a:p>
          <a:p>
            <a:pPr eaLnBrk="1" hangingPunct="1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Дослідницький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eaLnBrk="1" hangingPunct="1"/>
            <a:endPara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1352201" y="2205037"/>
            <a:ext cx="258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3"/>
          <p:cNvSpPr txBox="1">
            <a:spLocks noChangeArrowheads="1"/>
          </p:cNvSpPr>
          <p:nvPr/>
        </p:nvSpPr>
        <p:spPr bwMode="auto">
          <a:xfrm>
            <a:off x="6011863" y="2205038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4857919"/>
            <a:ext cx="2375211" cy="220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6429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" y="0"/>
            <a:ext cx="9139227" cy="6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" y="0"/>
            <a:ext cx="9139227" cy="6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одзаголовок 4"/>
          <p:cNvSpPr>
            <a:spLocks noGrp="1"/>
          </p:cNvSpPr>
          <p:nvPr>
            <p:ph idx="1"/>
          </p:nvPr>
        </p:nvSpPr>
        <p:spPr>
          <a:xfrm>
            <a:off x="714348" y="2214554"/>
            <a:ext cx="7886700" cy="3134755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ru-RU" sz="2800" b="1" dirty="0" smtClean="0">
                <a:latin typeface="Arial Black" panose="020B0A04020102020204" pitchFamily="34" charset="0"/>
              </a:rPr>
              <a:t>- 5 </a:t>
            </a:r>
            <a:r>
              <a:rPr lang="ru-RU" sz="2800" b="1" dirty="0" err="1" smtClean="0">
                <a:latin typeface="Arial Black" panose="020B0A04020102020204" pitchFamily="34" charset="0"/>
              </a:rPr>
              <a:t>клас</a:t>
            </a:r>
            <a:r>
              <a:rPr lang="ru-RU" sz="2800" b="1" dirty="0" smtClean="0">
                <a:latin typeface="Arial Black" panose="020B0A04020102020204" pitchFamily="34" charset="0"/>
              </a:rPr>
              <a:t>  - </a:t>
            </a:r>
            <a:r>
              <a:rPr lang="ru-RU" sz="2800" b="1" dirty="0" err="1" smtClean="0">
                <a:latin typeface="Arial Black" panose="020B0A04020102020204" pitchFamily="34" charset="0"/>
              </a:rPr>
              <a:t>предметно-операційна</a:t>
            </a:r>
            <a:r>
              <a:rPr lang="ru-RU" sz="2800" b="1" dirty="0" smtClean="0">
                <a:latin typeface="Arial Black" panose="020B0A04020102020204" pitchFamily="34" charset="0"/>
              </a:rPr>
              <a:t>;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sz="2800" b="1" dirty="0" smtClean="0">
                <a:latin typeface="Arial Black" panose="020B0A04020102020204" pitchFamily="34" charset="0"/>
              </a:rPr>
              <a:t>- 6  </a:t>
            </a:r>
            <a:r>
              <a:rPr lang="ru-RU" sz="2800" b="1" dirty="0" err="1" smtClean="0">
                <a:latin typeface="Arial Black" panose="020B0A04020102020204" pitchFamily="34" charset="0"/>
              </a:rPr>
              <a:t>клас</a:t>
            </a:r>
            <a:r>
              <a:rPr lang="ru-RU" sz="2800" b="1" dirty="0" smtClean="0">
                <a:latin typeface="Arial Black" panose="020B0A04020102020204" pitchFamily="34" charset="0"/>
              </a:rPr>
              <a:t>  -  </a:t>
            </a:r>
            <a:r>
              <a:rPr lang="ru-RU" sz="2800" b="1" dirty="0" err="1" smtClean="0">
                <a:latin typeface="Arial Black" panose="020B0A04020102020204" pitchFamily="34" charset="0"/>
              </a:rPr>
              <a:t>конструкторсько-технологічна</a:t>
            </a:r>
            <a:r>
              <a:rPr lang="ru-RU" sz="2800" b="1" dirty="0" smtClean="0">
                <a:latin typeface="Arial Black" panose="020B0A04020102020204" pitchFamily="34" charset="0"/>
              </a:rPr>
              <a:t>;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sz="2800" b="1" dirty="0" smtClean="0">
                <a:latin typeface="Arial Black" panose="020B0A04020102020204" pitchFamily="34" charset="0"/>
              </a:rPr>
              <a:t>- 7-9 </a:t>
            </a:r>
            <a:r>
              <a:rPr lang="ru-RU" sz="2800" b="1" dirty="0" err="1" smtClean="0">
                <a:latin typeface="Arial Black" panose="020B0A04020102020204" pitchFamily="34" charset="0"/>
              </a:rPr>
              <a:t>класи</a:t>
            </a:r>
            <a:r>
              <a:rPr lang="ru-RU" sz="2800" b="1" dirty="0" smtClean="0">
                <a:latin typeface="Arial Black" panose="020B0A04020102020204" pitchFamily="34" charset="0"/>
              </a:rPr>
              <a:t> – </a:t>
            </a:r>
            <a:r>
              <a:rPr lang="ru-RU" sz="2800" b="1" dirty="0" err="1" smtClean="0">
                <a:latin typeface="Arial Black" panose="020B0A04020102020204" pitchFamily="34" charset="0"/>
              </a:rPr>
              <a:t>проектно-технологічна</a:t>
            </a:r>
            <a:r>
              <a:rPr lang="ru-RU" sz="2800" b="1" dirty="0" smtClean="0">
                <a:latin typeface="Arial Black" panose="020B0A04020102020204" pitchFamily="34" charset="0"/>
              </a:rPr>
              <a:t>;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ru-RU" sz="2800" b="1" dirty="0" smtClean="0">
                <a:latin typeface="Arial Black" panose="020B0A04020102020204" pitchFamily="34" charset="0"/>
              </a:rPr>
              <a:t>- 10-11 </a:t>
            </a:r>
            <a:r>
              <a:rPr lang="ru-RU" sz="2800" b="1" dirty="0" err="1" smtClean="0">
                <a:latin typeface="Arial Black" panose="020B0A04020102020204" pitchFamily="34" charset="0"/>
              </a:rPr>
              <a:t>класи</a:t>
            </a:r>
            <a:r>
              <a:rPr lang="ru-RU" sz="2800" b="1" dirty="0" smtClean="0">
                <a:latin typeface="Arial Black" panose="020B0A04020102020204" pitchFamily="34" charset="0"/>
              </a:rPr>
              <a:t> - </a:t>
            </a:r>
            <a:r>
              <a:rPr lang="ru-RU" sz="2800" b="1" dirty="0" err="1" smtClean="0">
                <a:latin typeface="Arial Black" panose="020B0A04020102020204" pitchFamily="34" charset="0"/>
              </a:rPr>
              <a:t>проектно-технологічна</a:t>
            </a:r>
            <a:r>
              <a:rPr lang="ru-RU" sz="2800" b="1" dirty="0" smtClean="0">
                <a:latin typeface="Arial Black" panose="020B0A04020102020204" pitchFamily="34" charset="0"/>
              </a:rPr>
              <a:t> та </a:t>
            </a:r>
            <a:r>
              <a:rPr lang="ru-RU" sz="2800" b="1" dirty="0" err="1" smtClean="0">
                <a:latin typeface="Arial Black" panose="020B0A04020102020204" pitchFamily="34" charset="0"/>
              </a:rPr>
              <a:t>художньо-конструкторська</a:t>
            </a:r>
            <a:r>
              <a:rPr lang="ru-RU" sz="2800" b="1" dirty="0" smtClean="0">
                <a:latin typeface="Arial Black" panose="020B0A04020102020204" pitchFamily="34" charset="0"/>
              </a:rPr>
              <a:t>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357166"/>
            <a:ext cx="775045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Системи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змісту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9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трудового </a:t>
            </a:r>
            <a:r>
              <a:rPr lang="ru-RU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навчання</a:t>
            </a:r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 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4869160"/>
            <a:ext cx="23715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698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4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олна 8"/>
          <p:cNvSpPr>
            <a:spLocks noChangeArrowheads="1"/>
          </p:cNvSpPr>
          <p:nvPr/>
        </p:nvSpPr>
        <p:spPr bwMode="auto">
          <a:xfrm>
            <a:off x="4781" y="188640"/>
            <a:ext cx="4643438" cy="3384550"/>
          </a:xfrm>
          <a:prstGeom prst="wave">
            <a:avLst>
              <a:gd name="adj1" fmla="val 10449"/>
              <a:gd name="adj2" fmla="val -7031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Створюю таку систему</a:t>
            </a:r>
            <a:endParaRPr lang="en-US" sz="2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роботи, за допомогою </a:t>
            </a:r>
            <a:endParaRPr lang="en-US" sz="2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en-US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учні не просто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поповнюють знання і </a:t>
            </a:r>
            <a:endParaRPr lang="en-US" sz="2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уміння</a:t>
            </a:r>
            <a:r>
              <a:rPr lang="en-US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навчального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предмету, а й розвивають</a:t>
            </a:r>
            <a:r>
              <a:rPr lang="en-US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олна 6"/>
          <p:cNvSpPr>
            <a:spLocks noChangeArrowheads="1"/>
          </p:cNvSpPr>
          <p:nvPr/>
        </p:nvSpPr>
        <p:spPr bwMode="auto">
          <a:xfrm>
            <a:off x="4643438" y="3789363"/>
            <a:ext cx="4286250" cy="2786062"/>
          </a:xfrm>
          <a:prstGeom prst="wave">
            <a:avLst>
              <a:gd name="adj1" fmla="val 10084"/>
              <a:gd name="adj2" fmla="val -6426"/>
            </a:avLst>
          </a:prstGeom>
          <a:solidFill>
            <a:schemeClr val="accent2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такі якості, як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пізнавальна активність,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самостійність,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уміння творчо </a:t>
            </a:r>
            <a:endParaRPr lang="en-US" sz="2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виконувати завдання</a:t>
            </a:r>
            <a:endParaRPr lang="ru-RU" sz="2400" b="1" dirty="0">
              <a:solidFill>
                <a:srgbClr val="0D0D0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89363"/>
            <a:ext cx="3988140" cy="2991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764704"/>
            <a:ext cx="3877621" cy="290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|0.9|0.9|1.1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Ярк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Яркая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Ярк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Яркая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  <a:fontScheme name="Ярк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Яркая">
    <a:fillStyleLst>
      <a:solidFill>
        <a:schemeClr val="phClr"/>
      </a:solidFill>
      <a:gradFill rotWithShape="1">
        <a:gsLst>
          <a:gs pos="0">
            <a:schemeClr val="phClr">
              <a:tint val="10000"/>
              <a:satMod val="300000"/>
            </a:schemeClr>
          </a:gs>
          <a:gs pos="34000">
            <a:schemeClr val="phClr">
              <a:tint val="13500"/>
              <a:satMod val="250000"/>
            </a:schemeClr>
          </a:gs>
          <a:gs pos="100000">
            <a:schemeClr val="phClr">
              <a:tint val="60000"/>
              <a:satMod val="200000"/>
            </a:schemeClr>
          </a:gs>
        </a:gsLst>
        <a:path path="circle">
          <a:fillToRect l="50000" t="155000" r="50000" b="-55000"/>
        </a:path>
      </a:gradFill>
      <a:gradFill rotWithShape="1">
        <a:gsLst>
          <a:gs pos="0">
            <a:schemeClr val="phClr">
              <a:tint val="60000"/>
              <a:satMod val="160000"/>
            </a:schemeClr>
          </a:gs>
          <a:gs pos="46000">
            <a:schemeClr val="phClr">
              <a:tint val="86000"/>
              <a:satMod val="160000"/>
            </a:schemeClr>
          </a:gs>
          <a:gs pos="100000">
            <a:schemeClr val="phClr">
              <a:shade val="40000"/>
              <a:satMod val="160000"/>
            </a:schemeClr>
          </a:gs>
        </a:gsLst>
        <a:path path="circle">
          <a:fillToRect l="50000" t="155000" r="50000" b="-55000"/>
        </a:path>
      </a:gradFill>
    </a:fillStyleLst>
    <a:lnStyleLst>
      <a:ln w="9525" cap="flat" cmpd="sng" algn="ctr">
        <a:solidFill>
          <a:schemeClr val="phClr">
            <a:satMod val="12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147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</a:effectStyle>
      <a:effectStyle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8000"/>
              <a:satMod val="230000"/>
            </a:schemeClr>
          </a:gs>
          <a:gs pos="60000">
            <a:schemeClr val="phClr">
              <a:shade val="92000"/>
              <a:satMod val="230000"/>
            </a:schemeClr>
          </a:gs>
          <a:gs pos="100000">
            <a:schemeClr val="phClr">
              <a:tint val="85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1200"/>
              <a:satMod val="150000"/>
            </a:schemeClr>
            <a:schemeClr val="phClr">
              <a:tint val="90000"/>
              <a:satMod val="150000"/>
            </a:schemeClr>
          </a:duotone>
        </a:blip>
        <a:tile tx="0" ty="0" sx="70000" sy="7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908</TotalTime>
  <Words>894</Words>
  <Application>Microsoft Office PowerPoint</Application>
  <PresentationFormat>Экран (4:3)</PresentationFormat>
  <Paragraphs>204</Paragraphs>
  <Slides>32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Wingdings 2</vt:lpstr>
      <vt:lpstr>Тема Office</vt:lpstr>
      <vt:lpstr>Презентация PowerPoint</vt:lpstr>
      <vt:lpstr> Моє педагогічне кредо: «Жити - значить працювати»  </vt:lpstr>
      <vt:lpstr>Презентация PowerPoint</vt:lpstr>
      <vt:lpstr>Презентация PowerPoint</vt:lpstr>
      <vt:lpstr>НАУКОВО – МЕТОДИЧНА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Проектна  технологія  навчання  Етапи роботи</vt:lpstr>
      <vt:lpstr>А. Флітнер характеризує проектну діяльність як навчальний процес, в якому обов`язково беруть участь розум, серце і руки.</vt:lpstr>
      <vt:lpstr>Презентация PowerPoint</vt:lpstr>
      <vt:lpstr>Презентация PowerPoint</vt:lpstr>
      <vt:lpstr> Застосування тестових технологій</vt:lpstr>
      <vt:lpstr>Презентация PowerPoint</vt:lpstr>
      <vt:lpstr>Від простого до складного</vt:lpstr>
      <vt:lpstr>Презентация PowerPoint</vt:lpstr>
      <vt:lpstr>Презентация PowerPoint</vt:lpstr>
      <vt:lpstr>Оформлення актової зали</vt:lpstr>
      <vt:lpstr>Оформлення музею школи</vt:lpstr>
      <vt:lpstr>Оформлення  коридору  в початковій  школі     </vt:lpstr>
      <vt:lpstr>Тематична робота учнів</vt:lpstr>
      <vt:lpstr>Багатогранна й неповторна техніка «Печворк»</vt:lpstr>
      <vt:lpstr>Презентация PowerPoint</vt:lpstr>
      <vt:lpstr>Презентация PowerPoint</vt:lpstr>
      <vt:lpstr>Презентация PowerPoint</vt:lpstr>
      <vt:lpstr>Виховна робота  </vt:lpstr>
      <vt:lpstr>Презентация PowerPoint</vt:lpstr>
      <vt:lpstr>Оцінювання  учнів</vt:lpstr>
      <vt:lpstr>Працюючи над науково-методичною проблемою, презентувала свій досвід роботи: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Киця</cp:lastModifiedBy>
  <cp:revision>120</cp:revision>
  <dcterms:created xsi:type="dcterms:W3CDTF">2016-02-19T17:25:08Z</dcterms:created>
  <dcterms:modified xsi:type="dcterms:W3CDTF">2016-03-20T16:03:10Z</dcterms:modified>
</cp:coreProperties>
</file>