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36"/>
  </p:notesMasterIdLst>
  <p:handoutMasterIdLst>
    <p:handoutMasterId r:id="rId37"/>
  </p:handoutMasterIdLst>
  <p:sldIdLst>
    <p:sldId id="257" r:id="rId2"/>
    <p:sldId id="295" r:id="rId3"/>
    <p:sldId id="291" r:id="rId4"/>
    <p:sldId id="305" r:id="rId5"/>
    <p:sldId id="317" r:id="rId6"/>
    <p:sldId id="294" r:id="rId7"/>
    <p:sldId id="308" r:id="rId8"/>
    <p:sldId id="276" r:id="rId9"/>
    <p:sldId id="277" r:id="rId10"/>
    <p:sldId id="278" r:id="rId11"/>
    <p:sldId id="290" r:id="rId12"/>
    <p:sldId id="279" r:id="rId13"/>
    <p:sldId id="280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287" r:id="rId22"/>
    <p:sldId id="281" r:id="rId23"/>
    <p:sldId id="316" r:id="rId24"/>
    <p:sldId id="282" r:id="rId25"/>
    <p:sldId id="283" r:id="rId26"/>
    <p:sldId id="318" r:id="rId27"/>
    <p:sldId id="320" r:id="rId28"/>
    <p:sldId id="284" r:id="rId29"/>
    <p:sldId id="306" r:id="rId30"/>
    <p:sldId id="321" r:id="rId31"/>
    <p:sldId id="322" r:id="rId32"/>
    <p:sldId id="285" r:id="rId33"/>
    <p:sldId id="324" r:id="rId34"/>
    <p:sldId id="273" r:id="rId35"/>
  </p:sldIdLst>
  <p:sldSz cx="9144000" cy="6858000" type="screen4x3"/>
  <p:notesSz cx="6858000" cy="99456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00"/>
    <a:srgbClr val="FF0000"/>
    <a:srgbClr val="CC0000"/>
    <a:srgbClr val="FFFF00"/>
    <a:srgbClr val="00FF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0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82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B3CE205-1F71-47C0-A886-7585834468DC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641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400"/>
            <a:ext cx="548640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252EC59-E384-43A9-9D2A-6C2938B176B0}" type="slidenum">
              <a:rPr lang="ru-RU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2825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247815-9A8C-4CA5-AB73-187B37ADB62B}" type="slidenum">
              <a:rPr lang="ru-RU"/>
              <a:pPr/>
              <a:t>1</a:t>
            </a:fld>
            <a:endParaRPr lang="ru-RU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D50186-51CF-4F2A-BAEB-857335BF445A}" type="slidenum">
              <a:rPr lang="ru-RU"/>
              <a:pPr/>
              <a:t>6</a:t>
            </a:fld>
            <a:endParaRPr lang="ru-RU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3EF2BA-FA66-461F-9C3D-A326D21BE0C1}" type="slidenum">
              <a:rPr lang="ru-RU"/>
              <a:pPr/>
              <a:t>7</a:t>
            </a:fld>
            <a:endParaRPr lang="ru-RU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2EC59-E384-43A9-9D2A-6C2938B176B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2EC59-E384-43A9-9D2A-6C2938B176B0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2EC59-E384-43A9-9D2A-6C2938B176B0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436461-15CE-4CAD-915E-74AF919B2ADD}" type="slidenum">
              <a:rPr lang="ru-RU"/>
              <a:pPr/>
              <a:t>34</a:t>
            </a:fld>
            <a:endParaRPr lang="ru-RU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0BB1A8-5813-4EEF-B794-7A8E03E60099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9440B-6961-4EA8-A0D2-0232B2C2C49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EE391-CCF9-4589-A083-87628EFBC49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DE51048-A42B-4C60-AC62-67F4E4249127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Click="0" advTm="6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87E49A4-EE26-4C50-B1AC-0B2943987660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Click="0" advTm="6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5BCE9AD-08A0-4A2F-8E80-F92143FCA59A}" type="slidenum">
              <a:rPr lang="ru-RU"/>
              <a:pPr/>
              <a:t>‹№›</a:t>
            </a:fld>
            <a:endParaRPr lang="ru-RU"/>
          </a:p>
        </p:txBody>
      </p:sp>
    </p:spTree>
  </p:cSld>
  <p:clrMapOvr>
    <a:masterClrMapping/>
  </p:clrMapOvr>
  <p:transition spd="med" advClick="0" advTm="6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735B008-8D07-4899-98B2-D0E5D816E967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046F3-C749-46A9-867F-7DF0E0AE4B96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B4A05-9CE2-4256-9DCF-20D7BECC3E41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74E470-ACE8-43EA-9F3C-37F9593B0FAE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D788D-5DCB-40ED-A9CA-1C9B633B3EE9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8AFE1-4D9E-4B1A-93EC-E30148204F39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9F94055-90BB-4192-8C23-A4653292692D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582C35-1DAF-44D0-8396-7B8BB4F00573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36AC3FE-DA6A-4715-B855-DEE44B3B4E92}" type="slidenum">
              <a:rPr lang="ru-RU" smtClean="0"/>
              <a:pPr/>
              <a:t>‹№›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702" r:id="rId13"/>
    <p:sldLayoutId id="2147483703" r:id="rId14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71600"/>
            <a:ext cx="4495800" cy="4525963"/>
          </a:xfrm>
        </p:spPr>
        <p:txBody>
          <a:bodyPr>
            <a:prstTxWarp prst="textPlain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buFontTx/>
              <a:buNone/>
            </a:pPr>
            <a:r>
              <a:rPr lang="uk-UA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ТАРАС</a:t>
            </a:r>
          </a:p>
          <a:p>
            <a:pPr algn="ctr">
              <a:buFontTx/>
              <a:buNone/>
            </a:pPr>
            <a:r>
              <a:rPr lang="uk-UA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ГРИГОРОВИЧ</a:t>
            </a:r>
          </a:p>
          <a:p>
            <a:pPr algn="ctr">
              <a:buFontTx/>
              <a:buNone/>
            </a:pPr>
            <a:r>
              <a:rPr lang="uk-UA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itchFamily="66" charset="0"/>
              </a:rPr>
              <a:t>ШЕВЧЕНКО</a:t>
            </a:r>
          </a:p>
          <a:p>
            <a:pPr algn="ctr"/>
            <a:endParaRPr lang="uk-UA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  <a:p>
            <a:pPr algn="ctr">
              <a:buFontTx/>
              <a:buNone/>
            </a:pP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6393" name="Picture 9" descr="img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267200" y="381000"/>
            <a:ext cx="4495800" cy="579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300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3000"/>
                                        <p:tgtEl>
                                          <p:spTgt spid="163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3000"/>
                                        <p:tgtEl>
                                          <p:spTgt spid="16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475_12b9aaf17643c69b7308d6289029e69e73e2795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381000"/>
            <a:ext cx="4405641" cy="6019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52400" y="1219200"/>
            <a:ext cx="518159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…</a:t>
            </a:r>
            <a:r>
              <a:rPr lang="uk-UA" sz="3200" b="1" dirty="0" smtClean="0">
                <a:solidFill>
                  <a:srgbClr val="002060"/>
                </a:solidFill>
                <a:latin typeface="+mn-lt"/>
              </a:rPr>
              <a:t>у </a:t>
            </a:r>
            <a:r>
              <a:rPr lang="uk-UA" sz="3200" b="1" dirty="0">
                <a:solidFill>
                  <a:srgbClr val="002060"/>
                </a:solidFill>
                <a:latin typeface="+mn-lt"/>
              </a:rPr>
              <a:t>саду Петербурзькім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  <a:p>
            <a:r>
              <a:rPr lang="uk-UA" sz="3200" b="1" dirty="0">
                <a:solidFill>
                  <a:srgbClr val="002060"/>
                </a:solidFill>
                <a:latin typeface="+mn-lt"/>
              </a:rPr>
              <a:t>Стрів його Сошенко,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  <a:p>
            <a:r>
              <a:rPr lang="uk-UA" sz="3200" b="1" dirty="0">
                <a:solidFill>
                  <a:srgbClr val="002060"/>
                </a:solidFill>
                <a:latin typeface="+mn-lt"/>
              </a:rPr>
              <a:t>Сошенко й Григорович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  <a:p>
            <a:r>
              <a:rPr lang="uk-UA" sz="3200" b="1" dirty="0">
                <a:solidFill>
                  <a:srgbClr val="002060"/>
                </a:solidFill>
                <a:latin typeface="+mn-lt"/>
              </a:rPr>
              <a:t>У розумнім колі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  <a:p>
            <a:r>
              <a:rPr lang="uk-UA" sz="3200" b="1" dirty="0">
                <a:solidFill>
                  <a:srgbClr val="002060"/>
                </a:solidFill>
                <a:latin typeface="+mn-lt"/>
              </a:rPr>
              <a:t>Вирвали талант вкраїнський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  <a:p>
            <a:r>
              <a:rPr lang="uk-UA" sz="3200" b="1" dirty="0">
                <a:solidFill>
                  <a:srgbClr val="002060"/>
                </a:solidFill>
                <a:latin typeface="+mn-lt"/>
              </a:rPr>
              <a:t>З тяжкої неволі.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943600" y="6248400"/>
            <a:ext cx="1902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 smtClean="0">
                <a:solidFill>
                  <a:srgbClr val="FFFF00"/>
                </a:solidFill>
              </a:rPr>
              <a:t>Сошенко</a:t>
            </a:r>
            <a:endParaRPr lang="ru-RU" sz="32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Изображение 008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l="7632" t="5287" r="1738" b="49612"/>
          <a:stretch>
            <a:fillRect/>
          </a:stretch>
        </p:blipFill>
        <p:spPr bwMode="auto">
          <a:xfrm>
            <a:off x="285720" y="428604"/>
            <a:ext cx="8550000" cy="4143396"/>
          </a:xfrm>
          <a:prstGeom prst="roundRect">
            <a:avLst/>
          </a:prstGeom>
          <a:ln w="1905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228600" y="4724400"/>
            <a:ext cx="86868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uk-UA" sz="3200" b="1" dirty="0" smtClean="0">
                <a:solidFill>
                  <a:srgbClr val="002060"/>
                </a:solidFill>
              </a:rPr>
              <a:t>Куплено свободу</a:t>
            </a:r>
          </a:p>
          <a:p>
            <a:pPr algn="ctr">
              <a:defRPr/>
            </a:pPr>
            <a:r>
              <a:rPr lang="uk-UA" sz="3200" b="1" dirty="0" smtClean="0">
                <a:solidFill>
                  <a:srgbClr val="002060"/>
                </a:solidFill>
              </a:rPr>
              <a:t>Тараса Шевченка за 2500рублів 22 квітня 1938 року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2324_html_m1029d56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609600"/>
            <a:ext cx="4038600" cy="5715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4953000" y="1066800"/>
            <a:ext cx="411480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Портрет</a:t>
            </a:r>
          </a:p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 В.А. Жуковського роботи художника К.П.Брюллова,</a:t>
            </a:r>
          </a:p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 за який було викуплено </a:t>
            </a:r>
          </a:p>
          <a:p>
            <a:pPr algn="ctr"/>
            <a:r>
              <a:rPr lang="uk-UA" sz="3200" b="1" dirty="0" smtClean="0">
                <a:solidFill>
                  <a:srgbClr val="002060"/>
                </a:solidFill>
              </a:rPr>
              <a:t> Т.Г. Шевченка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0px-Imperial_Academy_of_Arts.jpg"/>
          <p:cNvPicPr>
            <a:picLocks noChangeAspect="1"/>
          </p:cNvPicPr>
          <p:nvPr/>
        </p:nvPicPr>
        <p:blipFill>
          <a:blip r:embed="rId2"/>
          <a:srcRect t="16590" b="15207"/>
          <a:stretch>
            <a:fillRect/>
          </a:stretch>
        </p:blipFill>
        <p:spPr>
          <a:xfrm>
            <a:off x="685800" y="304800"/>
            <a:ext cx="79248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447800" y="4419600"/>
            <a:ext cx="640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В 1845 році  </a:t>
            </a:r>
            <a:r>
              <a:rPr lang="uk-UA" sz="3200" b="1" dirty="0" smtClean="0">
                <a:solidFill>
                  <a:srgbClr val="002060"/>
                </a:solidFill>
              </a:rPr>
              <a:t>Тарас Григорович Шевченко </a:t>
            </a:r>
            <a:r>
              <a:rPr lang="uk-UA" sz="3200" b="1" dirty="0">
                <a:solidFill>
                  <a:srgbClr val="002060"/>
                </a:solidFill>
              </a:rPr>
              <a:t>закінчив Петербурзьку </a:t>
            </a:r>
            <a:r>
              <a:rPr lang="uk-UA" sz="3200" b="1" dirty="0" smtClean="0">
                <a:solidFill>
                  <a:srgbClr val="002060"/>
                </a:solidFill>
              </a:rPr>
              <a:t> академію  мистецтв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андр\Desktop\курсовая\Новая папка (2)\k_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80999"/>
            <a:ext cx="8382000" cy="525780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685800" y="5791200"/>
            <a:ext cx="784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Селянська родина</a:t>
            </a:r>
            <a:endParaRPr lang="ru-RU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андр\Desktop\курсовая\Новая папка (2)\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1" y="333374"/>
            <a:ext cx="5837238" cy="6219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52400" y="2133600"/>
            <a:ext cx="2895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Катерина</a:t>
            </a:r>
            <a:endParaRPr lang="ru-RU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андр\Desktop\курсовая\Новая папка (2)\0345.jpg"/>
          <p:cNvPicPr>
            <a:picLocks noChangeAspect="1" noChangeArrowheads="1"/>
          </p:cNvPicPr>
          <p:nvPr/>
        </p:nvPicPr>
        <p:blipFill>
          <a:blip r:embed="rId2"/>
          <a:srcRect l="2825" t="2858" r="2928" b="7739"/>
          <a:stretch>
            <a:fillRect/>
          </a:stretch>
        </p:blipFill>
        <p:spPr bwMode="auto">
          <a:xfrm>
            <a:off x="228600" y="381000"/>
            <a:ext cx="4191000" cy="502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7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81001"/>
            <a:ext cx="4267201" cy="5029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295400" y="5715000"/>
            <a:ext cx="23803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Гамалія</a:t>
            </a:r>
            <a:endParaRPr lang="ru-RU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91000" y="5715000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Циганка-ворожка</a:t>
            </a:r>
            <a:endParaRPr lang="ru-RU" sz="40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андр\Desktop\курсовая\Новая папка (2)\018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5288" y="404813"/>
            <a:ext cx="5329237" cy="3943350"/>
          </a:xfrm>
          <a:prstGeom prst="rect">
            <a:avLst/>
          </a:prstGeom>
          <a:noFill/>
        </p:spPr>
      </p:pic>
      <p:pic>
        <p:nvPicPr>
          <p:cNvPr id="3" name="Picture 2" descr="C:\Users\Александр\Desktop\курсовая\Новая папка (2)\00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04813"/>
            <a:ext cx="3059113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Users\Александр\Desktop\курсовая\Новая папка\200px-Shevchenko_avtoportret_186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3500438"/>
            <a:ext cx="27146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-228600" y="4398496"/>
            <a:ext cx="6705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spcBef>
                <a:spcPct val="20000"/>
              </a:spcBef>
              <a:buSzPct val="90000"/>
              <a:buFontTx/>
              <a:buBlip>
                <a:blip r:embed="rId5"/>
              </a:buBlip>
            </a:pPr>
            <a:r>
              <a:rPr lang="uk-UA" sz="36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За значні успіхи у гравюрі Шевченкові було присвоєно звання академіка.</a:t>
            </a:r>
            <a:endParaRPr lang="ru-RU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лександр\Desktop\курсовая\Новая папка (2)\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8313" y="152401"/>
            <a:ext cx="8353425" cy="5562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14400" y="58674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Смерть Богдана Хмельницького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09800"/>
            <a:ext cx="2670175" cy="36575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4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2209800"/>
            <a:ext cx="2619375" cy="3657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7" descr="4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2209801"/>
            <a:ext cx="2911475" cy="3657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85800" y="685801"/>
            <a:ext cx="7924800" cy="1323439"/>
          </a:xfrm>
          <a:prstGeom prst="rect">
            <a:avLst/>
          </a:prstGeom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ctr"/>
            <a:r>
              <a:rPr lang="uk-UA" sz="4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Таким він був, таким він бачив сам себе...</a:t>
            </a:r>
            <a:endParaRPr lang="uk-UA" sz="40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5800" y="2895600"/>
            <a:ext cx="4343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 smtClean="0">
                <a:solidFill>
                  <a:srgbClr val="FFC000"/>
                </a:solidFill>
                <a:latin typeface="Arial Black" pitchFamily="34" charset="0"/>
              </a:rPr>
              <a:t>ВЕЛ</a:t>
            </a:r>
            <a:r>
              <a:rPr lang="uk-UA" sz="2600" b="1" i="1" dirty="0" smtClean="0">
                <a:solidFill>
                  <a:srgbClr val="FFC000"/>
                </a:solidFill>
                <a:latin typeface="Arial Black" pitchFamily="34" charset="0"/>
              </a:rPr>
              <a:t>ИКИЙ СПІВЕЦЬ НАРОДУ УКРАЇНСЬКОГО НАРОДИВСЯ В НІЧ З 26 на 27 ЛЮТОГО </a:t>
            </a:r>
            <a:br>
              <a:rPr lang="uk-UA" sz="2600" b="1" i="1" dirty="0" smtClean="0">
                <a:solidFill>
                  <a:srgbClr val="FFC000"/>
                </a:solidFill>
                <a:latin typeface="Arial Black" pitchFamily="34" charset="0"/>
              </a:rPr>
            </a:br>
            <a:r>
              <a:rPr lang="uk-UA" sz="2600" b="1" i="1" dirty="0" smtClean="0">
                <a:solidFill>
                  <a:srgbClr val="FFC000"/>
                </a:solidFill>
                <a:latin typeface="Arial Black" pitchFamily="34" charset="0"/>
              </a:rPr>
              <a:t>(за старим стилем)</a:t>
            </a:r>
            <a:br>
              <a:rPr lang="uk-UA" sz="2600" b="1" i="1" dirty="0" smtClean="0">
                <a:solidFill>
                  <a:srgbClr val="FFC000"/>
                </a:solidFill>
                <a:latin typeface="Arial Black" pitchFamily="34" charset="0"/>
              </a:rPr>
            </a:br>
            <a:r>
              <a:rPr lang="uk-UA" sz="2600" b="1" i="1" dirty="0" smtClean="0">
                <a:solidFill>
                  <a:srgbClr val="FFC000"/>
                </a:solidFill>
                <a:latin typeface="Arial Black" pitchFamily="34" charset="0"/>
              </a:rPr>
              <a:t>1814 року у МОРИНЦЯХ на ЗВЕНИГОРОДЩИНІ</a:t>
            </a:r>
            <a:endParaRPr lang="ru-RU" sz="2600" b="1" i="1" dirty="0" smtClean="0">
              <a:solidFill>
                <a:srgbClr val="FFC000"/>
              </a:solidFill>
              <a:latin typeface="Arial Black" pitchFamily="34" charset="0"/>
            </a:endParaRPr>
          </a:p>
          <a:p>
            <a:endParaRPr lang="ru-RU" sz="2600" dirty="0"/>
          </a:p>
        </p:txBody>
      </p:sp>
      <p:pic>
        <p:nvPicPr>
          <p:cNvPr id="3" name="Picture 10" descr="img0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5800" y="228600"/>
            <a:ext cx="4449763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age00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54000"/>
            <a:ext cx="4343400" cy="635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148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 b="7838"/>
          <a:stretch>
            <a:fillRect/>
          </a:stretch>
        </p:blipFill>
        <p:spPr>
          <a:xfrm>
            <a:off x="304800" y="304800"/>
            <a:ext cx="4495800" cy="3200400"/>
          </a:xfrm>
          <a:prstGeom prst="rect">
            <a:avLst/>
          </a:prstGeo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5" descr="149"/>
          <p:cNvPicPr>
            <a:picLocks noChangeAspect="1" noChangeArrowheads="1"/>
          </p:cNvPicPr>
          <p:nvPr/>
        </p:nvPicPr>
        <p:blipFill>
          <a:blip r:embed="rId3" cstate="print"/>
          <a:srcRect b="10550"/>
          <a:stretch>
            <a:fillRect/>
          </a:stretch>
        </p:blipFill>
        <p:spPr>
          <a:xfrm>
            <a:off x="4191000" y="914400"/>
            <a:ext cx="4724400" cy="3048000"/>
          </a:xfrm>
          <a:prstGeom prst="rect">
            <a:avLst/>
          </a:prstGeo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6" descr="7D9C14AE"/>
          <p:cNvPicPr>
            <a:picLocks noChangeAspect="1" noChangeArrowheads="1"/>
          </p:cNvPicPr>
          <p:nvPr/>
        </p:nvPicPr>
        <p:blipFill>
          <a:blip r:embed="rId4" cstate="print">
            <a:lum bright="-20000" contrast="-20000"/>
          </a:blip>
          <a:srcRect l="3634"/>
          <a:stretch>
            <a:fillRect/>
          </a:stretch>
        </p:blipFill>
        <p:spPr bwMode="auto">
          <a:xfrm>
            <a:off x="609600" y="3657600"/>
            <a:ext cx="4800600" cy="29718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5715000" y="4800600"/>
            <a:ext cx="3130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Пейзажі</a:t>
            </a:r>
            <a:endParaRPr lang="ru-RU" sz="48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124 (1).jpg"/>
          <p:cNvPicPr>
            <a:picLocks noChangeAspect="1"/>
          </p:cNvPicPr>
          <p:nvPr/>
        </p:nvPicPr>
        <p:blipFill>
          <a:blip r:embed="rId2"/>
          <a:srcRect b="5263"/>
          <a:stretch>
            <a:fillRect/>
          </a:stretch>
        </p:blipFill>
        <p:spPr>
          <a:xfrm>
            <a:off x="990600" y="304800"/>
            <a:ext cx="7315200" cy="4191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09600" y="4800600"/>
            <a:ext cx="7924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uk-UA" sz="3200" b="1" dirty="0" smtClean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 лютому 1840 року світ побачив «Кобзар».</a:t>
            </a:r>
            <a:endParaRPr lang="ru-RU" sz="3200" b="1" dirty="0" smtClean="0">
              <a:solidFill>
                <a:srgbClr val="00206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uk-UA" sz="3200" b="1" dirty="0" smtClean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200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У </a:t>
            </a:r>
            <a:r>
              <a:rPr lang="ru-RU" sz="3200" b="1" dirty="0" err="1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збірку</a:t>
            </a:r>
            <a:r>
              <a:rPr lang="ru-RU" sz="3200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ввійшло</a:t>
            </a:r>
            <a:r>
              <a:rPr lang="ru-RU" sz="3200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всього</a:t>
            </a:r>
            <a:r>
              <a:rPr lang="ru-RU" sz="3200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вісім</a:t>
            </a:r>
            <a:r>
              <a:rPr lang="ru-RU" sz="3200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творів</a:t>
            </a:r>
            <a:r>
              <a:rPr lang="ru-RU" sz="3200" b="1" dirty="0" smtClean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</a:t>
            </a:r>
            <a:endParaRPr lang="ru-RU" sz="3200" b="1" dirty="0">
              <a:solidFill>
                <a:srgbClr val="00206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n-6588_kobza_dscf8726_1.jpg"/>
          <p:cNvPicPr>
            <a:picLocks noChangeAspect="1"/>
          </p:cNvPicPr>
          <p:nvPr/>
        </p:nvPicPr>
        <p:blipFill>
          <a:blip r:embed="rId3"/>
          <a:srcRect l="4545" r="4545" b="12121"/>
          <a:stretch>
            <a:fillRect/>
          </a:stretch>
        </p:blipFill>
        <p:spPr>
          <a:xfrm>
            <a:off x="4191000" y="152400"/>
            <a:ext cx="4572000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572000" y="2667000"/>
            <a:ext cx="45720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</a:t>
            </a:r>
            <a:r>
              <a:rPr lang="uk-UA" sz="2800" b="1" dirty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Кобза – улюблений музичний інструмент українців. У ХІ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V</a:t>
            </a:r>
            <a:r>
              <a:rPr lang="uk-UA" sz="2800" b="1" dirty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- </a:t>
            </a:r>
            <a:r>
              <a:rPr lang="en-US" sz="2800" b="1" dirty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XV</a:t>
            </a:r>
            <a:r>
              <a:rPr lang="uk-UA" sz="2800" b="1" dirty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ст. З’являється перша кобза, принесена залишками тюркських </a:t>
            </a:r>
            <a:r>
              <a:rPr lang="uk-UA" sz="2800" b="1" dirty="0" smtClean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племен.</a:t>
            </a:r>
          </a:p>
          <a:p>
            <a:r>
              <a:rPr lang="uk-UA" sz="2800" b="1" dirty="0" smtClean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uk-UA" sz="2800" b="1" dirty="0">
                <a:solidFill>
                  <a:srgbClr val="00206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Тарас дуже любив слухати кобзу</a:t>
            </a:r>
            <a:r>
              <a:rPr lang="uk-UA" sz="3200" b="1" dirty="0">
                <a:solidFill>
                  <a:srgbClr val="002060"/>
                </a:solidFill>
              </a:rPr>
              <a:t>.</a:t>
            </a:r>
            <a:endParaRPr lang="ru-RU" sz="3200" b="1" dirty="0">
              <a:solidFill>
                <a:srgbClr val="002060"/>
              </a:solidFill>
            </a:endParaRPr>
          </a:p>
          <a:p>
            <a:endParaRPr lang="ru-RU" sz="2800" dirty="0"/>
          </a:p>
        </p:txBody>
      </p:sp>
      <p:pic>
        <p:nvPicPr>
          <p:cNvPr id="5" name="Рисунок 4" descr="0_bff54_f7f3c374_XXL.jpg"/>
          <p:cNvPicPr>
            <a:picLocks noChangeAspect="1"/>
          </p:cNvPicPr>
          <p:nvPr/>
        </p:nvPicPr>
        <p:blipFill>
          <a:blip r:embed="rId4"/>
          <a:srcRect l="5000" t="4254" r="43334" b="9069"/>
          <a:stretch>
            <a:fillRect/>
          </a:stretch>
        </p:blipFill>
        <p:spPr>
          <a:xfrm>
            <a:off x="381000" y="685800"/>
            <a:ext cx="3962400" cy="5715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86400" y="1219200"/>
            <a:ext cx="381000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uk-UA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00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Зацвіла в долині червона калина…</a:t>
            </a:r>
            <a:endParaRPr lang="ru-RU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00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pic>
        <p:nvPicPr>
          <p:cNvPr id="4" name="Рисунок 3" descr="0_79012_22f37093_or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04800"/>
            <a:ext cx="4953000" cy="640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_b.jpg"/>
          <p:cNvPicPr>
            <a:picLocks noChangeAspect="1"/>
          </p:cNvPicPr>
          <p:nvPr/>
        </p:nvPicPr>
        <p:blipFill>
          <a:blip r:embed="rId3"/>
          <a:srcRect l="3200" t="37077" r="3200"/>
          <a:stretch>
            <a:fillRect/>
          </a:stretch>
        </p:blipFill>
        <p:spPr>
          <a:xfrm>
            <a:off x="457200" y="347133"/>
            <a:ext cx="8153400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1000" y="4077943"/>
            <a:ext cx="4800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	…засудили</a:t>
            </a:r>
            <a:endParaRPr lang="ru-RU" sz="3600" b="1" dirty="0">
              <a:solidFill>
                <a:srgbClr val="00206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uk-UA" sz="3600" b="1" dirty="0" smtClean="0"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Судді-недоріки</a:t>
            </a:r>
            <a:endParaRPr lang="ru-RU" sz="3600" b="1" dirty="0">
              <a:solidFill>
                <a:srgbClr val="00206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uk-UA" sz="3600" b="1" dirty="0"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І на каторгу загнали</a:t>
            </a:r>
            <a:endParaRPr lang="ru-RU" sz="3600" b="1" dirty="0">
              <a:solidFill>
                <a:srgbClr val="00206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uk-UA" sz="3600" b="1" dirty="0">
                <a:solidFill>
                  <a:srgbClr val="00206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Мало не навіки.</a:t>
            </a:r>
            <a:endParaRPr lang="ru-RU" sz="3600" b="1" dirty="0">
              <a:solidFill>
                <a:srgbClr val="002060"/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343400" y="381000"/>
            <a:ext cx="4072269" cy="646331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uk-UA" sz="36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Орська </a:t>
            </a:r>
            <a:r>
              <a:rPr lang="uk-UA" sz="36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крепость</a:t>
            </a:r>
            <a:endParaRPr lang="ru-RU" sz="36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Рисунок 4" descr="Shevchenko_Avtoportret_1847-300x2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200400"/>
            <a:ext cx="3733800" cy="3429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mmk-shevchenko-09.jpg"/>
          <p:cNvPicPr>
            <a:picLocks noChangeAspect="1"/>
          </p:cNvPicPr>
          <p:nvPr/>
        </p:nvPicPr>
        <p:blipFill>
          <a:blip r:embed="rId2"/>
          <a:srcRect l="3982" t="8823" r="7080" b="13236"/>
          <a:stretch>
            <a:fillRect/>
          </a:stretch>
        </p:blipFill>
        <p:spPr>
          <a:xfrm>
            <a:off x="635000" y="762000"/>
            <a:ext cx="449580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410200" y="914400"/>
            <a:ext cx="35052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Незважаючи на заборону, </a:t>
            </a:r>
            <a:endParaRPr lang="uk-UA" sz="3600" b="1" dirty="0" smtClean="0">
              <a:solidFill>
                <a:srgbClr val="00206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pPr algn="ctr"/>
            <a:r>
              <a:rPr lang="uk-UA" sz="3600" b="1" dirty="0" smtClean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Т.Г</a:t>
            </a:r>
            <a:r>
              <a:rPr lang="uk-UA" sz="3600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. Шевченко писав вірші й ховав їх за </a:t>
            </a:r>
            <a:r>
              <a:rPr lang="uk-UA" sz="3600" b="1" dirty="0" err="1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халявою</a:t>
            </a:r>
            <a:r>
              <a:rPr lang="uk-UA" sz="3600" b="1" dirty="0">
                <a:solidFill>
                  <a:srgbClr val="00206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чобота. </a:t>
            </a:r>
            <a:endParaRPr lang="ru-RU" sz="3600" b="1" dirty="0">
              <a:solidFill>
                <a:srgbClr val="00206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  <a:p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667" y="5181600"/>
            <a:ext cx="8534400" cy="1600200"/>
          </a:xfrm>
          <a:prstGeom prst="rect">
            <a:avLst/>
          </a:prstGeom>
          <a:noFill/>
        </p:spPr>
        <p:txBody>
          <a:bodyPr wrap="square" rtlCol="0">
            <a:prstTxWarp prst="textCascadeUp">
              <a:avLst/>
            </a:prstTxWarp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Тепер цю книжечку називають </a:t>
            </a:r>
            <a:r>
              <a:rPr lang="uk-UA" sz="3200" b="1" dirty="0" err="1" smtClean="0"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“захалявною</a:t>
            </a:r>
            <a:r>
              <a:rPr lang="uk-UA" sz="3200" b="1" dirty="0" smtClean="0">
                <a:solidFill>
                  <a:srgbClr val="00206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“.</a:t>
            </a:r>
            <a:endParaRPr lang="ru-RU" sz="3200" dirty="0"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8-2010_Page-13-1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8600"/>
            <a:ext cx="3962400" cy="4114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733800" y="431800"/>
            <a:ext cx="5105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І на оновленій землі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uk-UA" sz="3600" b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Врага</a:t>
            </a:r>
            <a:r>
              <a:rPr lang="uk-UA" sz="3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не буде, супостата,</a:t>
            </a:r>
            <a:endParaRPr lang="ru-RU" sz="36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endParaRPr lang="ru-RU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8800" y="4114800"/>
            <a:ext cx="4114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 буде син, </a:t>
            </a:r>
          </a:p>
          <a:p>
            <a:pPr algn="ctr"/>
            <a:r>
              <a:rPr lang="uk-UA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і буде мати,</a:t>
            </a:r>
            <a:endParaRPr lang="ru-RU" sz="36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pPr algn="ctr"/>
            <a:r>
              <a:rPr lang="uk-UA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І будуть люди на землі.</a:t>
            </a:r>
            <a:endParaRPr lang="ru-RU" sz="3600" b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  <a:p>
            <a:endParaRPr lang="ru-RU" sz="3600" b="1" dirty="0"/>
          </a:p>
        </p:txBody>
      </p:sp>
      <p:pic>
        <p:nvPicPr>
          <p:cNvPr id="6" name="Рисунок 5" descr="kobzar_5-806x465.jpg"/>
          <p:cNvPicPr>
            <a:picLocks noChangeAspect="1"/>
          </p:cNvPicPr>
          <p:nvPr/>
        </p:nvPicPr>
        <p:blipFill>
          <a:blip r:embed="rId3"/>
          <a:srcRect l="50000"/>
          <a:stretch>
            <a:fillRect/>
          </a:stretch>
        </p:blipFill>
        <p:spPr>
          <a:xfrm>
            <a:off x="4800600" y="2438400"/>
            <a:ext cx="3609975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828800"/>
            <a:ext cx="3886200" cy="3200400"/>
          </a:xfrm>
          <a:prstGeom prst="rect">
            <a:avLst/>
          </a:prstGeom>
          <a:noFill/>
        </p:spPr>
        <p:txBody>
          <a:bodyPr wrap="square" rtlCol="0">
            <a:prstTxWarp prst="textCascadeUp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extrusionH="57150" prstMaterial="softEdge">
              <a:bevelT w="29210" h="16510" prst="relaxedInset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uk-UA" sz="4800" b="1" dirty="0" smtClean="0">
                <a:ln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Садок вишневий коло хати</a:t>
            </a:r>
            <a:r>
              <a:rPr lang="uk-UA" sz="4800" b="1" dirty="0" smtClean="0">
                <a:ln>
                  <a:prstDash val="solid"/>
                </a:ln>
                <a:solidFill>
                  <a:srgbClr val="FFC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…</a:t>
            </a:r>
            <a:endParaRPr lang="ru-RU" sz="4800" b="1" dirty="0">
              <a:ln>
                <a:prstDash val="solid"/>
              </a:ln>
              <a:solidFill>
                <a:srgbClr val="FFC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4" name="Рисунок 3" descr="kobzar_4.jpg"/>
          <p:cNvPicPr>
            <a:picLocks noChangeAspect="1"/>
          </p:cNvPicPr>
          <p:nvPr/>
        </p:nvPicPr>
        <p:blipFill>
          <a:blip r:embed="rId2"/>
          <a:srcRect l="25609"/>
          <a:stretch>
            <a:fillRect/>
          </a:stretch>
        </p:blipFill>
        <p:spPr>
          <a:xfrm>
            <a:off x="3886200" y="228600"/>
            <a:ext cx="5105400" cy="6400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0px-Могила_Шевченка_(5).JPG"/>
          <p:cNvPicPr>
            <a:picLocks noChangeAspect="1"/>
          </p:cNvPicPr>
          <p:nvPr/>
        </p:nvPicPr>
        <p:blipFill>
          <a:blip r:embed="rId2"/>
          <a:srcRect t="3571" b="16072"/>
          <a:stretch>
            <a:fillRect/>
          </a:stretch>
        </p:blipFill>
        <p:spPr>
          <a:xfrm>
            <a:off x="533400" y="381000"/>
            <a:ext cx="4572000" cy="3733800"/>
          </a:xfrm>
          <a:prstGeom prst="rect">
            <a:avLst/>
          </a:prstGeom>
        </p:spPr>
      </p:pic>
      <p:pic>
        <p:nvPicPr>
          <p:cNvPr id="3" name="Рисунок 2" descr="s72215026.jpg"/>
          <p:cNvPicPr>
            <a:picLocks noChangeAspect="1"/>
          </p:cNvPicPr>
          <p:nvPr/>
        </p:nvPicPr>
        <p:blipFill>
          <a:blip r:embed="rId3"/>
          <a:srcRect t="8000" b="4000"/>
          <a:stretch>
            <a:fillRect/>
          </a:stretch>
        </p:blipFill>
        <p:spPr>
          <a:xfrm>
            <a:off x="3962400" y="2971800"/>
            <a:ext cx="4953000" cy="350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53000" y="685800"/>
            <a:ext cx="3962401" cy="1754326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pPr algn="ctr"/>
            <a:r>
              <a:rPr lang="uk-UA" sz="3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Пам</a:t>
            </a:r>
            <a:r>
              <a:rPr lang="en-US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’</a:t>
            </a:r>
            <a:r>
              <a:rPr lang="uk-UA" sz="3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ятник</a:t>
            </a:r>
            <a:r>
              <a:rPr lang="uk-UA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Тарасові Шевченку</a:t>
            </a:r>
            <a:endParaRPr lang="ru-RU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457200" y="4504267"/>
            <a:ext cx="4191000" cy="1845171"/>
          </a:xfrm>
          <a:prstGeom prst="rect">
            <a:avLst/>
          </a:prstGeom>
          <a:noFill/>
        </p:spPr>
        <p:txBody>
          <a:bodyPr wrap="square" rtlCol="0">
            <a:prstTxWarp prst="textInflate">
              <a:avLst>
                <a:gd name="adj" fmla="val 20000"/>
              </a:avLst>
            </a:prstTxWarp>
            <a:spAutoFit/>
          </a:bodyPr>
          <a:lstStyle/>
          <a:p>
            <a:pPr algn="ctr"/>
            <a:r>
              <a:rPr lang="uk-UA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Чернечій</a:t>
            </a:r>
          </a:p>
          <a:p>
            <a:pPr algn="ctr"/>
            <a:r>
              <a:rPr lang="uk-UA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горі</a:t>
            </a:r>
            <a:endParaRPr lang="ru-RU" sz="36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0000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ru-RU" sz="32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23_tbls.jpg"/>
          <p:cNvPicPr>
            <a:picLocks noChangeAspect="1"/>
          </p:cNvPicPr>
          <p:nvPr/>
        </p:nvPicPr>
        <p:blipFill>
          <a:blip r:embed="rId2"/>
          <a:srcRect l="15391" t="7333" r="4742" b="5556"/>
          <a:stretch>
            <a:fillRect/>
          </a:stretch>
        </p:blipFill>
        <p:spPr>
          <a:xfrm>
            <a:off x="533400" y="304800"/>
            <a:ext cx="3352800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447800" y="30480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0000"/>
                </a:solidFill>
              </a:rPr>
              <a:t>Тбілісі</a:t>
            </a:r>
            <a:endParaRPr lang="ru-RU" sz="3600" b="1" dirty="0">
              <a:solidFill>
                <a:srgbClr val="000000"/>
              </a:solidFill>
            </a:endParaRPr>
          </a:p>
        </p:txBody>
      </p:sp>
      <p:pic>
        <p:nvPicPr>
          <p:cNvPr id="5" name="Рисунок 4" descr="Taras_Ševčenko_-_náměstí_Kinských.jpg"/>
          <p:cNvPicPr>
            <a:picLocks noChangeAspect="1"/>
          </p:cNvPicPr>
          <p:nvPr/>
        </p:nvPicPr>
        <p:blipFill>
          <a:blip r:embed="rId3" cstate="print"/>
          <a:srcRect l="23333" t="6897" r="12963" b="25287"/>
          <a:stretch>
            <a:fillRect/>
          </a:stretch>
        </p:blipFill>
        <p:spPr>
          <a:xfrm>
            <a:off x="4724400" y="304800"/>
            <a:ext cx="3276600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4495800" y="304800"/>
            <a:ext cx="2555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0000"/>
                </a:solidFill>
              </a:rPr>
              <a:t>Прага</a:t>
            </a:r>
            <a:endParaRPr lang="ru-RU" sz="3600" b="1" dirty="0">
              <a:solidFill>
                <a:srgbClr val="000000"/>
              </a:solidFill>
            </a:endParaRPr>
          </a:p>
        </p:txBody>
      </p:sp>
      <p:pic>
        <p:nvPicPr>
          <p:cNvPr id="7" name="Рисунок 6" descr="Taras_Shevchenko_Memorial_-_Washington,_D.C..jpg"/>
          <p:cNvPicPr>
            <a:picLocks noChangeAspect="1"/>
          </p:cNvPicPr>
          <p:nvPr/>
        </p:nvPicPr>
        <p:blipFill>
          <a:blip r:embed="rId4" cstate="print"/>
          <a:srcRect r="43277"/>
          <a:stretch>
            <a:fillRect/>
          </a:stretch>
        </p:blipFill>
        <p:spPr>
          <a:xfrm>
            <a:off x="5334000" y="4038600"/>
            <a:ext cx="24384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191000" y="4191000"/>
            <a:ext cx="2637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0000"/>
                </a:solidFill>
              </a:rPr>
              <a:t>Вашингтон</a:t>
            </a:r>
            <a:endParaRPr lang="ru-RU" sz="2800" b="1" dirty="0">
              <a:solidFill>
                <a:srgbClr val="000000"/>
              </a:solidFill>
            </a:endParaRPr>
          </a:p>
        </p:txBody>
      </p:sp>
      <p:pic>
        <p:nvPicPr>
          <p:cNvPr id="9" name="Рисунок 8" descr="1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810000"/>
            <a:ext cx="2857500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/>
          <p:cNvSpPr txBox="1"/>
          <p:nvPr/>
        </p:nvSpPr>
        <p:spPr>
          <a:xfrm>
            <a:off x="2286000" y="6096000"/>
            <a:ext cx="238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0000"/>
                </a:solidFill>
              </a:rPr>
              <a:t>Варшава</a:t>
            </a:r>
            <a:endParaRPr lang="ru-RU" sz="36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33400"/>
            <a:ext cx="4343400" cy="2895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7" descr="img005"/>
          <p:cNvPicPr>
            <a:picLocks noChangeAspect="1" noChangeArrowheads="1"/>
          </p:cNvPicPr>
          <p:nvPr/>
        </p:nvPicPr>
        <p:blipFill>
          <a:blip r:embed="rId3"/>
          <a:srcRect t="8290"/>
          <a:stretch>
            <a:fillRect/>
          </a:stretch>
        </p:blipFill>
        <p:spPr>
          <a:xfrm>
            <a:off x="2133600" y="3200400"/>
            <a:ext cx="6553200" cy="33718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4419600" y="762000"/>
            <a:ext cx="457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FontTx/>
              <a:buNone/>
            </a:pPr>
            <a:r>
              <a:rPr lang="uk-UA" sz="2400" b="1" dirty="0" smtClean="0">
                <a:solidFill>
                  <a:srgbClr val="FFFF00"/>
                </a:solidFill>
              </a:rPr>
              <a:t>За що, не знаю, називають</a:t>
            </a:r>
          </a:p>
          <a:p>
            <a:pPr algn="r">
              <a:buFontTx/>
              <a:buNone/>
            </a:pPr>
            <a:r>
              <a:rPr lang="uk-UA" sz="2400" b="1" dirty="0" smtClean="0">
                <a:solidFill>
                  <a:srgbClr val="FFFF00"/>
                </a:solidFill>
              </a:rPr>
              <a:t>Хатину в гаї тихим раєм.</a:t>
            </a:r>
          </a:p>
          <a:p>
            <a:pPr algn="r">
              <a:buFontTx/>
              <a:buNone/>
            </a:pPr>
            <a:r>
              <a:rPr lang="uk-UA" sz="2400" b="1" dirty="0" smtClean="0">
                <a:solidFill>
                  <a:srgbClr val="FFFF00"/>
                </a:solidFill>
              </a:rPr>
              <a:t>Я в хаті мучився колись,</a:t>
            </a:r>
          </a:p>
          <a:p>
            <a:pPr algn="r">
              <a:buFontTx/>
              <a:buNone/>
            </a:pPr>
            <a:r>
              <a:rPr lang="uk-UA" sz="2400" b="1" dirty="0" smtClean="0">
                <a:solidFill>
                  <a:srgbClr val="FFFF00"/>
                </a:solidFill>
              </a:rPr>
              <a:t>Мої там сльози пролились</a:t>
            </a:r>
          </a:p>
          <a:p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3.jpg"/>
          <p:cNvPicPr>
            <a:picLocks noChangeAspect="1"/>
          </p:cNvPicPr>
          <p:nvPr/>
        </p:nvPicPr>
        <p:blipFill>
          <a:blip r:embed="rId2"/>
          <a:srcRect l="9000" t="14000" r="12000" b="14000"/>
          <a:stretch>
            <a:fillRect/>
          </a:stretch>
        </p:blipFill>
        <p:spPr>
          <a:xfrm>
            <a:off x="304800" y="457200"/>
            <a:ext cx="46482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2209800" y="2819400"/>
            <a:ext cx="3562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/>
              <a:t>Буенос-Айрес</a:t>
            </a:r>
            <a:endParaRPr lang="ru-RU" sz="3200" b="1" dirty="0"/>
          </a:p>
        </p:txBody>
      </p:sp>
      <p:pic>
        <p:nvPicPr>
          <p:cNvPr id="5" name="Рисунок 4" descr="img6.jpg"/>
          <p:cNvPicPr>
            <a:picLocks noChangeAspect="1"/>
          </p:cNvPicPr>
          <p:nvPr/>
        </p:nvPicPr>
        <p:blipFill>
          <a:blip r:embed="rId3"/>
          <a:srcRect l="28000" t="32667" r="29000" b="26000"/>
          <a:stretch>
            <a:fillRect/>
          </a:stretch>
        </p:blipFill>
        <p:spPr>
          <a:xfrm>
            <a:off x="1143000" y="3733800"/>
            <a:ext cx="3276600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1219200" y="5562601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000000"/>
                </a:solidFill>
              </a:rPr>
              <a:t>Афіни</a:t>
            </a:r>
            <a:endParaRPr lang="ru-RU" sz="3600" b="1" dirty="0">
              <a:solidFill>
                <a:srgbClr val="000000"/>
              </a:solidFill>
            </a:endParaRPr>
          </a:p>
        </p:txBody>
      </p:sp>
      <p:pic>
        <p:nvPicPr>
          <p:cNvPr id="7" name="Рисунок 6" descr="img17.jpg"/>
          <p:cNvPicPr>
            <a:picLocks noChangeAspect="1"/>
          </p:cNvPicPr>
          <p:nvPr/>
        </p:nvPicPr>
        <p:blipFill>
          <a:blip r:embed="rId4"/>
          <a:srcRect l="27000" t="12667" r="26000" b="7333"/>
          <a:stretch>
            <a:fillRect/>
          </a:stretch>
        </p:blipFill>
        <p:spPr>
          <a:xfrm>
            <a:off x="5181600" y="1143000"/>
            <a:ext cx="3581400" cy="4572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/>
          <p:cNvSpPr txBox="1"/>
          <p:nvPr/>
        </p:nvSpPr>
        <p:spPr>
          <a:xfrm>
            <a:off x="7010400" y="51816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/>
              <a:t>Париж</a:t>
            </a:r>
            <a:endParaRPr lang="ru-RU" sz="36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3.jpg"/>
          <p:cNvPicPr>
            <a:picLocks noChangeAspect="1"/>
          </p:cNvPicPr>
          <p:nvPr/>
        </p:nvPicPr>
        <p:blipFill>
          <a:blip r:embed="rId2"/>
          <a:srcRect l="34000" t="3333" r="20000" b="14000"/>
          <a:stretch>
            <a:fillRect/>
          </a:stretch>
        </p:blipFill>
        <p:spPr>
          <a:xfrm>
            <a:off x="609600" y="381000"/>
            <a:ext cx="3657600" cy="472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143000" y="5257800"/>
            <a:ext cx="2375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/>
              <a:t>Вільнюс</a:t>
            </a:r>
            <a:endParaRPr lang="ru-RU" sz="4000" b="1" dirty="0"/>
          </a:p>
        </p:txBody>
      </p:sp>
      <p:pic>
        <p:nvPicPr>
          <p:cNvPr id="4" name="Рисунок 3" descr="img15.jpg"/>
          <p:cNvPicPr>
            <a:picLocks noChangeAspect="1"/>
          </p:cNvPicPr>
          <p:nvPr/>
        </p:nvPicPr>
        <p:blipFill>
          <a:blip r:embed="rId3"/>
          <a:srcRect l="22000" t="20667" r="32000" b="15333"/>
          <a:stretch>
            <a:fillRect/>
          </a:stretch>
        </p:blipFill>
        <p:spPr>
          <a:xfrm>
            <a:off x="4648200" y="1524000"/>
            <a:ext cx="3886200" cy="480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5106735" y="685800"/>
            <a:ext cx="2969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/>
              <a:t>Москва</a:t>
            </a:r>
            <a:endParaRPr lang="ru-RU" sz="4000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50px-T.Shevchenk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381000"/>
            <a:ext cx="5334000" cy="6019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81000"/>
            <a:ext cx="3505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 </a:t>
            </a:r>
            <a:r>
              <a:rPr lang="ru-RU" sz="3200" b="1" dirty="0" err="1">
                <a:solidFill>
                  <a:srgbClr val="002060"/>
                </a:solidFill>
              </a:rPr>
              <a:t>Найвищий</a:t>
            </a:r>
            <a:r>
              <a:rPr lang="ru-RU" sz="3200" b="1" dirty="0">
                <a:solidFill>
                  <a:srgbClr val="002060"/>
                </a:solidFill>
              </a:rPr>
              <a:t> у </a:t>
            </a:r>
            <a:r>
              <a:rPr lang="ru-RU" sz="3200" b="1" dirty="0" err="1">
                <a:solidFill>
                  <a:srgbClr val="002060"/>
                </a:solidFill>
              </a:rPr>
              <a:t>світі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пам'ятник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Тарасові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Шевченку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у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місті</a:t>
            </a:r>
            <a:r>
              <a:rPr lang="ru-RU" sz="3200" b="1" dirty="0" smtClean="0">
                <a:solidFill>
                  <a:srgbClr val="002060"/>
                </a:solidFill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</a:rPr>
              <a:t>Ковелі</a:t>
            </a:r>
            <a:r>
              <a:rPr lang="ru-RU" sz="3200" b="1" dirty="0" smtClean="0">
                <a:solidFill>
                  <a:srgbClr val="002060"/>
                </a:solidFill>
              </a:rPr>
              <a:t>. </a:t>
            </a:r>
            <a:r>
              <a:rPr lang="ru-RU" sz="3200" b="1" dirty="0" err="1">
                <a:solidFill>
                  <a:srgbClr val="002060"/>
                </a:solidFill>
              </a:rPr>
              <a:t>Висота</a:t>
            </a:r>
            <a:r>
              <a:rPr lang="ru-RU" sz="3200" b="1" dirty="0">
                <a:solidFill>
                  <a:srgbClr val="002060"/>
                </a:solidFill>
              </a:rPr>
              <a:t> — </a:t>
            </a:r>
            <a:r>
              <a:rPr lang="ru-RU" sz="3200" b="1" dirty="0" err="1">
                <a:solidFill>
                  <a:srgbClr val="002060"/>
                </a:solidFill>
              </a:rPr>
              <a:t>більше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ніж</a:t>
            </a:r>
            <a:r>
              <a:rPr lang="ru-RU" sz="3200" b="1" dirty="0">
                <a:solidFill>
                  <a:srgbClr val="002060"/>
                </a:solidFill>
              </a:rPr>
              <a:t> 7 </a:t>
            </a:r>
            <a:r>
              <a:rPr lang="ru-RU" sz="3200" b="1" dirty="0" err="1" smtClean="0">
                <a:solidFill>
                  <a:srgbClr val="002060"/>
                </a:solidFill>
              </a:rPr>
              <a:t>метрів</a:t>
            </a:r>
            <a:r>
              <a:rPr lang="ru-RU" sz="3200" b="1" dirty="0" smtClean="0">
                <a:solidFill>
                  <a:srgbClr val="002060"/>
                </a:solidFill>
              </a:rPr>
              <a:t>, </a:t>
            </a:r>
            <a:r>
              <a:rPr lang="ru-RU" sz="3200" b="1" dirty="0">
                <a:solidFill>
                  <a:srgbClr val="002060"/>
                </a:solidFill>
              </a:rPr>
              <a:t>вага </a:t>
            </a:r>
            <a:r>
              <a:rPr lang="ru-RU" sz="3200" b="1" dirty="0" err="1">
                <a:solidFill>
                  <a:srgbClr val="002060"/>
                </a:solidFill>
              </a:rPr>
              <a:t>бронзової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  <a:r>
              <a:rPr lang="ru-RU" sz="3200" b="1" dirty="0" err="1">
                <a:solidFill>
                  <a:srgbClr val="002060"/>
                </a:solidFill>
              </a:rPr>
              <a:t>скульптури</a:t>
            </a:r>
            <a:r>
              <a:rPr lang="ru-RU" sz="3200" b="1" dirty="0">
                <a:solidFill>
                  <a:srgbClr val="002060"/>
                </a:solidFill>
              </a:rPr>
              <a:t> — </a:t>
            </a:r>
            <a:r>
              <a:rPr lang="ru-RU" sz="3200" b="1" dirty="0" err="1">
                <a:solidFill>
                  <a:srgbClr val="002060"/>
                </a:solidFill>
              </a:rPr>
              <a:t>близько</a:t>
            </a:r>
            <a:r>
              <a:rPr lang="ru-RU" sz="3200" b="1" dirty="0">
                <a:solidFill>
                  <a:srgbClr val="002060"/>
                </a:solidFill>
              </a:rPr>
              <a:t> 20 тон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b257ea-shevch-100hrn.jpg.pagespeed.ce.nkvti8HJ_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3200400"/>
            <a:ext cx="4724400" cy="344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134759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38200"/>
            <a:ext cx="4267200" cy="4724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extBox 3"/>
          <p:cNvSpPr txBox="1"/>
          <p:nvPr/>
        </p:nvSpPr>
        <p:spPr>
          <a:xfrm>
            <a:off x="3733800" y="304800"/>
            <a:ext cx="57150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Над</a:t>
            </a:r>
            <a:r>
              <a:rPr lang="en-US" sz="3200" b="1" dirty="0" smtClean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sz="3200" b="1" dirty="0" smtClean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широким Дніпром</a:t>
            </a:r>
          </a:p>
          <a:p>
            <a:pPr algn="ctr"/>
            <a:r>
              <a:rPr lang="uk-UA" sz="3200" b="1" dirty="0" smtClean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У промінні блакить</a:t>
            </a:r>
          </a:p>
          <a:p>
            <a:pPr algn="ctr"/>
            <a:r>
              <a:rPr lang="uk-UA" sz="3200" b="1" dirty="0" smtClean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Є висока і тиха могила.</a:t>
            </a:r>
          </a:p>
          <a:p>
            <a:pPr algn="ctr"/>
            <a:r>
              <a:rPr lang="uk-UA" sz="3200" b="1" dirty="0" smtClean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 тій могилі співець</a:t>
            </a:r>
          </a:p>
          <a:p>
            <a:pPr algn="ctr"/>
            <a:r>
              <a:rPr lang="uk-UA" sz="3200" b="1" dirty="0" smtClean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Незабутній лежить,</a:t>
            </a:r>
          </a:p>
          <a:p>
            <a:pPr algn="ctr"/>
            <a:r>
              <a:rPr lang="uk-UA" sz="3200" b="1" dirty="0" smtClean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Що народу віддав</a:t>
            </a:r>
          </a:p>
          <a:p>
            <a:pPr algn="ctr"/>
            <a:r>
              <a:rPr lang="uk-UA" sz="3200" b="1" dirty="0" smtClean="0">
                <a:solidFill>
                  <a:srgbClr val="0000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свої сили</a:t>
            </a:r>
            <a:r>
              <a:rPr lang="uk-UA" sz="3200" b="1" dirty="0" smtClean="0">
                <a:solidFill>
                  <a:srgbClr val="0000FF"/>
                </a:solidFill>
              </a:rPr>
              <a:t>.</a:t>
            </a:r>
            <a:endParaRPr lang="ru-RU" sz="32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 b="-80558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8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981200" y="152400"/>
            <a:ext cx="7162800" cy="2514600"/>
          </a:xfrm>
        </p:spPr>
        <p:txBody>
          <a:bodyPr>
            <a:noAutofit/>
          </a:bodyPr>
          <a:lstStyle/>
          <a:p>
            <a:r>
              <a:rPr lang="uk-UA" sz="4400" b="1" dirty="0" smtClean="0">
                <a:solidFill>
                  <a:srgbClr val="FFFF00"/>
                </a:solidFill>
                <a:latin typeface="Arial Narrow" pitchFamily="34" charset="0"/>
              </a:rPr>
              <a:t>І мене в сім</a:t>
            </a:r>
            <a:r>
              <a:rPr sz="4400" b="1" smtClean="0">
                <a:solidFill>
                  <a:srgbClr val="FFFF00"/>
                </a:solidFill>
                <a:latin typeface="Arial Narrow" pitchFamily="34" charset="0"/>
                <a:cs typeface="Arial" charset="0"/>
              </a:rPr>
              <a:t>'</a:t>
            </a:r>
            <a:r>
              <a:rPr lang="uk-UA" sz="4400" b="1" dirty="0" smtClean="0">
                <a:solidFill>
                  <a:srgbClr val="FFFF00"/>
                </a:solidFill>
                <a:latin typeface="Arial Narrow" pitchFamily="34" charset="0"/>
              </a:rPr>
              <a:t>ї великій,</a:t>
            </a:r>
            <a:br>
              <a:rPr lang="uk-UA" sz="4400" b="1" dirty="0" smtClean="0">
                <a:solidFill>
                  <a:srgbClr val="FFFF00"/>
                </a:solidFill>
                <a:latin typeface="Arial Narrow" pitchFamily="34" charset="0"/>
              </a:rPr>
            </a:br>
            <a:r>
              <a:rPr lang="uk-UA" sz="4400" b="1" dirty="0" smtClean="0">
                <a:solidFill>
                  <a:srgbClr val="FFFF00"/>
                </a:solidFill>
                <a:latin typeface="Arial Narrow" pitchFamily="34" charset="0"/>
              </a:rPr>
              <a:t>В сім</a:t>
            </a:r>
            <a:r>
              <a:rPr sz="4400" b="1" smtClean="0">
                <a:solidFill>
                  <a:srgbClr val="FFFF00"/>
                </a:solidFill>
                <a:latin typeface="Arial Narrow" pitchFamily="34" charset="0"/>
                <a:cs typeface="Arial" charset="0"/>
              </a:rPr>
              <a:t>'</a:t>
            </a:r>
            <a:r>
              <a:rPr lang="uk-UA" sz="4400" b="1" dirty="0" smtClean="0">
                <a:solidFill>
                  <a:srgbClr val="FFFF00"/>
                </a:solidFill>
                <a:latin typeface="Arial Narrow" pitchFamily="34" charset="0"/>
              </a:rPr>
              <a:t>ї вольній, новій,</a:t>
            </a:r>
            <a:br>
              <a:rPr lang="uk-UA" sz="4400" b="1" dirty="0" smtClean="0">
                <a:solidFill>
                  <a:srgbClr val="FFFF00"/>
                </a:solidFill>
                <a:latin typeface="Arial Narrow" pitchFamily="34" charset="0"/>
              </a:rPr>
            </a:br>
            <a:r>
              <a:rPr lang="uk-UA" sz="4400" b="1" dirty="0" smtClean="0">
                <a:solidFill>
                  <a:srgbClr val="FFFF00"/>
                </a:solidFill>
                <a:latin typeface="Arial Narrow" pitchFamily="34" charset="0"/>
              </a:rPr>
              <a:t>Не забудьте пом</a:t>
            </a:r>
            <a:r>
              <a:rPr sz="4400" b="1" smtClean="0">
                <a:solidFill>
                  <a:srgbClr val="FFFF00"/>
                </a:solidFill>
                <a:latin typeface="Arial Narrow" pitchFamily="34" charset="0"/>
                <a:cs typeface="Arial" charset="0"/>
              </a:rPr>
              <a:t>'</a:t>
            </a:r>
            <a:r>
              <a:rPr lang="uk-UA" sz="4400" b="1" dirty="0" err="1" smtClean="0">
                <a:solidFill>
                  <a:srgbClr val="FFFF00"/>
                </a:solidFill>
                <a:latin typeface="Arial Narrow" pitchFamily="34" charset="0"/>
              </a:rPr>
              <a:t>янути</a:t>
            </a:r>
            <a:r>
              <a:rPr lang="uk-UA" sz="4400" b="1" dirty="0" smtClean="0">
                <a:solidFill>
                  <a:srgbClr val="FFFF00"/>
                </a:solidFill>
                <a:latin typeface="Arial Narrow" pitchFamily="34" charset="0"/>
              </a:rPr>
              <a:t> </a:t>
            </a:r>
            <a:br>
              <a:rPr lang="uk-UA" sz="4400" b="1" dirty="0" smtClean="0">
                <a:solidFill>
                  <a:srgbClr val="FFFF00"/>
                </a:solidFill>
                <a:latin typeface="Arial Narrow" pitchFamily="34" charset="0"/>
              </a:rPr>
            </a:br>
            <a:r>
              <a:rPr lang="uk-UA" sz="4400" b="1" dirty="0" smtClean="0">
                <a:solidFill>
                  <a:srgbClr val="FFFF00"/>
                </a:solidFill>
                <a:latin typeface="Arial Narrow" pitchFamily="34" charset="0"/>
              </a:rPr>
              <a:t>Незлим ,тихим словом.</a:t>
            </a:r>
            <a:endParaRPr lang="ru-RU" sz="4400" dirty="0">
              <a:solidFill>
                <a:srgbClr val="FFFF00"/>
              </a:solidFill>
              <a:latin typeface="Arial Narrow" pitchFamily="34" charset="0"/>
            </a:endParaRPr>
          </a:p>
        </p:txBody>
      </p:sp>
      <p:pic>
        <p:nvPicPr>
          <p:cNvPr id="67595" name="Picture 11" descr="img00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7086600" y="3048000"/>
            <a:ext cx="1939808" cy="2490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4" name="Picture 10" descr="img00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4419600" y="2286000"/>
            <a:ext cx="2500313" cy="2971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6" name="Picture 12" descr="img00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2057400" y="3962400"/>
            <a:ext cx="2133600" cy="2514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Содержимое 9" descr="371.jpg"/>
          <p:cNvPicPr>
            <a:picLocks noGrp="1" noChangeAspect="1"/>
          </p:cNvPicPr>
          <p:nvPr>
            <p:ph sz="quarter" idx="1"/>
          </p:nvPr>
        </p:nvPicPr>
        <p:blipFill>
          <a:blip r:embed="rId7"/>
          <a:stretch>
            <a:fillRect/>
          </a:stretch>
        </p:blipFill>
        <p:spPr>
          <a:xfrm>
            <a:off x="152400" y="1676400"/>
            <a:ext cx="1981200" cy="2590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7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67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 018.jpg"/>
          <p:cNvPicPr>
            <a:picLocks noChangeAspect="1"/>
          </p:cNvPicPr>
          <p:nvPr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>
          <a:xfrm>
            <a:off x="533400" y="304800"/>
            <a:ext cx="8039128" cy="4752996"/>
          </a:xfrm>
          <a:prstGeom prst="roundRect">
            <a:avLst/>
          </a:prstGeom>
          <a:ln w="190500" cap="sq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Прямоугольник 2"/>
          <p:cNvSpPr/>
          <p:nvPr/>
        </p:nvSpPr>
        <p:spPr>
          <a:xfrm>
            <a:off x="609600" y="5181600"/>
            <a:ext cx="75438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Тарас із сестрою Катериною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uk-UA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Худ. К.</a:t>
            </a:r>
            <a:r>
              <a:rPr lang="uk-UA" sz="36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Трутовський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3" descr="imagesCAOFODW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81000"/>
            <a:ext cx="5105400" cy="6062706"/>
          </a:xfrm>
          <a:prstGeom prst="ellipse">
            <a:avLst/>
          </a:prstGeom>
          <a:ln w="63500" cap="rnd">
            <a:solidFill>
              <a:schemeClr val="bg2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724400" y="2291728"/>
            <a:ext cx="4648201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Left"/>
              <a:lightRig rig="threePt" dir="t"/>
            </a:scene3d>
          </a:bodyPr>
          <a:lstStyle/>
          <a:p>
            <a:pPr algn="ctr"/>
            <a:r>
              <a:rPr lang="uk-UA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Зоре</a:t>
            </a:r>
          </a:p>
          <a:p>
            <a:pPr algn="ctr"/>
            <a:r>
              <a:rPr lang="uk-UA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моя </a:t>
            </a:r>
            <a:r>
              <a:rPr lang="uk-UA" sz="5400" b="1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вечірняя</a:t>
            </a:r>
            <a:r>
              <a:rPr lang="uk-UA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…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rgbClr val="002060"/>
                </a:solidFill>
              </a:rPr>
              <a:t>З </a:t>
            </a:r>
            <a:r>
              <a:rPr lang="uk-UA" sz="3200" b="1" dirty="0" err="1">
                <a:solidFill>
                  <a:srgbClr val="002060"/>
                </a:solidFill>
              </a:rPr>
              <a:t>предсмертних</a:t>
            </a:r>
            <a:r>
              <a:rPr lang="uk-UA" sz="3200" b="1" dirty="0">
                <a:solidFill>
                  <a:srgbClr val="002060"/>
                </a:solidFill>
              </a:rPr>
              <a:t> слів батька Т.Г. Шевченка: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19463" name="Picture 7" descr="img002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09600" y="1143000"/>
            <a:ext cx="3505200" cy="5257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946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419600" y="1600200"/>
            <a:ext cx="4267200" cy="4525963"/>
          </a:xfrm>
        </p:spPr>
        <p:txBody>
          <a:bodyPr>
            <a:normAutofit/>
          </a:bodyPr>
          <a:lstStyle/>
          <a:p>
            <a:pPr>
              <a:buFontTx/>
              <a:buNone/>
            </a:pPr>
            <a:r>
              <a:rPr lang="uk-UA" sz="3200" b="1" dirty="0" err="1" smtClean="0">
                <a:solidFill>
                  <a:srgbClr val="002060"/>
                </a:solidFill>
              </a:rPr>
              <a:t>“Синові</a:t>
            </a:r>
            <a:r>
              <a:rPr lang="uk-UA" sz="3200" b="1" dirty="0" smtClean="0">
                <a:solidFill>
                  <a:srgbClr val="002060"/>
                </a:solidFill>
              </a:rPr>
              <a:t> </a:t>
            </a:r>
            <a:r>
              <a:rPr lang="uk-UA" sz="3200" b="1" dirty="0">
                <a:solidFill>
                  <a:srgbClr val="002060"/>
                </a:solidFill>
              </a:rPr>
              <a:t>Тарасу з мого хазяйства нічого не треба, він не буде аби яким чоловіком; з його буде або щось дуже добре, або велике ледащо…”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524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</a:rPr>
              <a:t>У  </a:t>
            </a:r>
            <a:r>
              <a:rPr lang="uk-UA" sz="4000" b="1" dirty="0">
                <a:solidFill>
                  <a:srgbClr val="002060"/>
                </a:solidFill>
              </a:rPr>
              <a:t>Петербурзі </a:t>
            </a:r>
            <a:r>
              <a:rPr lang="uk-UA" sz="4000" b="1" dirty="0" smtClean="0">
                <a:solidFill>
                  <a:srgbClr val="002060"/>
                </a:solidFill>
              </a:rPr>
              <a:t> почалися  нові </a:t>
            </a:r>
            <a:r>
              <a:rPr lang="uk-UA" sz="4000" b="1" dirty="0">
                <a:solidFill>
                  <a:srgbClr val="002060"/>
                </a:solidFill>
              </a:rPr>
              <a:t>сторінки </a:t>
            </a:r>
            <a:r>
              <a:rPr lang="uk-UA" sz="4000" b="1" dirty="0" smtClean="0">
                <a:solidFill>
                  <a:srgbClr val="002060"/>
                </a:solidFill>
              </a:rPr>
              <a:t> життя  Тараса </a:t>
            </a:r>
            <a:r>
              <a:rPr lang="uk-UA" sz="4000" b="1" dirty="0">
                <a:solidFill>
                  <a:srgbClr val="002060"/>
                </a:solidFill>
              </a:rPr>
              <a:t>Шевченка</a:t>
            </a:r>
            <a:endParaRPr lang="ru-RU" sz="4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03884v.jpg"/>
          <p:cNvPicPr>
            <a:picLocks noChangeAspect="1"/>
          </p:cNvPicPr>
          <p:nvPr/>
        </p:nvPicPr>
        <p:blipFill>
          <a:blip r:embed="rId3"/>
          <a:srcRect l="4587" t="4839" r="3670" b="6452"/>
          <a:stretch>
            <a:fillRect/>
          </a:stretch>
        </p:blipFill>
        <p:spPr>
          <a:xfrm>
            <a:off x="381000" y="1905000"/>
            <a:ext cx="8382000" cy="4724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457200"/>
            <a:ext cx="5105400" cy="5943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28600" y="914400"/>
            <a:ext cx="43434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002060"/>
                </a:solidFill>
                <a:latin typeface="+mn-lt"/>
              </a:rPr>
              <a:t>У пана </a:t>
            </a:r>
            <a:r>
              <a:rPr lang="uk-UA" sz="3600" b="1" dirty="0" err="1">
                <a:solidFill>
                  <a:srgbClr val="002060"/>
                </a:solidFill>
                <a:latin typeface="+mn-lt"/>
              </a:rPr>
              <a:t>Енгельгардта</a:t>
            </a:r>
            <a:endParaRPr lang="ru-RU" sz="3600" b="1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uk-UA" sz="3600" b="1" dirty="0">
                <a:solidFill>
                  <a:srgbClr val="002060"/>
                </a:solidFill>
                <a:latin typeface="+mn-lt"/>
              </a:rPr>
              <a:t>За козачка служив</a:t>
            </a:r>
            <a:endParaRPr lang="ru-RU" sz="3600" b="1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uk-UA" sz="3600" b="1" dirty="0">
                <a:solidFill>
                  <a:srgbClr val="002060"/>
                </a:solidFill>
                <a:latin typeface="+mn-lt"/>
              </a:rPr>
              <a:t>Не згинався перед паном – </a:t>
            </a:r>
            <a:endParaRPr lang="ru-RU" sz="3600" b="1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uk-UA" sz="3600" b="1" dirty="0">
                <a:solidFill>
                  <a:srgbClr val="002060"/>
                </a:solidFill>
                <a:latin typeface="+mn-lt"/>
              </a:rPr>
              <a:t>Служив, як умів.</a:t>
            </a:r>
            <a:endParaRPr lang="ru-RU" sz="3600" b="1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uk-UA" sz="3600" b="1" dirty="0">
                <a:solidFill>
                  <a:srgbClr val="002060"/>
                </a:solidFill>
                <a:latin typeface="+mn-lt"/>
              </a:rPr>
              <a:t>Скуштував на юнім тілі</a:t>
            </a:r>
            <a:endParaRPr lang="ru-RU" sz="3600" b="1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uk-UA" sz="3600" b="1" dirty="0">
                <a:solidFill>
                  <a:srgbClr val="002060"/>
                </a:solidFill>
                <a:latin typeface="+mn-lt"/>
              </a:rPr>
              <a:t>Не раз батогів.</a:t>
            </a:r>
            <a:endParaRPr lang="ru-RU" sz="3600" b="1" dirty="0">
              <a:solidFill>
                <a:srgbClr val="002060"/>
              </a:solidFill>
              <a:latin typeface="+mn-lt"/>
            </a:endParaRPr>
          </a:p>
          <a:p>
            <a:endParaRPr lang="ru-RU" dirty="0"/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2324_html_m269078e0.png"/>
          <p:cNvPicPr>
            <a:picLocks noChangeAspect="1"/>
          </p:cNvPicPr>
          <p:nvPr/>
        </p:nvPicPr>
        <p:blipFill>
          <a:blip r:embed="rId2"/>
          <a:srcRect t="3333" b="16667"/>
          <a:stretch>
            <a:fillRect/>
          </a:stretch>
        </p:blipFill>
        <p:spPr>
          <a:xfrm>
            <a:off x="228600" y="533400"/>
            <a:ext cx="4724400" cy="571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953000" y="228600"/>
            <a:ext cx="4343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  <a:latin typeface="+mn-lt"/>
              </a:rPr>
              <a:t>Нишком  </a:t>
            </a:r>
            <a:r>
              <a:rPr lang="uk-UA" sz="3200" b="1" dirty="0">
                <a:solidFill>
                  <a:srgbClr val="002060"/>
                </a:solidFill>
                <a:latin typeface="+mn-lt"/>
              </a:rPr>
              <a:t>він малює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  <a:p>
            <a:r>
              <a:rPr lang="uk-UA" sz="3200" b="1" dirty="0">
                <a:solidFill>
                  <a:srgbClr val="002060"/>
                </a:solidFill>
                <a:latin typeface="+mn-lt"/>
              </a:rPr>
              <a:t>Статуї в саду.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  <a:p>
            <a:r>
              <a:rPr lang="uk-UA" sz="3200" b="1" dirty="0">
                <a:solidFill>
                  <a:srgbClr val="002060"/>
                </a:solidFill>
                <a:latin typeface="+mn-lt"/>
              </a:rPr>
              <a:t>Вночі пише вірші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  <a:p>
            <a:r>
              <a:rPr lang="uk-UA" sz="3200" b="1" dirty="0">
                <a:solidFill>
                  <a:srgbClr val="002060"/>
                </a:solidFill>
                <a:latin typeface="+mn-lt"/>
              </a:rPr>
              <a:t>Про людську біду.</a:t>
            </a:r>
            <a:endParaRPr lang="ru-RU" sz="3200" b="1" dirty="0">
              <a:solidFill>
                <a:srgbClr val="002060"/>
              </a:solidFill>
              <a:latin typeface="+mn-lt"/>
            </a:endParaRPr>
          </a:p>
          <a:p>
            <a:endParaRPr lang="ru-RU" sz="3200" dirty="0"/>
          </a:p>
        </p:txBody>
      </p:sp>
      <p:pic>
        <p:nvPicPr>
          <p:cNvPr id="7" name="Рисунок 6" descr="222324_html_m56cf181c.png"/>
          <p:cNvPicPr>
            <a:picLocks noChangeAspect="1"/>
          </p:cNvPicPr>
          <p:nvPr/>
        </p:nvPicPr>
        <p:blipFill>
          <a:blip r:embed="rId3"/>
          <a:srcRect t="2041"/>
          <a:stretch>
            <a:fillRect/>
          </a:stretch>
        </p:blipFill>
        <p:spPr>
          <a:xfrm>
            <a:off x="4495800" y="2209800"/>
            <a:ext cx="4343400" cy="4495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715</TotalTime>
  <Words>392</Words>
  <Application>Microsoft Office PowerPoint</Application>
  <PresentationFormat>Екран (4:3)</PresentationFormat>
  <Paragraphs>94</Paragraphs>
  <Slides>34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34</vt:i4>
      </vt:variant>
    </vt:vector>
  </HeadingPairs>
  <TitlesOfParts>
    <vt:vector size="35" baseType="lpstr">
      <vt:lpstr>Бумажная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З предсмертних слів батька Т.Г. Шевченка:</vt:lpstr>
      <vt:lpstr>У  Петербурзі  почалися  нові сторінки  життя  Тараса Шевченка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І мене в сім'ї великій, В сім'ї вольній, новій, Не забудьте пом'янути  Незлим ,тихим словом.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RePack by Diakov</cp:lastModifiedBy>
  <cp:revision>63</cp:revision>
  <cp:lastPrinted>1601-01-01T00:00:00Z</cp:lastPrinted>
  <dcterms:created xsi:type="dcterms:W3CDTF">1601-01-01T00:00:00Z</dcterms:created>
  <dcterms:modified xsi:type="dcterms:W3CDTF">2016-11-19T16:16:21Z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