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85" r:id="rId2"/>
    <p:sldId id="296" r:id="rId3"/>
    <p:sldId id="287" r:id="rId4"/>
    <p:sldId id="288" r:id="rId5"/>
    <p:sldId id="289" r:id="rId6"/>
    <p:sldId id="286" r:id="rId7"/>
    <p:sldId id="290" r:id="rId8"/>
    <p:sldId id="291" r:id="rId9"/>
    <p:sldId id="292" r:id="rId10"/>
    <p:sldId id="293" r:id="rId11"/>
    <p:sldId id="294" r:id="rId12"/>
    <p:sldId id="295" r:id="rId13"/>
    <p:sldId id="2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F4"/>
    <a:srgbClr val="FBBDEE"/>
    <a:srgbClr val="FEF0FB"/>
    <a:srgbClr val="FBF9A1"/>
    <a:srgbClr val="F8FFE7"/>
    <a:srgbClr val="EAE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>
      <p:cViewPr varScale="1">
        <p:scale>
          <a:sx n="110" d="100"/>
          <a:sy n="11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0114FF-C268-409A-BE01-EB88069CFE0D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C06EFA-0DEF-4C5E-8E2A-B6D3058490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73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E4E4171-D635-420C-B947-B7853DB469D9}" type="datetimeFigureOut">
              <a:rPr lang="ru-RU" smtClean="0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0576BB8-FE7C-4CEE-A6A0-10FC0BEEAF9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41" y="3918926"/>
            <a:ext cx="19812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1040258" y="4149080"/>
            <a:ext cx="5184576" cy="2159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Підготувала вчитель початкових класів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Збаразької ЗОШ І-ІІІ ст. №1</a:t>
            </a:r>
          </a:p>
          <a:p>
            <a:pPr marL="0" indent="0" algn="ctr">
              <a:buNone/>
            </a:pPr>
            <a:r>
              <a:rPr lang="uk-UA" b="1" dirty="0" err="1" smtClean="0">
                <a:solidFill>
                  <a:srgbClr val="002060"/>
                </a:solidFill>
              </a:rPr>
              <a:t>Попельовська</a:t>
            </a:r>
            <a:r>
              <a:rPr lang="uk-UA" b="1" dirty="0" smtClean="0">
                <a:solidFill>
                  <a:srgbClr val="002060"/>
                </a:solidFill>
              </a:rPr>
              <a:t> Наталія Олегівна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124744"/>
            <a:ext cx="7200800" cy="266429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>
                <a:gd name="adj" fmla="val 50122"/>
              </a:avLst>
            </a:prstTxWarp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Читання</a:t>
            </a:r>
            <a:r>
              <a:rPr lang="uk-UA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ln w="17780" cmpd="sng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- </a:t>
            </a:r>
            <a:r>
              <a:rPr lang="uk-UA" sz="5400" b="1" dirty="0" smtClean="0">
                <a:ln w="17780" cmpd="sng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запорука успішного навчання</a:t>
            </a:r>
            <a:endParaRPr lang="uk-UA" sz="5400" b="1" dirty="0">
              <a:ln w="17780" cmpd="sng">
                <a:solidFill>
                  <a:schemeClr val="bg2">
                    <a:lumMod val="9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58555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31640" y="6926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	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315578" y="764704"/>
            <a:ext cx="65309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Робоча бібліотека</a:t>
            </a:r>
            <a:endParaRPr lang="uk-UA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97479" y="1666976"/>
            <a:ext cx="6669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словники </a:t>
            </a:r>
            <a:r>
              <a:rPr lang="uk-UA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довідники  енциклопедії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наукова література </a:t>
            </a:r>
            <a:endParaRPr lang="uk-UA" sz="4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05968"/>
            <a:ext cx="1872208" cy="255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72" y="3612717"/>
            <a:ext cx="1790700" cy="2552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15824"/>
            <a:ext cx="1728192" cy="25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3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5" y="4005064"/>
            <a:ext cx="2962275" cy="183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272460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кутник 1"/>
          <p:cNvSpPr/>
          <p:nvPr/>
        </p:nvSpPr>
        <p:spPr>
          <a:xfrm>
            <a:off x="1187624" y="836711"/>
            <a:ext cx="7200800" cy="45704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Роль батьків </a:t>
            </a:r>
            <a:r>
              <a:rPr lang="uk-UA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</a:t>
            </a:r>
          </a:p>
          <a:p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особистий </a:t>
            </a:r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приклад батьків; </a:t>
            </a:r>
            <a:endParaRPr lang="uk-UA" sz="3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сумісне </a:t>
            </a:r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читання та обговорення прочитаного; </a:t>
            </a:r>
            <a:endParaRPr lang="uk-UA" sz="3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створення </a:t>
            </a:r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домашньої </a:t>
            </a:r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дитячої  бібліотеки</a:t>
            </a:r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; </a:t>
            </a:r>
            <a:endParaRPr lang="uk-UA" sz="3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	</a:t>
            </a:r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ведення </a:t>
            </a:r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щоденника </a:t>
            </a:r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для 			запису вражень від 				прочитаної  літератури</a:t>
            </a:r>
            <a:r>
              <a:rPr lang="uk-UA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9290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9251"/>
            <a:ext cx="4536504" cy="302433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95536" y="476672"/>
            <a:ext cx="8208912" cy="65864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Читати люблять діти тих батьків, які багато читають! </a:t>
            </a:r>
          </a:p>
          <a:p>
            <a:pPr algn="ctr"/>
            <a:endParaRPr lang="uk-UA" sz="5400" b="1" spc="50" dirty="0" smtClean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uk-UA" sz="5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uk-UA" sz="5400" b="1" spc="50" dirty="0" smtClean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uk-UA" sz="5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Читайте </a:t>
            </a:r>
            <a:r>
              <a:rPr lang="uk-UA" sz="5400" b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разом з дітьми та отримуйте задоволення!</a:t>
            </a:r>
          </a:p>
          <a:p>
            <a:pPr algn="ctr"/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330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916832"/>
            <a:ext cx="5472609" cy="399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823708" y="764704"/>
            <a:ext cx="7528536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158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співпрацю!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35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736304" cy="34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5556" y="404664"/>
            <a:ext cx="799288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  Уміння швидко читати –     	це не розкіш, а 	обов</a:t>
            </a:r>
            <a:r>
              <a:rPr kumimoji="0" lang="uk-UA" altLang="uk-UA" sz="5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Algerian" pitchFamily="82" charset="0"/>
              </a:rPr>
              <a:t>’</a:t>
            </a:r>
            <a:r>
              <a:rPr kumimoji="0" lang="uk-UA" altLang="uk-UA" sz="5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язкова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	навичка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	в сучасному </a:t>
            </a:r>
          </a:p>
          <a:p>
            <a:pPr lvl="2"/>
            <a:r>
              <a:rPr kumimoji="0" lang="uk-UA" altLang="uk-UA" sz="5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світі.</a:t>
            </a:r>
            <a:endParaRPr kumimoji="0" lang="uk-UA" altLang="uk-UA" sz="5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48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4800" b="1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В. Сухомлинський</a:t>
            </a:r>
            <a:endParaRPr kumimoji="0" lang="uk-UA" altLang="uk-UA" sz="4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6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571079"/>
            <a:ext cx="6280794" cy="9857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Цікаво знати…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059832" y="1556792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М. Горький читав приблизно </a:t>
            </a:r>
            <a:r>
              <a:rPr lang="uk-UA" sz="32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600 слів</a:t>
            </a:r>
            <a:r>
              <a:rPr lang="uk-UA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 хвилину. </a:t>
            </a:r>
          </a:p>
          <a:p>
            <a:endParaRPr lang="uk-UA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Найшвидше </a:t>
            </a:r>
            <a:r>
              <a:rPr lang="uk-UA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читав американський президент Дж. Кеннеді – близько </a:t>
            </a:r>
            <a:r>
              <a:rPr lang="uk-UA" sz="32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2000 слів </a:t>
            </a:r>
            <a:r>
              <a:rPr lang="uk-UA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хвилину.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1748408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24388"/>
          <a:stretch/>
        </p:blipFill>
        <p:spPr>
          <a:xfrm>
            <a:off x="1187624" y="3707328"/>
            <a:ext cx="1748408" cy="2025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7905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2664296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58798"/>
            <a:ext cx="6552728" cy="13900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uk-UA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Чому потрібно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вміти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uk-UA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читати швидко ?</a:t>
            </a:r>
            <a:endParaRPr lang="uk-UA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2492896"/>
            <a:ext cx="6768752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latin typeface="Monotype Corsiva" panose="03010101010201010101" pitchFamily="66" charset="0"/>
              </a:rPr>
              <a:t>Учневі </a:t>
            </a:r>
            <a:r>
              <a:rPr lang="uk-UA" sz="4000" b="1" dirty="0">
                <a:latin typeface="Monotype Corsiva" panose="03010101010201010101" pitchFamily="66" charset="0"/>
              </a:rPr>
              <a:t>4 класу задали прочитати 6 сторінок з читання</a:t>
            </a:r>
            <a:r>
              <a:rPr lang="uk-UA" sz="4000" b="1" dirty="0" smtClean="0">
                <a:latin typeface="Monotype Corsiva" panose="03010101010201010101" pitchFamily="66" charset="0"/>
              </a:rPr>
              <a:t>…</a:t>
            </a:r>
          </a:p>
          <a:p>
            <a:pPr marL="0" indent="0" algn="ctr">
              <a:buNone/>
            </a:pPr>
            <a:r>
              <a:rPr lang="uk-UA" sz="4000" b="1" dirty="0" smtClean="0">
                <a:latin typeface="Monotype Corsiva" panose="03010101010201010101" pitchFamily="66" charset="0"/>
              </a:rPr>
              <a:t> </a:t>
            </a:r>
            <a:r>
              <a:rPr lang="uk-UA" sz="4000" b="1" dirty="0">
                <a:latin typeface="Monotype Corsiva" panose="03010101010201010101" pitchFamily="66" charset="0"/>
              </a:rPr>
              <a:t>6 сторінок = 2400 слів </a:t>
            </a:r>
            <a:endParaRPr lang="uk-UA" sz="40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latin typeface="Monotype Corsiva" panose="03010101010201010101" pitchFamily="66" charset="0"/>
              </a:rPr>
              <a:t>2400 </a:t>
            </a:r>
            <a:r>
              <a:rPr lang="uk-UA" sz="4000" b="1" dirty="0">
                <a:latin typeface="Monotype Corsiva" panose="03010101010201010101" pitchFamily="66" charset="0"/>
              </a:rPr>
              <a:t>слів : </a:t>
            </a:r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120</a:t>
            </a:r>
            <a:r>
              <a:rPr lang="uk-UA" sz="4000" b="1" dirty="0">
                <a:latin typeface="Monotype Corsiva" panose="03010101010201010101" pitchFamily="66" charset="0"/>
              </a:rPr>
              <a:t> сл./</a:t>
            </a:r>
            <a:r>
              <a:rPr lang="uk-UA" sz="4000" b="1" dirty="0" err="1">
                <a:latin typeface="Monotype Corsiva" panose="03010101010201010101" pitchFamily="66" charset="0"/>
              </a:rPr>
              <a:t>хв</a:t>
            </a:r>
            <a:r>
              <a:rPr lang="uk-UA" sz="4000" b="1" dirty="0">
                <a:latin typeface="Monotype Corsiva" panose="03010101010201010101" pitchFamily="66" charset="0"/>
              </a:rPr>
              <a:t> = </a:t>
            </a:r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20</a:t>
            </a:r>
            <a:r>
              <a:rPr lang="uk-UA" sz="4000" b="1" dirty="0">
                <a:latin typeface="Monotype Corsiva" panose="03010101010201010101" pitchFamily="66" charset="0"/>
              </a:rPr>
              <a:t> </a:t>
            </a:r>
            <a:r>
              <a:rPr lang="uk-UA" sz="4000" b="1" dirty="0" err="1">
                <a:latin typeface="Monotype Corsiva" panose="03010101010201010101" pitchFamily="66" charset="0"/>
              </a:rPr>
              <a:t>хв</a:t>
            </a:r>
            <a:r>
              <a:rPr lang="uk-UA" sz="4000" b="1" dirty="0">
                <a:latin typeface="Monotype Corsiva" panose="03010101010201010101" pitchFamily="66" charset="0"/>
              </a:rPr>
              <a:t> </a:t>
            </a:r>
            <a:endParaRPr lang="uk-UA" sz="40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latin typeface="Monotype Corsiva" panose="03010101010201010101" pitchFamily="66" charset="0"/>
              </a:rPr>
              <a:t>2400 </a:t>
            </a:r>
            <a:r>
              <a:rPr lang="uk-UA" sz="4000" b="1" dirty="0">
                <a:latin typeface="Monotype Corsiva" panose="03010101010201010101" pitchFamily="66" charset="0"/>
              </a:rPr>
              <a:t>слів : </a:t>
            </a:r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80</a:t>
            </a:r>
            <a:r>
              <a:rPr lang="uk-UA" sz="4000" b="1" dirty="0">
                <a:latin typeface="Monotype Corsiva" panose="03010101010201010101" pitchFamily="66" charset="0"/>
              </a:rPr>
              <a:t> сл./</a:t>
            </a:r>
            <a:r>
              <a:rPr lang="uk-UA" sz="4000" b="1" dirty="0" err="1">
                <a:latin typeface="Monotype Corsiva" panose="03010101010201010101" pitchFamily="66" charset="0"/>
              </a:rPr>
              <a:t>хв</a:t>
            </a:r>
            <a:r>
              <a:rPr lang="uk-UA" sz="4000" b="1" dirty="0">
                <a:latin typeface="Monotype Corsiva" panose="03010101010201010101" pitchFamily="66" charset="0"/>
              </a:rPr>
              <a:t> = </a:t>
            </a:r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30</a:t>
            </a:r>
            <a:r>
              <a:rPr lang="uk-UA" sz="4000" b="1" dirty="0">
                <a:latin typeface="Monotype Corsiva" panose="03010101010201010101" pitchFamily="66" charset="0"/>
              </a:rPr>
              <a:t> </a:t>
            </a:r>
            <a:r>
              <a:rPr lang="uk-UA" sz="4000" b="1" dirty="0" err="1">
                <a:latin typeface="Monotype Corsiva" panose="03010101010201010101" pitchFamily="66" charset="0"/>
              </a:rPr>
              <a:t>хв</a:t>
            </a:r>
            <a:r>
              <a:rPr lang="uk-UA" sz="4000" b="1" dirty="0">
                <a:latin typeface="Monotype Corsiva" panose="03010101010201010101" pitchFamily="66" charset="0"/>
              </a:rPr>
              <a:t>…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693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2448272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304256" cy="2448272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115616" y="917599"/>
            <a:ext cx="66247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Monotype Corsiva" panose="03010101010201010101" pitchFamily="66" charset="0"/>
              </a:rPr>
              <a:t>                </a:t>
            </a:r>
            <a:r>
              <a:rPr lang="uk-UA" sz="4800" b="1" dirty="0" smtClean="0">
                <a:latin typeface="Monotype Corsiva" panose="03010101010201010101" pitchFamily="66" charset="0"/>
              </a:rPr>
              <a:t>Для </a:t>
            </a:r>
            <a:r>
              <a:rPr lang="uk-UA" sz="4800" b="1" dirty="0">
                <a:latin typeface="Monotype Corsiva" panose="03010101010201010101" pitchFamily="66" charset="0"/>
              </a:rPr>
              <a:t>того, щоб </a:t>
            </a:r>
            <a:r>
              <a:rPr lang="en-US" sz="4800" b="1" dirty="0" smtClean="0">
                <a:latin typeface="Monotype Corsiva" panose="03010101010201010101" pitchFamily="66" charset="0"/>
              </a:rPr>
              <a:t>      			</a:t>
            </a:r>
            <a:r>
              <a:rPr lang="uk-UA" sz="4800" b="1" dirty="0" smtClean="0">
                <a:latin typeface="Monotype Corsiva" panose="03010101010201010101" pitchFamily="66" charset="0"/>
              </a:rPr>
              <a:t>скласти </a:t>
            </a:r>
            <a:r>
              <a:rPr lang="uk-UA" sz="48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план</a:t>
            </a:r>
            <a:r>
              <a:rPr lang="uk-UA" sz="4800" b="1" dirty="0">
                <a:latin typeface="Monotype Corsiva" panose="03010101010201010101" pitchFamily="66" charset="0"/>
              </a:rPr>
              <a:t>, </a:t>
            </a:r>
            <a:endParaRPr lang="en-US" sz="48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4800" b="1" dirty="0" smtClean="0">
                <a:latin typeface="Monotype Corsiva" panose="03010101010201010101" pitchFamily="66" charset="0"/>
              </a:rPr>
              <a:t>підготувати </a:t>
            </a:r>
            <a:r>
              <a:rPr lang="uk-UA" sz="48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переказ</a:t>
            </a:r>
            <a:r>
              <a:rPr lang="uk-UA" sz="4800" b="1" dirty="0">
                <a:latin typeface="Monotype Corsiva" panose="03010101010201010101" pitchFamily="66" charset="0"/>
              </a:rPr>
              <a:t>, текст треба </a:t>
            </a:r>
            <a:r>
              <a:rPr lang="uk-UA" sz="48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перечитати ще раз</a:t>
            </a:r>
            <a:r>
              <a:rPr lang="uk-UA" sz="4800" b="1" dirty="0">
                <a:latin typeface="Monotype Corsiva" panose="03010101010201010101" pitchFamily="66" charset="0"/>
              </a:rPr>
              <a:t>…. Це займе вже годину робочого часу!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032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>
          <a:xfrm>
            <a:off x="6156176" y="4365104"/>
            <a:ext cx="22322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2952328" cy="208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1072"/>
            <a:ext cx="7272808" cy="120248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</a:t>
            </a:r>
            <a:br>
              <a:rPr lang="en-US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	     </a:t>
            </a: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Люди </a:t>
            </a:r>
            <a:r>
              <a:rPr lang="uk-UA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перестають </a:t>
            </a:r>
            <a:r>
              <a:rPr lang="en-US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		      </a:t>
            </a: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мислити</a:t>
            </a:r>
            <a:r>
              <a:rPr lang="uk-UA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коли </a:t>
            </a:r>
            <a:r>
              <a:rPr lang="en-US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		      		</a:t>
            </a: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перестають </a:t>
            </a:r>
            <a:r>
              <a:rPr lang="uk-UA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читати. </a:t>
            </a: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				Д</a:t>
            </a:r>
            <a:r>
              <a:rPr lang="uk-UA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Дідро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2924944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latin typeface="Monotype Corsiva" panose="03010101010201010101" pitchFamily="66" charset="0"/>
              </a:rPr>
              <a:t>Людина, для якої книжка вже з дитинства стала такою необхідною, як скрипка для музики, пензель для художника, ніколи не відчує себе обділеною, збіднілою, спустошеною. </a:t>
            </a:r>
          </a:p>
          <a:p>
            <a:pPr marL="0" indent="0">
              <a:buNone/>
            </a:pPr>
            <a:r>
              <a:rPr lang="uk-UA" sz="3200" b="1" dirty="0">
                <a:latin typeface="Monotype Corsiva" panose="03010101010201010101" pitchFamily="66" charset="0"/>
              </a:rPr>
              <a:t>	</a:t>
            </a:r>
            <a:r>
              <a:rPr lang="uk-UA" sz="3200" b="1" dirty="0" smtClean="0">
                <a:latin typeface="Monotype Corsiva" panose="03010101010201010101" pitchFamily="66" charset="0"/>
              </a:rPr>
              <a:t>		В. Сухомлинський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849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Ефективні резерви навчання     читанню</a:t>
            </a:r>
            <a:endParaRPr lang="uk-UA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27785" y="2119256"/>
            <a:ext cx="5688631" cy="397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latin typeface="Monotype Corsiva" panose="03010101010201010101" pitchFamily="66" charset="0"/>
              </a:rPr>
              <a:t>багаторазове </a:t>
            </a:r>
            <a:r>
              <a:rPr lang="uk-UA" sz="3200" b="1" dirty="0">
                <a:latin typeface="Monotype Corsiva" panose="03010101010201010101" pitchFamily="66" charset="0"/>
              </a:rPr>
              <a:t>читання; </a:t>
            </a:r>
            <a:endParaRPr lang="uk-UA" sz="32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Monotype Corsiva" panose="03010101010201010101" pitchFamily="66" charset="0"/>
              </a:rPr>
              <a:t>читання </a:t>
            </a:r>
            <a:r>
              <a:rPr lang="uk-UA" sz="3200" b="1" dirty="0">
                <a:latin typeface="Monotype Corsiva" panose="03010101010201010101" pitchFamily="66" charset="0"/>
              </a:rPr>
              <a:t>у темпі скоромовки; </a:t>
            </a:r>
            <a:endParaRPr lang="uk-UA" sz="32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Monotype Corsiva" panose="03010101010201010101" pitchFamily="66" charset="0"/>
              </a:rPr>
              <a:t>читання </a:t>
            </a:r>
            <a:r>
              <a:rPr lang="uk-UA" sz="3200" b="1" dirty="0">
                <a:latin typeface="Monotype Corsiva" panose="03010101010201010101" pitchFamily="66" charset="0"/>
              </a:rPr>
              <a:t>“трьома порціями” по 5 – 10 хвилин з великими перервами; </a:t>
            </a:r>
            <a:endParaRPr lang="uk-UA" sz="32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Monotype Corsiva" panose="03010101010201010101" pitchFamily="66" charset="0"/>
              </a:rPr>
              <a:t>стимулювання</a:t>
            </a:r>
            <a:r>
              <a:rPr lang="uk-UA" sz="3200" b="1" dirty="0">
                <a:latin typeface="Monotype Corsiva" panose="03010101010201010101" pitchFamily="66" charset="0"/>
              </a:rPr>
              <a:t>;</a:t>
            </a:r>
            <a:br>
              <a:rPr lang="uk-UA" sz="3200" b="1" dirty="0">
                <a:latin typeface="Monotype Corsiva" panose="03010101010201010101" pitchFamily="66" charset="0"/>
              </a:rPr>
            </a:br>
            <a:endParaRPr lang="uk-UA" sz="32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03647" y="2276872"/>
            <a:ext cx="648073" cy="504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03645" y="2811594"/>
            <a:ext cx="648073" cy="504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05078" y="3394428"/>
            <a:ext cx="648073" cy="504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22585" y="4365104"/>
            <a:ext cx="648073" cy="504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60" y="4326098"/>
            <a:ext cx="216024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21" y="4869161"/>
            <a:ext cx="1223010" cy="132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96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2339752" y="548680"/>
            <a:ext cx="5904656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600" b="1" dirty="0" smtClean="0">
                <a:latin typeface="Monotype Corsiva" panose="03010101010201010101" pitchFamily="66" charset="0"/>
              </a:rPr>
              <a:t>читання </a:t>
            </a:r>
            <a:r>
              <a:rPr lang="uk-UA" sz="3600" b="1" dirty="0">
                <a:latin typeface="Monotype Corsiva" panose="03010101010201010101" pitchFamily="66" charset="0"/>
              </a:rPr>
              <a:t>перед сном; </a:t>
            </a:r>
            <a:endParaRPr lang="uk-UA" sz="36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600" b="1" dirty="0" smtClean="0">
                <a:latin typeface="Monotype Corsiva" panose="03010101010201010101" pitchFamily="66" charset="0"/>
              </a:rPr>
              <a:t>читання </a:t>
            </a:r>
            <a:r>
              <a:rPr lang="uk-UA" sz="3600" b="1" dirty="0">
                <a:latin typeface="Monotype Corsiva" panose="03010101010201010101" pitchFamily="66" charset="0"/>
              </a:rPr>
              <a:t>у режимі “читання + короткий відпочинок”; </a:t>
            </a:r>
            <a:endParaRPr lang="uk-UA" sz="36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600" b="1" dirty="0" smtClean="0">
                <a:latin typeface="Monotype Corsiva" panose="03010101010201010101" pitchFamily="66" charset="0"/>
              </a:rPr>
              <a:t>виразне </a:t>
            </a:r>
            <a:r>
              <a:rPr lang="uk-UA" sz="3600" b="1" dirty="0">
                <a:latin typeface="Monotype Corsiva" panose="03010101010201010101" pitchFamily="66" charset="0"/>
              </a:rPr>
              <a:t>читання з переходом на незнайому частину тексту ; </a:t>
            </a:r>
            <a:endParaRPr lang="uk-UA" sz="36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3600" b="1" dirty="0" smtClean="0">
                <a:latin typeface="Monotype Corsiva" panose="03010101010201010101" pitchFamily="66" charset="0"/>
              </a:rPr>
              <a:t>п’ятихвилинки </a:t>
            </a:r>
            <a:r>
              <a:rPr lang="uk-UA" sz="3600" b="1" dirty="0">
                <a:latin typeface="Monotype Corsiva" panose="03010101010201010101" pitchFamily="66" charset="0"/>
              </a:rPr>
              <a:t>читання на початку кожного уроку 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84037" y="1268760"/>
            <a:ext cx="648073" cy="504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97495" y="2060848"/>
            <a:ext cx="648073" cy="5040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98891" y="3218196"/>
            <a:ext cx="648073" cy="5040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"/>
          <a:stretch/>
        </p:blipFill>
        <p:spPr>
          <a:xfrm>
            <a:off x="1498891" y="4308949"/>
            <a:ext cx="648073" cy="504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93" y="5013176"/>
            <a:ext cx="129614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2696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25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Домашня бібліотека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4" y="1412776"/>
            <a:ext cx="333392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096344" cy="282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4283968" y="1549195"/>
            <a:ext cx="3788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Улюблені книжки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5616" y="2348880"/>
            <a:ext cx="43924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5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Художня література</a:t>
            </a:r>
          </a:p>
          <a:p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58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652</TotalTime>
  <Words>237</Words>
  <Application>Microsoft Office PowerPoint</Application>
  <PresentationFormat>Екран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Кнопка</vt:lpstr>
      <vt:lpstr>Презентація PowerPoint</vt:lpstr>
      <vt:lpstr>Презентація PowerPoint</vt:lpstr>
      <vt:lpstr>Цікаво знати…</vt:lpstr>
      <vt:lpstr> Чому потрібно вміти  читати швидко ?</vt:lpstr>
      <vt:lpstr>Презентація PowerPoint</vt:lpstr>
      <vt:lpstr>                           Люди перестають          мислити, коли                перестають читати.       Д. Дідро</vt:lpstr>
      <vt:lpstr>Ефективні резерви навчання     читанню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69</cp:revision>
  <dcterms:modified xsi:type="dcterms:W3CDTF">2016-11-17T17:02:11Z</dcterms:modified>
</cp:coreProperties>
</file>