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58" r:id="rId5"/>
    <p:sldId id="263" r:id="rId6"/>
    <p:sldId id="262" r:id="rId7"/>
    <p:sldId id="264" r:id="rId8"/>
    <p:sldId id="265" r:id="rId9"/>
    <p:sldId id="267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5FBA3"/>
    <a:srgbClr val="FD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-9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2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86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6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1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1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7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98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8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30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9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 userDrawn="1"/>
        </p:nvSpPr>
        <p:spPr>
          <a:xfrm>
            <a:off x="0" y="0"/>
            <a:ext cx="9144000" cy="6858000"/>
          </a:xfrm>
          <a:prstGeom prst="doubleWave">
            <a:avLst/>
          </a:prstGeom>
          <a:solidFill>
            <a:srgbClr val="FDEADA">
              <a:alpha val="78039"/>
            </a:srgbClr>
          </a:solidFill>
          <a:ln w="57150" cmpd="thickThin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prst="artDeco"/>
            <a:bevelB w="317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8502" y="-89694"/>
            <a:ext cx="4762500" cy="179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F9AB-FD38-48B3-A517-183CE36158B3}" type="datetimeFigureOut">
              <a:rPr lang="ru-RU" smtClean="0"/>
              <a:pPr/>
              <a:t>29.11.2016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7002" y="5156994"/>
            <a:ext cx="4762500" cy="1790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4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7;&#1079;&#1077;&#1085;&#1090;&#1072;&#1094;&#1080;&#1103;1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66"/>
          <a:stretch/>
        </p:blipFill>
        <p:spPr>
          <a:xfrm>
            <a:off x="5894166" y="1949398"/>
            <a:ext cx="2859869" cy="3900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93975" y="581246"/>
            <a:ext cx="6912768" cy="1368152"/>
          </a:xfrm>
          <a:prstGeom prst="rect">
            <a:avLst/>
          </a:prstGeom>
          <a:noFill/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9600" dirty="0" smtClean="0">
                <a:ln w="24500" cmpd="dbl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Портфоліо </a:t>
            </a:r>
            <a:r>
              <a:rPr lang="uk-UA" sz="9600" dirty="0" smtClean="0">
                <a:ln w="24500" cmpd="dbl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ahoma" charset="0"/>
              </a:rPr>
              <a:t/>
            </a:r>
            <a:br>
              <a:rPr lang="uk-UA" sz="9600" dirty="0" smtClean="0">
                <a:ln w="24500" cmpd="dbl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ahoma" charset="0"/>
              </a:rPr>
            </a:br>
            <a:endParaRPr lang="uk-UA" sz="9600" dirty="0">
              <a:ln w="24500" cmpd="dbl">
                <a:solidFill>
                  <a:srgbClr val="000066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ahoma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66121" y="2182289"/>
            <a:ext cx="3500208" cy="934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Вчителя музики, </a:t>
            </a:r>
          </a:p>
          <a:p>
            <a:pPr marL="0" indent="0" algn="ctr">
              <a:buNone/>
            </a:pPr>
            <a:r>
              <a:rPr lang="uk-UA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Керівника гуртка</a:t>
            </a:r>
            <a:endParaRPr lang="uk-UA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27793" y="3117105"/>
            <a:ext cx="4757334" cy="22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OffAxis1Right"/>
              <a:lightRig rig="threePt" dir="t"/>
            </a:scene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sz="4400" cap="all" dirty="0" err="1" smtClean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Смитанюка</a:t>
            </a:r>
            <a:r>
              <a:rPr lang="uk-UA" sz="4400" cap="all" dirty="0" smtClean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uk-UA" sz="4400" cap="all" dirty="0" smtClean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Романа</a:t>
            </a:r>
            <a:r>
              <a:rPr lang="uk-UA" sz="4400" cap="all" dirty="0" smtClean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cap="all" dirty="0" smtClean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Васильовича</a:t>
            </a:r>
            <a:endParaRPr lang="uk-UA" sz="4400" cap="all" dirty="0">
              <a:ln w="9000" cmpd="sng">
                <a:solidFill>
                  <a:srgbClr val="000066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4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73191" y="-87286"/>
            <a:ext cx="32559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189195" cy="195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634" y="4046423"/>
            <a:ext cx="2101880" cy="18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411" y="892075"/>
            <a:ext cx="2244251" cy="20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36" y="5949280"/>
            <a:ext cx="8785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409" y="6017230"/>
            <a:ext cx="961298" cy="5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747" y="5980536"/>
            <a:ext cx="811746" cy="72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000" y="6046764"/>
            <a:ext cx="1156206" cy="6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599" y="5873011"/>
            <a:ext cx="473148" cy="8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197" y="6182379"/>
            <a:ext cx="951781" cy="4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119" y="5919042"/>
            <a:ext cx="699897" cy="7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0480"/>
            <a:ext cx="680635" cy="6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481" y="6102652"/>
            <a:ext cx="574188" cy="6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750" y="3742479"/>
            <a:ext cx="1856582" cy="17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51873" y="2309949"/>
            <a:ext cx="30732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2400" b="1" dirty="0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напрямки </a:t>
            </a:r>
            <a:r>
              <a:rPr lang="ru-RU" sz="2400" b="1" dirty="0" err="1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endParaRPr lang="ru-RU" sz="2400" b="1" cap="none" spc="0" dirty="0">
              <a:ln w="11430"/>
              <a:solidFill>
                <a:srgbClr val="00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7967" y="12601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>
              <a:tabLst>
                <a:tab pos="912813" algn="l"/>
              </a:tabLst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 </a:t>
            </a:r>
          </a:p>
          <a:p>
            <a:pPr lvl="0" algn="ctr" eaLnBrk="0">
              <a:tabLst>
                <a:tab pos="912813" algn="l"/>
              </a:tabLst>
              <a:defRPr/>
            </a:pP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акапелла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35463" y="1544299"/>
            <a:ext cx="5539224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Народні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обробці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97" y="38222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 </a:t>
            </a:r>
          </a:p>
          <a:p>
            <a:pPr lvl="0" algn="ctr"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хорового </a:t>
            </a:r>
          </a:p>
          <a:p>
            <a:pPr lvl="0" algn="ctr"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співу </a:t>
            </a:r>
          </a:p>
          <a:p>
            <a:pPr lvl="0" algn="ctr"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lvl="0" algn="ctr">
              <a:defRPr/>
            </a:pPr>
            <a:r>
              <a:rPr lang="uk-UA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тальною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фонограмою</a:t>
            </a:r>
            <a:endParaRPr lang="uk-UA" sz="1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5332" y="4208522"/>
            <a:ext cx="4291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Поєднання </a:t>
            </a:r>
          </a:p>
          <a:p>
            <a:pPr lvl="0" algn="ctr">
              <a:defRPr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хорового </a:t>
            </a:r>
          </a:p>
          <a:p>
            <a:pPr lvl="0" algn="ctr">
              <a:defRPr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співу </a:t>
            </a:r>
          </a:p>
          <a:p>
            <a:pPr lvl="0" algn="ctr">
              <a:defRPr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lvl="0" algn="ctr">
              <a:defRPr/>
            </a:pPr>
            <a:r>
              <a:rPr lang="uk-UA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тальною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фонограмою</a:t>
            </a:r>
            <a:endParaRPr lang="uk-UA" sz="1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6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73191" y="-87286"/>
            <a:ext cx="32559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098" y="4058033"/>
            <a:ext cx="2141969" cy="202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77" y="279902"/>
            <a:ext cx="3063228" cy="27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331" y="3735785"/>
            <a:ext cx="2101880" cy="18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224" y="995239"/>
            <a:ext cx="2244251" cy="20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36" y="5949280"/>
            <a:ext cx="8785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409" y="6017230"/>
            <a:ext cx="961298" cy="5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747" y="5980536"/>
            <a:ext cx="811746" cy="72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000" y="6046764"/>
            <a:ext cx="1156206" cy="6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599" y="5873011"/>
            <a:ext cx="473148" cy="8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197" y="6182379"/>
            <a:ext cx="951781" cy="4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119" y="5919042"/>
            <a:ext cx="699897" cy="7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0480"/>
            <a:ext cx="680635" cy="6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481" y="6102652"/>
            <a:ext cx="574188" cy="6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70" y="3017212"/>
            <a:ext cx="2208025" cy="20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89158" y="2345209"/>
            <a:ext cx="1707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2400" b="1" cap="none" spc="0" dirty="0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1430"/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2400" b="1" cap="none" spc="0" dirty="0">
              <a:ln w="11430"/>
              <a:solidFill>
                <a:srgbClr val="00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322" y="1548926"/>
            <a:ext cx="1930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Прищепити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любов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народної пісні </a:t>
            </a:r>
            <a:endParaRPr lang="uk-UA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 традицій</a:t>
            </a:r>
            <a:endParaRPr lang="uk-UA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790" y="685352"/>
            <a:ext cx="255493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 внутрішній </a:t>
            </a:r>
            <a:endParaRPr lang="uk-UA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 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 , збагачувати </a:t>
            </a:r>
            <a:endParaRPr lang="uk-UA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допомогою творів українських та </a:t>
            </a:r>
            <a:endParaRPr lang="uk-UA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 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композиторів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85459" y="3379864"/>
            <a:ext cx="3754190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звивати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до  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3240" y="4426975"/>
            <a:ext cx="16610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духовн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естетичн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endParaRPr lang="uk-UA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5030" y="3923603"/>
            <a:ext cx="1785745" cy="1162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озшир</a:t>
            </a:r>
            <a:r>
              <a:rPr lang="uk-UA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ювати</a:t>
            </a:r>
            <a:endParaRPr lang="uk-UA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6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mage?t=3&amp;bid=834099965368&amp;id=834099965368&amp;plc=WEB&amp;tkn=*I6xmOfw1qjNmVhX4noEkIUq6o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668">
            <a:off x="134470" y="4275132"/>
            <a:ext cx="4303058" cy="242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t=3&amp;bid=586471056056&amp;id=586471056056&amp;plc=WEB&amp;tkn=*JpsoqCSCgFLkdLmBBwrwtlbsj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1654">
            <a:off x="140786" y="351929"/>
            <a:ext cx="3980489" cy="2985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t=3&amp;bid=839212764088&amp;id=839212764088&amp;plc=WEB&amp;tkn=*y7RrFqMb5Rin0Ra5TvdW3q40E_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59"/>
          <a:stretch/>
        </p:blipFill>
        <p:spPr bwMode="auto">
          <a:xfrm rot="21343087">
            <a:off x="4586564" y="3657720"/>
            <a:ext cx="4396071" cy="281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mage?t=3&amp;bid=812157534136&amp;id=812157534136&amp;plc=WEB&amp;tkn=*e988sOycahcurAZk-uc_WCLC63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67">
            <a:off x="5093563" y="579990"/>
            <a:ext cx="4050437" cy="227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ман\Desktop\1 - 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20878">
            <a:off x="3415500" y="2670439"/>
            <a:ext cx="1509459" cy="2131577"/>
          </a:xfrm>
          <a:prstGeom prst="rect">
            <a:avLst/>
          </a:prstGeom>
          <a:noFill/>
        </p:spPr>
      </p:pic>
      <p:pic>
        <p:nvPicPr>
          <p:cNvPr id="1027" name="Picture 3" descr="C:\Users\Роман\Desktop\1 - 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57124">
            <a:off x="3911293" y="4024999"/>
            <a:ext cx="1671335" cy="2363103"/>
          </a:xfrm>
          <a:prstGeom prst="rect">
            <a:avLst/>
          </a:prstGeom>
          <a:noFill/>
        </p:spPr>
      </p:pic>
      <p:pic>
        <p:nvPicPr>
          <p:cNvPr id="1028" name="Picture 4" descr="C:\Users\Роман\Desktop\1 - 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35854">
            <a:off x="2859810" y="104211"/>
            <a:ext cx="1442214" cy="2023872"/>
          </a:xfrm>
          <a:prstGeom prst="rect">
            <a:avLst/>
          </a:prstGeom>
          <a:noFill/>
        </p:spPr>
      </p:pic>
      <p:pic>
        <p:nvPicPr>
          <p:cNvPr id="1029" name="Picture 5" descr="C:\Users\Роман\Desktop\1 - 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7662" y="415399"/>
            <a:ext cx="1637257" cy="230428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356199">
            <a:off x="4727015" y="219600"/>
            <a:ext cx="1519618" cy="1885950"/>
          </a:xfrm>
          <a:prstGeom prst="rect">
            <a:avLst/>
          </a:prstGeom>
        </p:spPr>
      </p:pic>
      <p:pic>
        <p:nvPicPr>
          <p:cNvPr id="1030" name="Picture 6" descr="C:\Users\Роман\Desktop\IMG_11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5547">
            <a:off x="3413171" y="4802993"/>
            <a:ext cx="1514789" cy="2019719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12" cstate="print"/>
          <a:srcRect l="11003" t="51941" r="20363" b="13813"/>
          <a:stretch>
            <a:fillRect/>
          </a:stretch>
        </p:blipFill>
        <p:spPr bwMode="auto">
          <a:xfrm rot="10800000">
            <a:off x="313506" y="3526971"/>
            <a:ext cx="2952207" cy="168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13" cstate="print"/>
          <a:srcRect l="11003" t="14957" r="17156" b="50913"/>
          <a:stretch>
            <a:fillRect/>
          </a:stretch>
        </p:blipFill>
        <p:spPr bwMode="auto">
          <a:xfrm rot="10800000">
            <a:off x="809897" y="2442754"/>
            <a:ext cx="2834640" cy="135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5" descr="SDC1252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250451">
            <a:off x="4557572" y="2096723"/>
            <a:ext cx="2229851" cy="170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SDC125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58224">
            <a:off x="6598732" y="2233749"/>
            <a:ext cx="2297074" cy="172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9" y="766850"/>
            <a:ext cx="2352675" cy="48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4988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546" y="2989349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858" y="4108622"/>
            <a:ext cx="354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Documents and Settings\Admin\Мои документы\Мои рисунки\Новый рисунок (2).png">
            <a:hlinkClick r:id="rId6" action="ppaction://hlinkpres?slideindex=4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379" y="843840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Мои рисунки\Новый рисунок (3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53" y="127087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Мои документы\Мои рисунки\Новый рисунок (4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053" y="1579400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Мои документы\Мои рисунки\Новый рисунок (6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053" y="2307048"/>
            <a:ext cx="4530725" cy="65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83" y="5077705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133" y="944590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Documents and Settings\Admin\Мои документы\Мои рисунки\Новый рисунок (5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121" y="2989349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90" y="1163723"/>
            <a:ext cx="1963737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63661"/>
            <a:ext cx="336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Педагогічні інновації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822" y="79825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C:\Documents and Settings\Admin\Мои документы\Мои рисунки\Новый рисунок (4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904" y="3687055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Documents and Settings\Admin\Мои документы\Мои рисунки\Новый рисунок (4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370" y="5828578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Documents and Settings\Admin\Мои документы\Мои рисунки\Новый рисунок (3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133" y="4378200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Documents and Settings\Admin\Мои документы\Мои рисунки\Новый рисунок (2).png">
            <a:hlinkClick r:id="rId6" action="ppaction://hlinkpres?slideindex=4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086" y="5078236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828" y="766405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673" y="1464375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928" y="2170019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470" y="2856599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056" y="3610954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679" y="4337747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855" y="5043549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902" y="5748158"/>
            <a:ext cx="675231" cy="6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78828" y="102107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17079" y="817307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31902" y="1486718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63538" y="2246656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38177" y="2907501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06486" y="3661856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57990" y="4369930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57989" y="5105729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81899" y="5799060"/>
            <a:ext cx="581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09" y="2232205"/>
            <a:ext cx="18219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9600" b="1" cap="all" spc="0" dirty="0">
              <a:ln w="0"/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565410"/>
            <a:ext cx="741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2400" b="1" cap="all" spc="0" dirty="0">
              <a:ln w="0"/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94267" y="1901025"/>
            <a:ext cx="741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B5177D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2400" b="1" cap="all" spc="0" dirty="0">
              <a:ln w="0"/>
              <a:solidFill>
                <a:srgbClr val="B5177D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217929" y="3081514"/>
            <a:ext cx="741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3125" y="3367174"/>
            <a:ext cx="741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24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3125" y="4593162"/>
            <a:ext cx="741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D5315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ru-RU" sz="2400" b="1" cap="all" spc="0" dirty="0">
              <a:ln w="0"/>
              <a:solidFill>
                <a:srgbClr val="0D5315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878861"/>
            <a:ext cx="29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CFDA1"/>
                </a:solidFill>
              </a:rPr>
              <a:t>Освітні маршрути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CFDA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1634047"/>
            <a:ext cx="298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Робота над собою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58994" y="2260163"/>
            <a:ext cx="362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Технології навчання та виховання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72000" y="3059201"/>
            <a:ext cx="430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Фіксування результатів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46407" y="3690235"/>
            <a:ext cx="4305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Оцінка власних досягнень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46407" y="4450204"/>
            <a:ext cx="430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Любов до професії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32454" y="5128010"/>
            <a:ext cx="430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Імпульс до активності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3746" y="5860615"/>
            <a:ext cx="4702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Об’єктивний погляд на себе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4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425" y="1651601"/>
            <a:ext cx="1595391" cy="2275202"/>
          </a:xfrm>
          <a:prstGeom prst="rect">
            <a:avLst/>
          </a:prstGeom>
        </p:spPr>
      </p:pic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-595747" y="606322"/>
            <a:ext cx="5181196" cy="507255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32056"/>
              </a:avLst>
            </a:prstTxWarp>
            <a:noAutofit/>
            <a:scene3d>
              <a:camera prst="perspectiveHeroicExtremeLeftFacing"/>
              <a:lightRig rig="threePt" dir="t"/>
            </a:scene3d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53848" dir="2700000" algn="ctr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Анкетні дані</a:t>
            </a:r>
            <a:endParaRPr lang="uk-UA" sz="12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://u5.abo.com.ua/image/0CB13/vector-premium-satin-black-ss-chiselled-fp-f!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1515">
            <a:off x="6813359" y="3838172"/>
            <a:ext cx="2458190" cy="1843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323" y="1196682"/>
            <a:ext cx="577719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Дата народження: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4 вересня 1975 р.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17266" y="1322702"/>
            <a:ext cx="756047" cy="521064"/>
            <a:chOff x="2078" y="237"/>
            <a:chExt cx="1615" cy="4535"/>
          </a:xfrm>
        </p:grpSpPr>
        <p:sp>
          <p:nvSpPr>
            <p:cNvPr id="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1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4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-893746" y="1835784"/>
            <a:ext cx="577719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Освіта: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 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вища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16380" y="2003637"/>
            <a:ext cx="756047" cy="521064"/>
            <a:chOff x="2078" y="237"/>
            <a:chExt cx="1615" cy="4535"/>
          </a:xfrm>
        </p:grpSpPr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161359" y="2617885"/>
            <a:ext cx="961055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Спеціальність за дипломом: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вчитель музики, етики і естетики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4" name="Group 53"/>
          <p:cNvGrpSpPr>
            <a:grpSpLocks/>
          </p:cNvGrpSpPr>
          <p:nvPr/>
        </p:nvGrpSpPr>
        <p:grpSpPr bwMode="auto">
          <a:xfrm>
            <a:off x="174426" y="2716838"/>
            <a:ext cx="756047" cy="521064"/>
            <a:chOff x="2078" y="237"/>
            <a:chExt cx="1615" cy="4535"/>
          </a:xfrm>
        </p:grpSpPr>
        <p:sp>
          <p:nvSpPr>
            <p:cNvPr id="2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7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0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-152519" y="3293205"/>
            <a:ext cx="8424936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Кваліфікація </a:t>
            </a: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:</a:t>
            </a:r>
            <a:r>
              <a:rPr lang="uk-UA" sz="2400" b="1" i="1" kern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ІІ категорія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174426" y="3436458"/>
            <a:ext cx="756047" cy="521064"/>
            <a:chOff x="2078" y="237"/>
            <a:chExt cx="1615" cy="4535"/>
          </a:xfrm>
        </p:grpSpPr>
        <p:sp>
          <p:nvSpPr>
            <p:cNvPr id="3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5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7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38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-1606618" y="4071742"/>
            <a:ext cx="964907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Місце роботи: </a:t>
            </a:r>
            <a:r>
              <a:rPr kumimoji="0" lang="uk-UA" sz="2400" b="1" i="1" u="none" strike="noStrike" kern="0" cap="none" spc="0" normalizeH="0" noProof="0" dirty="0" err="1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Чортківська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ЗОШ- інтернат І-ІІІ ступенів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183333" y="4096696"/>
            <a:ext cx="756047" cy="521064"/>
            <a:chOff x="2078" y="237"/>
            <a:chExt cx="1615" cy="4535"/>
          </a:xfrm>
        </p:grpSpPr>
        <p:sp>
          <p:nvSpPr>
            <p:cNvPr id="4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-505072" y="4681029"/>
            <a:ext cx="964907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MS Gothic"/>
                <a:cs typeface="Arial"/>
              </a:rPr>
              <a:t>Посада: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MS Gothic"/>
                <a:cs typeface="Arial"/>
              </a:rPr>
              <a:t>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MS Gothic"/>
                <a:cs typeface="Arial"/>
              </a:rPr>
              <a:t>вчитель музики, керівник гуртка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Gothic"/>
              <a:cs typeface="Arial"/>
            </a:endParaRPr>
          </a:p>
        </p:txBody>
      </p:sp>
      <p:grpSp>
        <p:nvGrpSpPr>
          <p:cNvPr id="50" name="Group 53"/>
          <p:cNvGrpSpPr>
            <a:grpSpLocks/>
          </p:cNvGrpSpPr>
          <p:nvPr/>
        </p:nvGrpSpPr>
        <p:grpSpPr bwMode="auto">
          <a:xfrm rot="21363571">
            <a:off x="252112" y="4770884"/>
            <a:ext cx="756047" cy="521064"/>
            <a:chOff x="2078" y="237"/>
            <a:chExt cx="1615" cy="4535"/>
          </a:xfrm>
        </p:grpSpPr>
        <p:sp>
          <p:nvSpPr>
            <p:cNvPr id="5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3106290" y="5213998"/>
            <a:ext cx="577719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Стаж роботи: 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20 років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58" name="Group 53"/>
          <p:cNvGrpSpPr>
            <a:grpSpLocks/>
          </p:cNvGrpSpPr>
          <p:nvPr/>
        </p:nvGrpSpPr>
        <p:grpSpPr bwMode="auto">
          <a:xfrm>
            <a:off x="355714" y="5430021"/>
            <a:ext cx="756047" cy="521064"/>
            <a:chOff x="2078" y="237"/>
            <a:chExt cx="1615" cy="4535"/>
          </a:xfrm>
        </p:grpSpPr>
        <p:sp>
          <p:nvSpPr>
            <p:cNvPr id="5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gray">
            <a:xfrm>
              <a:off x="2959" y="237"/>
              <a:ext cx="555" cy="45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gray">
            <a:xfrm>
              <a:off x="2336" y="252"/>
              <a:ext cx="1107" cy="4520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gray">
            <a:xfrm>
              <a:off x="2336" y="252"/>
              <a:ext cx="1105" cy="45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r" defTabSz="100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455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7235" y="51238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uk-UA" sz="2800" b="1" u="sng" kern="0" dirty="0" smtClean="0">
                <a:solidFill>
                  <a:srgbClr val="002060"/>
                </a:solidFill>
              </a:rPr>
              <a:t>Закінчив </a:t>
            </a:r>
          </a:p>
          <a:p>
            <a:pPr>
              <a:lnSpc>
                <a:spcPct val="80000"/>
              </a:lnSpc>
            </a:pPr>
            <a:r>
              <a:rPr lang="uk-UA" sz="2800" b="1" kern="0" dirty="0" err="1" smtClean="0">
                <a:solidFill>
                  <a:srgbClr val="C00000"/>
                </a:solidFill>
              </a:rPr>
              <a:t>Чортківське</a:t>
            </a:r>
            <a:r>
              <a:rPr lang="uk-UA" sz="2800" b="1" kern="0" dirty="0" smtClean="0">
                <a:solidFill>
                  <a:srgbClr val="C00000"/>
                </a:solidFill>
              </a:rPr>
              <a:t> педагогічне училище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 smtClean="0">
                <a:solidFill>
                  <a:srgbClr val="C00000"/>
                </a:solidFill>
              </a:rPr>
              <a:t>імені </a:t>
            </a:r>
            <a:r>
              <a:rPr lang="uk-UA" sz="2800" b="1" kern="0" dirty="0" err="1" smtClean="0">
                <a:solidFill>
                  <a:srgbClr val="C00000"/>
                </a:solidFill>
              </a:rPr>
              <a:t>О.Барвінського</a:t>
            </a:r>
            <a:endParaRPr lang="uk-UA" sz="2800" b="1" kern="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 smtClean="0">
                <a:solidFill>
                  <a:srgbClr val="C00000"/>
                </a:solidFill>
              </a:rPr>
              <a:t> за </a:t>
            </a:r>
            <a:r>
              <a:rPr lang="uk-UA" sz="2800" b="1" kern="0" dirty="0" err="1" smtClean="0">
                <a:solidFill>
                  <a:srgbClr val="C00000"/>
                </a:solidFill>
              </a:rPr>
              <a:t>спеціальностю</a:t>
            </a:r>
            <a:r>
              <a:rPr lang="uk-UA" sz="2800" b="1" kern="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 smtClean="0">
                <a:solidFill>
                  <a:srgbClr val="C00000"/>
                </a:solidFill>
              </a:rPr>
              <a:t>вчитель музики,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 smtClean="0">
                <a:solidFill>
                  <a:srgbClr val="C00000"/>
                </a:solidFill>
              </a:rPr>
              <a:t> музичний керівник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800" b="1" kern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800" b="1" kern="0" dirty="0" smtClean="0">
                <a:solidFill>
                  <a:srgbClr val="002060"/>
                </a:solidFill>
              </a:rPr>
              <a:t>Дрогобицький Державний Педагогічний Університет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 smtClean="0">
                <a:solidFill>
                  <a:srgbClr val="002060"/>
                </a:solidFill>
              </a:rPr>
              <a:t> ім. </a:t>
            </a:r>
            <a:r>
              <a:rPr lang="uk-UA" sz="2800" b="1" kern="0" dirty="0" err="1" smtClean="0">
                <a:solidFill>
                  <a:srgbClr val="002060"/>
                </a:solidFill>
              </a:rPr>
              <a:t>І.Франка</a:t>
            </a:r>
            <a:r>
              <a:rPr lang="uk-UA" sz="2800" b="1" kern="0" dirty="0" smtClean="0">
                <a:solidFill>
                  <a:srgbClr val="002060"/>
                </a:solidFill>
              </a:rPr>
              <a:t> </a:t>
            </a:r>
            <a:r>
              <a:rPr lang="uk-UA" sz="2800" b="1" kern="0" dirty="0">
                <a:solidFill>
                  <a:srgbClr val="002060"/>
                </a:solidFill>
              </a:rPr>
              <a:t>за </a:t>
            </a:r>
            <a:r>
              <a:rPr lang="uk-UA" sz="2800" b="1" kern="0" dirty="0" err="1">
                <a:solidFill>
                  <a:srgbClr val="002060"/>
                </a:solidFill>
              </a:rPr>
              <a:t>спеціальностю</a:t>
            </a:r>
            <a:endParaRPr lang="uk-UA" sz="2800" b="1" kern="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kern="0" dirty="0">
                <a:solidFill>
                  <a:srgbClr val="002060"/>
                </a:solidFill>
              </a:rPr>
              <a:t>вчитель музики, етики і естетики</a:t>
            </a:r>
          </a:p>
          <a:p>
            <a:pPr marL="0" indent="0">
              <a:lnSpc>
                <a:spcPct val="80000"/>
              </a:lnSpc>
              <a:buNone/>
            </a:pPr>
            <a:endParaRPr lang="uk-UA" sz="2800" b="1" kern="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uk-UA" sz="2800" b="1" kern="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sz="2800" b="1" kern="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sz="2800" b="1" kern="0" dirty="0" smtClean="0">
              <a:solidFill>
                <a:srgbClr val="66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uk-UA" sz="2800" b="1" kern="0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ru-RU" sz="2800" kern="0" dirty="0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6" t="12250"/>
          <a:stretch/>
        </p:blipFill>
        <p:spPr bwMode="auto">
          <a:xfrm>
            <a:off x="6431553" y="3576918"/>
            <a:ext cx="2836990" cy="28104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чортківське педагогічне учил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024" y="1532965"/>
            <a:ext cx="3231329" cy="181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9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3863" y="1131295"/>
            <a:ext cx="5076710" cy="125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Plain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MS Gothic"/>
                <a:cs typeface="Arial"/>
              </a:rPr>
              <a:t>З 1996   року працюю в Чортківській школі -інтернаті І-ІІІ ступенів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Gothic"/>
              <a:cs typeface="Arial"/>
            </a:endParaRPr>
          </a:p>
        </p:txBody>
      </p:sp>
      <p:pic>
        <p:nvPicPr>
          <p:cNvPr id="4" name="Picture 2" descr="K:\семінар директорів\портфоліо школи\фото\SDC15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419" y="2262516"/>
            <a:ext cx="4155077" cy="311630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2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9145" y="1220615"/>
            <a:ext cx="5351666" cy="13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Plain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У 2011 році пройшов  курси «І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ntel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»</a:t>
            </a:r>
            <a:r>
              <a:rPr kumimoji="0" lang="uk-UA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 «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Навчання для майбутнього»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9145" y="3007640"/>
            <a:ext cx="522350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Plain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У 2011, 2016 </a:t>
            </a:r>
            <a:r>
              <a:rPr kumimoji="0" lang="uk-UA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р.р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 пройшов</a:t>
            </a:r>
            <a:r>
              <a:rPr kumimoji="0" lang="uk-UA" sz="2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 курси підвищення кваліфікації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16" t="15017" r="10896" b="42492"/>
          <a:stretch/>
        </p:blipFill>
        <p:spPr bwMode="auto">
          <a:xfrm>
            <a:off x="5671834" y="3482789"/>
            <a:ext cx="3285799" cy="22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2"/>
          <p:cNvSpPr>
            <a:spLocks noChangeArrowheads="1" noChangeShapeType="1" noTextEdit="1"/>
          </p:cNvSpPr>
          <p:nvPr/>
        </p:nvSpPr>
        <p:spPr bwMode="auto">
          <a:xfrm>
            <a:off x="18292" y="690814"/>
            <a:ext cx="5233441" cy="1345912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32056"/>
              </a:avLst>
            </a:prstTxWarp>
            <a:noAutofit/>
            <a:scene3d>
              <a:camera prst="isometricOffAxis2Left"/>
              <a:lightRig rig="threePt" dir="t"/>
            </a:scene3d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dist="53848" dir="2700000" algn="ctr">
                    <a:srgbClr val="9999FF">
                      <a:alpha val="8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Життєве кредо</a:t>
            </a:r>
            <a:endParaRPr lang="uk-UA" sz="1200" dirty="0"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outerShdw dist="53848" dir="2700000" algn="ctr">
                  <a:srgbClr val="9999FF">
                    <a:alpha val="8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587" y="2212668"/>
            <a:ext cx="47049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Музика – стан душі!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827">
            <a:off x="5029673" y="2082409"/>
            <a:ext cx="3582510" cy="268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85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2"/>
          <p:cNvSpPr>
            <a:spLocks noChangeArrowheads="1" noChangeShapeType="1" noTextEdit="1"/>
          </p:cNvSpPr>
          <p:nvPr/>
        </p:nvSpPr>
        <p:spPr bwMode="auto">
          <a:xfrm>
            <a:off x="450195" y="1220615"/>
            <a:ext cx="5233441" cy="1345912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32056"/>
              </a:avLst>
            </a:prstTxWarp>
            <a:noAutofit/>
            <a:scene3d>
              <a:camera prst="isometricOffAxis2Left"/>
              <a:lightRig rig="threePt" dir="t"/>
            </a:scene3d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dist="53848" dir="2700000" algn="ctr">
                    <a:srgbClr val="9999FF">
                      <a:alpha val="8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Педагогічне кредо</a:t>
            </a:r>
            <a:endParaRPr lang="uk-UA" sz="1200" dirty="0"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outerShdw dist="53848" dir="2700000" algn="ctr">
                  <a:srgbClr val="9999FF">
                    <a:alpha val="8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34" y="2566527"/>
            <a:ext cx="7449671" cy="175432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strike="noStrike" kern="0" normalizeH="0" baseline="0" noProof="0" dirty="0" smtClean="0">
                <a:ln w="0"/>
                <a:solidFill>
                  <a:srgbClr val="C00000"/>
                </a:solidFill>
                <a:effectLst>
                  <a:glow rad="228600">
                    <a:srgbClr val="F5FBA3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cs typeface="Angsana New" panose="02020603050405020304" pitchFamily="18" charset="-34"/>
              </a:rPr>
              <a:t>Навчати та виховувати так, щоб у кожному дитячому серці запалити вогник пізнання, мистецтва та добра</a:t>
            </a:r>
            <a:endParaRPr kumimoji="0" lang="uk-UA" sz="3600" i="0" strike="noStrike" kern="0" normalizeH="0" baseline="0" noProof="0" dirty="0" smtClean="0">
              <a:ln w="0"/>
              <a:solidFill>
                <a:srgbClr val="C00000"/>
              </a:solidFill>
              <a:effectLst>
                <a:glow rad="228600">
                  <a:srgbClr val="F5FBA3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0800000" flipV="1">
            <a:off x="-828527" y="991220"/>
            <a:ext cx="7094855" cy="6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MS Gothic" pitchFamily="49" charset="-128"/>
              </a:rPr>
              <a:t>Науково-методична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MS Gothic" pitchFamily="49" charset="-128"/>
              </a:rPr>
              <a:t>проблема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MS Gothic" pitchFamily="49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138" y="4631146"/>
            <a:ext cx="2196126" cy="1705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58" y="2523031"/>
            <a:ext cx="7848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хорового </a:t>
            </a:r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співу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500058" y="2218765"/>
            <a:ext cx="8321213" cy="1869141"/>
          </a:xfrm>
          <a:prstGeom prst="doubleWav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3402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"/>
        <a:ea typeface=""/>
        <a:cs typeface=""/>
      </a:majorFont>
      <a:minorFont>
        <a:latin typeface="Century Schoolbook"/>
        <a:ea typeface=""/>
        <a:cs typeface="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254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Роман</cp:lastModifiedBy>
  <cp:revision>16</cp:revision>
  <dcterms:created xsi:type="dcterms:W3CDTF">2014-07-09T19:50:31Z</dcterms:created>
  <dcterms:modified xsi:type="dcterms:W3CDTF">2016-11-29T17:01:19Z</dcterms:modified>
</cp:coreProperties>
</file>