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</p:sldIdLst>
  <p:sldSz cx="9144000" cy="6858000" type="screen4x3"/>
  <p:notesSz cx="6858000" cy="9144000"/>
  <p:custDataLst>
    <p:tags r:id="rId13"/>
  </p:custDataLst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19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9A338-279D-4DEF-834A-F12DF52D9987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81605-A537-49A9-9AC7-5A4E37A8EB9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03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81605-A537-49A9-9AC7-5A4E37A8EB9D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5221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695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975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727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7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153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569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178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846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390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850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044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C9694-FF3A-45C0-B992-C36A3187BBFE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6B80D-FAD5-4D49-898A-E28CE03252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05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48716" y="647215"/>
            <a:ext cx="6029523" cy="2246769"/>
          </a:xfrm>
          <a:prstGeom prst="rect">
            <a:avLst/>
          </a:prstGeom>
          <a:solidFill>
            <a:srgbClr val="003300"/>
          </a:solidFill>
          <a:ln w="571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000" b="1" cap="none" spc="0" dirty="0" err="1" smtClean="0">
                <a:ln w="0"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Математичний</a:t>
            </a:r>
            <a:r>
              <a:rPr lang="ru-RU" sz="7000" b="1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ru-RU" sz="7000" b="1" cap="none" spc="0" dirty="0" err="1" smtClean="0">
                <a:ln w="0"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аук</a:t>
            </a:r>
            <a:r>
              <a:rPr lang="uk-UA" sz="7000" b="1" cap="none" spc="0" dirty="0" err="1" smtClean="0">
                <a:ln w="0"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ціон</a:t>
            </a:r>
            <a:endParaRPr lang="ru-RU" sz="7000" b="1" cap="none" spc="0" dirty="0">
              <a:ln w="0">
                <a:solidFill>
                  <a:sysClr val="windowText" lastClr="000000"/>
                </a:solidFill>
              </a:ln>
              <a:solidFill>
                <a:schemeClr val="bg1">
                  <a:lumMod val="9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447" y="214615"/>
            <a:ext cx="3201708" cy="690583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681" y="3146558"/>
            <a:ext cx="3576320" cy="359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39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30914" y="1443335"/>
            <a:ext cx="5913222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Змагання</a:t>
            </a:r>
            <a:r>
              <a:rPr lang="ru-RU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капітанів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288" y="2595880"/>
            <a:ext cx="4123424" cy="346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2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36" y="4396999"/>
            <a:ext cx="3323013" cy="216826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79193" y="365126"/>
            <a:ext cx="7585613" cy="4031873"/>
          </a:xfrm>
          <a:prstGeom prst="rect">
            <a:avLst/>
          </a:prstGeom>
          <a:solidFill>
            <a:srgbClr val="003300"/>
          </a:solidFill>
          <a:ln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uk-UA" sz="4000" b="1" u="sng" dirty="0" smtClean="0"/>
              <a:t>   </a:t>
            </a:r>
            <a:r>
              <a:rPr lang="uk-UA" sz="4000" b="1" i="1" u="sng" dirty="0">
                <a:solidFill>
                  <a:schemeClr val="bg1"/>
                </a:solidFill>
              </a:rPr>
              <a:t>Аукціон</a:t>
            </a:r>
            <a:r>
              <a:rPr lang="uk-UA" sz="4000" b="1" i="1" dirty="0">
                <a:solidFill>
                  <a:schemeClr val="bg1"/>
                </a:solidFill>
              </a:rPr>
              <a:t> </a:t>
            </a:r>
            <a:r>
              <a:rPr lang="uk-UA" sz="3200" dirty="0">
                <a:solidFill>
                  <a:schemeClr val="bg1"/>
                </a:solidFill>
              </a:rPr>
              <a:t>– це публічний продаж майна, під час якого покупцем стає той, хто запропонує більш високу ціну. </a:t>
            </a:r>
            <a:endParaRPr lang="uk-UA" sz="3200" dirty="0" smtClean="0">
              <a:solidFill>
                <a:schemeClr val="bg1"/>
              </a:solidFill>
            </a:endParaRPr>
          </a:p>
          <a:p>
            <a:r>
              <a:rPr lang="uk-UA" sz="3200" dirty="0">
                <a:solidFill>
                  <a:schemeClr val="bg1"/>
                </a:solidFill>
              </a:rPr>
              <a:t> </a:t>
            </a:r>
            <a:r>
              <a:rPr lang="uk-UA" sz="3200" dirty="0" smtClean="0">
                <a:solidFill>
                  <a:schemeClr val="bg1"/>
                </a:solidFill>
              </a:rPr>
              <a:t>    Учасники </a:t>
            </a:r>
            <a:r>
              <a:rPr lang="uk-UA" sz="3200" dirty="0">
                <a:solidFill>
                  <a:schemeClr val="bg1"/>
                </a:solidFill>
              </a:rPr>
              <a:t>аукціону називаються </a:t>
            </a:r>
            <a:r>
              <a:rPr lang="uk-UA" sz="4000" b="1" i="1" u="sng" dirty="0">
                <a:solidFill>
                  <a:schemeClr val="bg1"/>
                </a:solidFill>
              </a:rPr>
              <a:t>аукціонерами</a:t>
            </a:r>
            <a:r>
              <a:rPr lang="uk-UA" sz="3200" dirty="0">
                <a:solidFill>
                  <a:schemeClr val="bg1"/>
                </a:solidFill>
              </a:rPr>
              <a:t>, людина, яка проводить аукціон – </a:t>
            </a:r>
            <a:r>
              <a:rPr lang="uk-UA" sz="4000" i="1" u="sng" dirty="0">
                <a:solidFill>
                  <a:schemeClr val="bg1"/>
                </a:solidFill>
              </a:rPr>
              <a:t>аукціоністом</a:t>
            </a:r>
            <a:r>
              <a:rPr lang="uk-UA" sz="4000" i="1" dirty="0">
                <a:solidFill>
                  <a:schemeClr val="bg1"/>
                </a:solidFill>
              </a:rPr>
              <a:t>,</a:t>
            </a:r>
            <a:r>
              <a:rPr lang="uk-UA" sz="3200" dirty="0">
                <a:solidFill>
                  <a:schemeClr val="bg1"/>
                </a:solidFill>
              </a:rPr>
              <a:t> а товар – </a:t>
            </a:r>
            <a:r>
              <a:rPr lang="uk-UA" sz="4000" b="1" i="1" u="sng" dirty="0">
                <a:solidFill>
                  <a:schemeClr val="bg1"/>
                </a:solidFill>
              </a:rPr>
              <a:t>лотом.</a:t>
            </a:r>
            <a:r>
              <a:rPr lang="uk-UA" sz="3200" i="1" dirty="0">
                <a:solidFill>
                  <a:schemeClr val="bg1"/>
                </a:solidFill>
              </a:rPr>
              <a:t> </a:t>
            </a:r>
            <a:endParaRPr lang="uk-UA" sz="3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228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9000" b="0" cap="none" spc="0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Весна</a:t>
            </a:r>
            <a:endParaRPr lang="uk-UA" sz="9000" b="0" cap="none" spc="0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1482951"/>
            <a:ext cx="9144000" cy="56841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18528" y="2694293"/>
            <a:ext cx="3106941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БЕРЕЗЕНЬ</a:t>
            </a:r>
            <a:endParaRPr lang="ru-RU" sz="5400" b="1" cap="none" spc="0" dirty="0">
              <a:ln w="13462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0322" y="3834314"/>
            <a:ext cx="2648482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</a:t>
            </a:r>
            <a:r>
              <a:rPr lang="uk-UA" sz="5400" b="1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ВІТЕНЬ</a:t>
            </a:r>
            <a:endParaRPr lang="ru-RU" sz="5400" b="1" cap="none" spc="0" dirty="0">
              <a:ln w="13462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99630" y="3775697"/>
            <a:ext cx="2824748" cy="923330"/>
          </a:xfrm>
          <a:prstGeom prst="rect">
            <a:avLst/>
          </a:prstGeom>
          <a:solidFill>
            <a:schemeClr val="accent6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ТРАВЕНЬ</a:t>
            </a:r>
            <a:endParaRPr lang="ru-RU" sz="5400" b="1" cap="none" spc="0" dirty="0">
              <a:ln w="13462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5056" y="1477328"/>
            <a:ext cx="83388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0" dirty="0">
                <a:ln>
                  <a:solidFill>
                    <a:schemeClr val="accent6">
                      <a:lumMod val="75000"/>
                    </a:schemeClr>
                  </a:solidFill>
                </a:ln>
              </a:rPr>
              <a:t>3</a:t>
            </a:r>
            <a:endParaRPr lang="ru-RU" sz="10000" dirty="0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1646" y="2393043"/>
            <a:ext cx="8404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0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ru-RU" sz="100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80871" y="2340350"/>
            <a:ext cx="83388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5</a:t>
            </a:r>
            <a:endParaRPr lang="ru-RU" sz="10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135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493047"/>
            <a:ext cx="6400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Із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цих </a:t>
            </a: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 ( </a:t>
            </a:r>
            <a:r>
              <a:rPr lang="uk-UA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3,4,5</a:t>
            </a: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потрібно скласти всі можливі трицифрові числа. Записати їх. Після того, як ви їх записали, вам потрібно кожне з цих чисел збільшити на різницю чисел</a:t>
            </a: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5033" y="3109752"/>
            <a:ext cx="6405367" cy="553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команда </a:t>
            </a:r>
            <a:r>
              <a:rPr lang="uk-UA" sz="3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</a:t>
            </a:r>
            <a:r>
              <a:rPr lang="uk-UA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Пролісків</a:t>
            </a:r>
            <a:r>
              <a:rPr lang="uk-UA" sz="3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»   </a:t>
            </a:r>
            <a:r>
              <a:rPr lang="uk-UA" sz="3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(250 </a:t>
            </a:r>
            <a:r>
              <a:rPr lang="uk-UA" sz="3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- 150</a:t>
            </a:r>
            <a:r>
              <a:rPr lang="uk-UA" sz="3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);</a:t>
            </a:r>
            <a:endParaRPr lang="ru-RU" sz="3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8640" y="3780903"/>
            <a:ext cx="646176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000" dirty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</a:t>
            </a:r>
            <a:r>
              <a:rPr lang="uk-UA" sz="3000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оманда </a:t>
            </a:r>
            <a:r>
              <a:rPr lang="uk-UA" sz="3000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</a:t>
            </a:r>
            <a:r>
              <a:rPr lang="uk-UA" sz="3000" dirty="0" err="1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Підсніжників</a:t>
            </a:r>
            <a:r>
              <a:rPr lang="uk-UA" sz="3000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  <a:r>
              <a:rPr lang="ru-RU" sz="300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</a:t>
            </a:r>
            <a:r>
              <a:rPr lang="uk-UA" sz="3000" b="1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(</a:t>
            </a:r>
            <a:r>
              <a:rPr lang="uk-UA" sz="3000" b="1" cap="none" spc="0" dirty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350 – 250</a:t>
            </a:r>
            <a:r>
              <a:rPr lang="uk-UA" sz="3000" b="1" cap="none" spc="0" dirty="0" smtClean="0">
                <a:ln w="13462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);</a:t>
            </a:r>
            <a:endParaRPr lang="ru-RU" sz="3000" b="1" cap="none" spc="0" dirty="0">
              <a:ln w="13462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5033" y="4473884"/>
            <a:ext cx="6405367" cy="55399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команда </a:t>
            </a:r>
            <a:r>
              <a:rPr lang="uk-UA" sz="3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«</a:t>
            </a:r>
            <a:r>
              <a:rPr lang="uk-UA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Крокусів</a:t>
            </a:r>
            <a:r>
              <a:rPr lang="uk-UA" sz="3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»    </a:t>
            </a:r>
            <a:r>
              <a:rPr lang="uk-UA" sz="3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uk-UA" sz="3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450 – 350).</a:t>
            </a:r>
            <a:endParaRPr lang="ru-RU" sz="3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59962"/>
              </p:ext>
            </p:extLst>
          </p:nvPr>
        </p:nvGraphicFramePr>
        <p:xfrm>
          <a:off x="528320" y="5222100"/>
          <a:ext cx="7005830" cy="1010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7659"/>
                <a:gridCol w="475793"/>
                <a:gridCol w="508234"/>
                <a:gridCol w="562301"/>
                <a:gridCol w="573114"/>
                <a:gridCol w="475793"/>
                <a:gridCol w="443353"/>
                <a:gridCol w="508234"/>
                <a:gridCol w="529861"/>
                <a:gridCol w="551488"/>
              </a:tblGrid>
              <a:tr h="4621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Можливі числа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9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Подані числа </a:t>
                      </a:r>
                      <a:r>
                        <a:rPr lang="uk-UA" sz="1800" dirty="0" smtClean="0">
                          <a:effectLst/>
                        </a:rPr>
                        <a:t>збільшені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на  </a:t>
                      </a:r>
                      <a:r>
                        <a:rPr lang="uk-UA" sz="1800" dirty="0">
                          <a:effectLst/>
                        </a:rPr>
                        <a:t>…  :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95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37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6080" y="1752976"/>
            <a:ext cx="9103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dirty="0" smtClean="0"/>
              <a:t>-  </a:t>
            </a:r>
            <a:r>
              <a:rPr lang="ru-RU" sz="3000" dirty="0"/>
              <a:t>9 </a:t>
            </a:r>
            <a:r>
              <a:rPr lang="ru-RU" sz="3000" dirty="0" err="1"/>
              <a:t>одиниць</a:t>
            </a:r>
            <a:r>
              <a:rPr lang="ru-RU" sz="3000" dirty="0"/>
              <a:t> ІІІ </a:t>
            </a:r>
            <a:r>
              <a:rPr lang="ru-RU" sz="3000" dirty="0" err="1"/>
              <a:t>розряду</a:t>
            </a:r>
            <a:r>
              <a:rPr lang="ru-RU" sz="3000" dirty="0"/>
              <a:t>, 7 </a:t>
            </a:r>
            <a:r>
              <a:rPr lang="ru-RU" sz="3000" dirty="0" err="1"/>
              <a:t>одиниць</a:t>
            </a:r>
            <a:r>
              <a:rPr lang="ru-RU" sz="3000" dirty="0"/>
              <a:t> ІІ </a:t>
            </a:r>
            <a:r>
              <a:rPr lang="ru-RU" sz="3000" dirty="0" err="1"/>
              <a:t>розряду</a:t>
            </a:r>
            <a:r>
              <a:rPr lang="ru-RU" sz="3000" dirty="0"/>
              <a:t> і 5 </a:t>
            </a:r>
            <a:r>
              <a:rPr lang="ru-RU" sz="3000" dirty="0" err="1"/>
              <a:t>одиниць</a:t>
            </a:r>
            <a:r>
              <a:rPr lang="ru-RU" sz="3000" dirty="0"/>
              <a:t> І </a:t>
            </a:r>
            <a:r>
              <a:rPr lang="ru-RU" sz="3000" dirty="0" err="1"/>
              <a:t>розряду</a:t>
            </a:r>
            <a:r>
              <a:rPr lang="ru-RU" sz="3000" dirty="0" smtClean="0"/>
              <a:t>;</a:t>
            </a:r>
            <a:endParaRPr lang="ru-RU" sz="3000" dirty="0"/>
          </a:p>
          <a:p>
            <a:pPr lvl="0"/>
            <a:r>
              <a:rPr lang="ru-RU" sz="3000" dirty="0" smtClean="0"/>
              <a:t>- 3 </a:t>
            </a:r>
            <a:r>
              <a:rPr lang="ru-RU" sz="3000" dirty="0" err="1"/>
              <a:t>одиниці</a:t>
            </a:r>
            <a:r>
              <a:rPr lang="ru-RU" sz="3000" dirty="0"/>
              <a:t> ІІІ </a:t>
            </a:r>
            <a:r>
              <a:rPr lang="ru-RU" sz="3000" dirty="0" err="1"/>
              <a:t>розряду</a:t>
            </a:r>
            <a:r>
              <a:rPr lang="ru-RU" sz="3000" dirty="0"/>
              <a:t> і 4 </a:t>
            </a:r>
            <a:r>
              <a:rPr lang="ru-RU" sz="3000" dirty="0" err="1"/>
              <a:t>одиниці</a:t>
            </a:r>
            <a:r>
              <a:rPr lang="ru-RU" sz="3000" dirty="0"/>
              <a:t> ІІ </a:t>
            </a:r>
            <a:r>
              <a:rPr lang="ru-RU" sz="3000" dirty="0" err="1"/>
              <a:t>розряду</a:t>
            </a:r>
            <a:r>
              <a:rPr lang="ru-RU" sz="3000" dirty="0" smtClean="0"/>
              <a:t>;</a:t>
            </a:r>
            <a:endParaRPr lang="ru-RU" sz="3000" dirty="0"/>
          </a:p>
          <a:p>
            <a:pPr lvl="0"/>
            <a:r>
              <a:rPr lang="uk-UA" sz="3000" dirty="0" smtClean="0"/>
              <a:t>- частку </a:t>
            </a:r>
            <a:r>
              <a:rPr lang="uk-UA" sz="3000" dirty="0"/>
              <a:t>чисел 42  і  6 збільшити на </a:t>
            </a:r>
            <a:r>
              <a:rPr lang="uk-UA" sz="3000" dirty="0" smtClean="0"/>
              <a:t>193;</a:t>
            </a:r>
            <a:endParaRPr lang="ru-RU" sz="3000" dirty="0"/>
          </a:p>
          <a:p>
            <a:pPr lvl="0"/>
            <a:r>
              <a:rPr lang="ru-RU" sz="3000" dirty="0" smtClean="0"/>
              <a:t> - </a:t>
            </a:r>
            <a:r>
              <a:rPr lang="ru-RU" sz="3000" dirty="0" err="1"/>
              <a:t>в</a:t>
            </a:r>
            <a:r>
              <a:rPr lang="ru-RU" sz="3000" dirty="0" err="1" smtClean="0"/>
              <a:t>ід</a:t>
            </a:r>
            <a:r>
              <a:rPr lang="ru-RU" sz="3000" dirty="0" smtClean="0"/>
              <a:t> </a:t>
            </a:r>
            <a:r>
              <a:rPr lang="ru-RU" sz="3000" dirty="0"/>
              <a:t>числа 272 </a:t>
            </a:r>
            <a:r>
              <a:rPr lang="ru-RU" sz="3000" dirty="0" err="1"/>
              <a:t>відняти</a:t>
            </a:r>
            <a:r>
              <a:rPr lang="ru-RU" sz="3000" dirty="0"/>
              <a:t> суму чисел 50 і </a:t>
            </a:r>
            <a:r>
              <a:rPr lang="ru-RU" sz="3000" dirty="0" smtClean="0"/>
              <a:t>50</a:t>
            </a:r>
            <a:r>
              <a:rPr lang="uk-UA" sz="3000" dirty="0"/>
              <a:t>;</a:t>
            </a:r>
            <a:endParaRPr lang="ru-RU" sz="3000" dirty="0"/>
          </a:p>
          <a:p>
            <a:pPr lvl="0"/>
            <a:r>
              <a:rPr lang="uk-UA" sz="3000" dirty="0" smtClean="0"/>
              <a:t> - від </a:t>
            </a:r>
            <a:r>
              <a:rPr lang="uk-UA" sz="3000" dirty="0"/>
              <a:t>числа 250 відняти число менше на 5 </a:t>
            </a:r>
            <a:r>
              <a:rPr lang="uk-UA" sz="3000" dirty="0" smtClean="0"/>
              <a:t>десятків</a:t>
            </a:r>
            <a:r>
              <a:rPr lang="uk-UA" sz="3000" dirty="0"/>
              <a:t>;</a:t>
            </a:r>
            <a:endParaRPr lang="ru-RU" sz="3000" dirty="0"/>
          </a:p>
          <a:p>
            <a:pPr lvl="0"/>
            <a:r>
              <a:rPr lang="uk-UA" sz="3000" dirty="0" smtClean="0"/>
              <a:t> - записати число, </a:t>
            </a:r>
            <a:r>
              <a:rPr lang="uk-UA" sz="3000" dirty="0"/>
              <a:t>у якому всіх десятків є </a:t>
            </a:r>
            <a:r>
              <a:rPr lang="uk-UA" sz="3000" dirty="0" smtClean="0"/>
              <a:t>58;</a:t>
            </a:r>
            <a:endParaRPr lang="ru-RU" sz="3000" dirty="0"/>
          </a:p>
          <a:p>
            <a:pPr lvl="0"/>
            <a:r>
              <a:rPr lang="uk-UA" sz="3000" dirty="0" smtClean="0"/>
              <a:t> - на </a:t>
            </a:r>
            <a:r>
              <a:rPr lang="uk-UA" sz="3000" dirty="0"/>
              <a:t>скільки 800 більше від </a:t>
            </a:r>
            <a:r>
              <a:rPr lang="uk-UA" sz="3000" dirty="0" smtClean="0"/>
              <a:t>500;</a:t>
            </a:r>
            <a:endParaRPr lang="ru-RU" sz="3000" dirty="0"/>
          </a:p>
          <a:p>
            <a:pPr marL="457200" lvl="0" indent="-457200">
              <a:buFontTx/>
              <a:buChar char="-"/>
            </a:pPr>
            <a:r>
              <a:rPr lang="uk-UA" sz="3000" dirty="0" smtClean="0"/>
              <a:t>записати </a:t>
            </a:r>
            <a:r>
              <a:rPr lang="uk-UA" sz="3000" dirty="0"/>
              <a:t>все у сантиметрах: 9 м 3 </a:t>
            </a:r>
            <a:r>
              <a:rPr lang="uk-UA" sz="3000" dirty="0" smtClean="0"/>
              <a:t>см</a:t>
            </a:r>
          </a:p>
          <a:p>
            <a:pPr marL="457200" lvl="0" indent="-457200">
              <a:buFontTx/>
              <a:buChar char="-"/>
            </a:pPr>
            <a:endParaRPr lang="ru-RU" sz="3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45918" y="618221"/>
            <a:ext cx="72557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Математичний диктант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080" y="5882818"/>
            <a:ext cx="8534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4000" b="1" dirty="0">
                <a:solidFill>
                  <a:srgbClr val="FF0000"/>
                </a:solidFill>
              </a:rPr>
              <a:t>(975, 340, 200, 172, 50, 580, 300, 903).</a:t>
            </a:r>
            <a:endParaRPr lang="ru-RU" sz="4000" b="1" dirty="0">
              <a:solidFill>
                <a:srgbClr val="FF0000"/>
              </a:solidFill>
            </a:endParaRP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55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0"/>
            <a:ext cx="9144000" cy="685800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771130" y="488295"/>
            <a:ext cx="6910867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Обчислення прикладів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75840" y="2702560"/>
            <a:ext cx="4937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051" name="Picture 3" descr="495720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94" y="1798321"/>
            <a:ext cx="8212886" cy="24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77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1228862" y="732135"/>
            <a:ext cx="6361165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Розв’язування задач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404" y="1655465"/>
            <a:ext cx="4450080" cy="481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28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22928" y="1118215"/>
            <a:ext cx="6456431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Тестові</a:t>
            </a:r>
            <a:r>
              <a:rPr lang="ru-RU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завдання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733" y="2306002"/>
            <a:ext cx="3529137" cy="293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04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75365" y="996295"/>
            <a:ext cx="8193270" cy="9233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Дії з іменованими числами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2665263"/>
            <a:ext cx="3048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2500" dirty="0"/>
              <a:t>3м – 3дм </a:t>
            </a:r>
            <a:r>
              <a:rPr lang="uk-UA" sz="2500" dirty="0" smtClean="0"/>
              <a:t>=</a:t>
            </a:r>
            <a:endParaRPr lang="ru-RU" sz="2500" dirty="0"/>
          </a:p>
          <a:p>
            <a:pPr lvl="0"/>
            <a:r>
              <a:rPr lang="uk-UA" sz="2500" dirty="0" smtClean="0"/>
              <a:t> </a:t>
            </a:r>
            <a:r>
              <a:rPr lang="uk-UA" sz="2500" dirty="0"/>
              <a:t>9 м – 9см = </a:t>
            </a:r>
            <a:endParaRPr lang="ru-RU" sz="2500" dirty="0"/>
          </a:p>
          <a:p>
            <a:pPr lvl="0"/>
            <a:r>
              <a:rPr lang="uk-UA" sz="2500" dirty="0" smtClean="0"/>
              <a:t>  </a:t>
            </a:r>
            <a:r>
              <a:rPr lang="uk-UA" sz="2500" dirty="0"/>
              <a:t>4м 6см + 4 см =</a:t>
            </a:r>
            <a:endParaRPr lang="ru-RU" sz="2500" dirty="0"/>
          </a:p>
          <a:p>
            <a:r>
              <a:rPr lang="uk-UA" sz="2500" dirty="0"/>
              <a:t> </a:t>
            </a:r>
            <a:endParaRPr lang="ru-RU" sz="2500" dirty="0"/>
          </a:p>
          <a:p>
            <a:pPr lvl="0"/>
            <a:r>
              <a:rPr lang="uk-UA" sz="2500" dirty="0"/>
              <a:t>4м – 4дм = </a:t>
            </a:r>
            <a:endParaRPr lang="ru-RU" sz="2500" dirty="0"/>
          </a:p>
          <a:p>
            <a:r>
              <a:rPr lang="uk-UA" sz="2500" dirty="0"/>
              <a:t>7м – 7 см =</a:t>
            </a:r>
            <a:endParaRPr lang="ru-RU" sz="2500" dirty="0"/>
          </a:p>
          <a:p>
            <a:r>
              <a:rPr lang="uk-UA" sz="2500" dirty="0"/>
              <a:t>5м 30 см + 70 см =</a:t>
            </a:r>
            <a:endParaRPr lang="ru-RU" sz="2500" dirty="0"/>
          </a:p>
          <a:p>
            <a:r>
              <a:rPr lang="uk-UA" sz="2500" dirty="0"/>
              <a:t> </a:t>
            </a:r>
            <a:endParaRPr lang="ru-RU" sz="2500" dirty="0"/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2569865"/>
            <a:ext cx="340575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lvl="0"/>
            <a:r>
              <a:rPr lang="uk-UA" sz="2500" dirty="0"/>
              <a:t>5м – 5 </a:t>
            </a:r>
            <a:r>
              <a:rPr lang="uk-UA" sz="2500" dirty="0" err="1"/>
              <a:t>дм</a:t>
            </a:r>
            <a:r>
              <a:rPr lang="uk-UA" sz="2500" dirty="0"/>
              <a:t> = </a:t>
            </a:r>
            <a:endParaRPr lang="ru-RU" sz="2500" dirty="0"/>
          </a:p>
          <a:p>
            <a:r>
              <a:rPr lang="uk-UA" sz="2500" dirty="0"/>
              <a:t>8м – 8 см = </a:t>
            </a:r>
            <a:endParaRPr lang="ru-RU" sz="2500" dirty="0"/>
          </a:p>
          <a:p>
            <a:r>
              <a:rPr lang="uk-UA" sz="2500" dirty="0"/>
              <a:t>3м 20см + 80см = </a:t>
            </a:r>
            <a:endParaRPr lang="ru-RU" sz="2500" dirty="0"/>
          </a:p>
          <a:p>
            <a:r>
              <a:rPr lang="uk-UA" sz="2500" dirty="0"/>
              <a:t> </a:t>
            </a:r>
            <a:endParaRPr lang="ru-RU" sz="2500" dirty="0"/>
          </a:p>
          <a:p>
            <a:pPr lvl="0"/>
            <a:r>
              <a:rPr lang="uk-UA" sz="2500" dirty="0"/>
              <a:t>6м – 6дм =</a:t>
            </a:r>
            <a:endParaRPr lang="ru-RU" sz="2500" dirty="0"/>
          </a:p>
          <a:p>
            <a:r>
              <a:rPr lang="uk-UA" sz="2500" dirty="0"/>
              <a:t>5м – 5 см =</a:t>
            </a:r>
            <a:endParaRPr lang="ru-RU" sz="2500" dirty="0"/>
          </a:p>
          <a:p>
            <a:r>
              <a:rPr lang="uk-UA" sz="2500" dirty="0"/>
              <a:t>6м 40см + 60см =</a:t>
            </a:r>
            <a:endParaRPr lang="ru-RU" sz="2500" dirty="0"/>
          </a:p>
          <a:p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732770" y="1926242"/>
            <a:ext cx="398859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4000" i="1" u="sng" dirty="0" smtClean="0"/>
              <a:t>(робота в парах)</a:t>
            </a:r>
            <a:endParaRPr lang="ru-RU" sz="4000" i="1" u="sng" dirty="0"/>
          </a:p>
        </p:txBody>
      </p:sp>
    </p:spTree>
    <p:extLst>
      <p:ext uri="{BB962C8B-B14F-4D97-AF65-F5344CB8AC3E}">
        <p14:creationId xmlns:p14="http://schemas.microsoft.com/office/powerpoint/2010/main" val="402999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0000"/>
  <p:tag name="ISPRING_RESOURCE_PATHS_HASH_2" val="14be149e33c289b7f9e271af8d23df33421cff8"/>
</p:tagLst>
</file>

<file path=ppt/theme/theme1.xml><?xml version="1.0" encoding="utf-8"?>
<a:theme xmlns:a="http://schemas.openxmlformats.org/drawingml/2006/main" name="Математика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атематика" id="{85FF588E-8FDC-4826-9690-B26FF2AAE8DF}" vid="{38317197-553A-4840-AA41-38C59963837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</TotalTime>
  <Words>283</Words>
  <Application>Microsoft Office PowerPoint</Application>
  <PresentationFormat>Экран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ЧАСТИН ВЕЛИЧИН</dc:title>
  <dc:creator>kresak@ukr.net</dc:creator>
  <cp:lastModifiedBy>Admin</cp:lastModifiedBy>
  <cp:revision>35</cp:revision>
  <dcterms:created xsi:type="dcterms:W3CDTF">2015-11-12T15:34:13Z</dcterms:created>
  <dcterms:modified xsi:type="dcterms:W3CDTF">2016-02-29T19:31:17Z</dcterms:modified>
</cp:coreProperties>
</file>