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83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85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4" r:id="rId31"/>
    <p:sldId id="286" r:id="rId32"/>
    <p:sldId id="287" r:id="rId3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2581" autoAdjust="0"/>
  </p:normalViewPr>
  <p:slideViewPr>
    <p:cSldViewPr>
      <p:cViewPr varScale="1">
        <p:scale>
          <a:sx n="52" d="100"/>
          <a:sy n="52" d="100"/>
        </p:scale>
        <p:origin x="-13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D3CD9-C5D8-485D-8F31-FFDB87C362D8}" type="datetimeFigureOut">
              <a:rPr lang="uk-UA" smtClean="0"/>
              <a:pPr/>
              <a:t>13.12.2016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C249D-4E12-4E76-9021-388BC0A46B2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СУ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C249D-4E12-4E76-9021-388BC0A46B21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C249D-4E12-4E76-9021-388BC0A46B21}" type="slidenum">
              <a:rPr lang="uk-UA" smtClean="0"/>
              <a:pPr/>
              <a:t>26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7EF6-340F-48E0-BA86-D927FC9F8787}" type="datetimeFigureOut">
              <a:rPr lang="uk-UA" smtClean="0"/>
              <a:pPr/>
              <a:t>13.12.2016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2BDF-CB7D-43A5-A3D6-BD3BDE0A829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7EF6-340F-48E0-BA86-D927FC9F8787}" type="datetimeFigureOut">
              <a:rPr lang="uk-UA" smtClean="0"/>
              <a:pPr/>
              <a:t>13.12.2016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2BDF-CB7D-43A5-A3D6-BD3BDE0A829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7EF6-340F-48E0-BA86-D927FC9F8787}" type="datetimeFigureOut">
              <a:rPr lang="uk-UA" smtClean="0"/>
              <a:pPr/>
              <a:t>13.12.2016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2BDF-CB7D-43A5-A3D6-BD3BDE0A829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7EF6-340F-48E0-BA86-D927FC9F8787}" type="datetimeFigureOut">
              <a:rPr lang="uk-UA" smtClean="0"/>
              <a:pPr/>
              <a:t>13.12.2016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2BDF-CB7D-43A5-A3D6-BD3BDE0A829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7EF6-340F-48E0-BA86-D927FC9F8787}" type="datetimeFigureOut">
              <a:rPr lang="uk-UA" smtClean="0"/>
              <a:pPr/>
              <a:t>13.12.2016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2BDF-CB7D-43A5-A3D6-BD3BDE0A829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7EF6-340F-48E0-BA86-D927FC9F8787}" type="datetimeFigureOut">
              <a:rPr lang="uk-UA" smtClean="0"/>
              <a:pPr/>
              <a:t>13.12.2016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2BDF-CB7D-43A5-A3D6-BD3BDE0A829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7EF6-340F-48E0-BA86-D927FC9F8787}" type="datetimeFigureOut">
              <a:rPr lang="uk-UA" smtClean="0"/>
              <a:pPr/>
              <a:t>13.12.2016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2BDF-CB7D-43A5-A3D6-BD3BDE0A829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7EF6-340F-48E0-BA86-D927FC9F8787}" type="datetimeFigureOut">
              <a:rPr lang="uk-UA" smtClean="0"/>
              <a:pPr/>
              <a:t>13.12.2016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2BDF-CB7D-43A5-A3D6-BD3BDE0A829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7EF6-340F-48E0-BA86-D927FC9F8787}" type="datetimeFigureOut">
              <a:rPr lang="uk-UA" smtClean="0"/>
              <a:pPr/>
              <a:t>13.12.2016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2BDF-CB7D-43A5-A3D6-BD3BDE0A829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7EF6-340F-48E0-BA86-D927FC9F8787}" type="datetimeFigureOut">
              <a:rPr lang="uk-UA" smtClean="0"/>
              <a:pPr/>
              <a:t>13.12.2016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2BDF-CB7D-43A5-A3D6-BD3BDE0A829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E7EF6-340F-48E0-BA86-D927FC9F8787}" type="datetimeFigureOut">
              <a:rPr lang="uk-UA" smtClean="0"/>
              <a:pPr/>
              <a:t>13.12.2016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32BDF-CB7D-43A5-A3D6-BD3BDE0A829B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accent2">
                <a:lumMod val="60000"/>
                <a:lumOff val="4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7EF6-340F-48E0-BA86-D927FC9F8787}" type="datetimeFigureOut">
              <a:rPr lang="uk-UA" smtClean="0"/>
              <a:pPr/>
              <a:t>13.12.2016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32BDF-CB7D-43A5-A3D6-BD3BDE0A829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asha\Downloads\Karel%20Svoboda%20-%20&#1052;&#1091;&#1079;&#1080;&#1082;&#1072;%20&#1076;&#1083;&#1103;%20&#1076;&#1091;&#1096;&#1110;%20(freemp3now.me).mp3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sha\Downloads\&#1060;&#1110;&#1079;&#1082;&#1091;&#1083;&#1100;&#1090;&#1093;&#1074;&#1080;&#1083;&#1080;&#1085;&#1082;&#1072;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asha\Downloads\&#1052;&#1086;&#1088;&#1077;%20-%20&#1064;&#1091;&#1084;%20&#1084;&#1086;&#1088;&#1103;%20&#1080;%20&#1060;&#1083;&#1077;&#1081;&#1090;&#1072;.mp3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asha\Downloads\Karel%20Svoboda%20-%20&#1052;&#1091;&#1079;&#1080;&#1082;&#1072;%20&#1076;&#1083;&#1103;%20&#1076;&#1091;&#1096;&#1110;%20(freemp3now.me).mp3" TargetMode="Externa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sha\Downloads\&#1047;&#1074;&#1091;&#1082;%20&#1089;&#1077;&#1088;&#1076;&#1094;&#1077;&#1073;&#1080;&#1077;&#1085;&#1080;&#1103;,%20Sounding%20heartbeats.mp4" TargetMode="External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2976" y="1643050"/>
            <a:ext cx="9144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kumimoji="0" lang="uk-UA" sz="4400" b="1" i="0" u="none" strike="noStrike" cap="all" spc="0" normalizeH="0" baseline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Тема.</a:t>
            </a:r>
            <a:r>
              <a:rPr kumimoji="0" lang="uk-UA" sz="4400" b="1" i="0" u="none" strike="noStrike" cap="all" spc="0" normalizeH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4400" b="1" i="0" u="none" strike="noStrike" cap="all" spc="0" normalizeH="0" baseline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kumimoji="0" lang="uk-UA" sz="4400" b="1" i="0" u="none" strike="noStrike" cap="all" spc="0" normalizeH="0" baseline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Підсумковий урок</a:t>
            </a:r>
          </a:p>
          <a:p>
            <a:pPr algn="ctr"/>
            <a:r>
              <a:rPr kumimoji="0" lang="uk-UA" sz="4400" b="1" i="0" u="none" strike="noStrike" cap="all" spc="0" normalizeH="0" baseline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темою </a:t>
            </a:r>
          </a:p>
          <a:p>
            <a:pPr algn="ctr"/>
            <a:r>
              <a:rPr kumimoji="0" lang="uk-UA" sz="4400" b="1" i="0" u="none" strike="noStrike" cap="all" spc="0" normalizeH="0" baseline="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«Літературні казки».</a:t>
            </a:r>
            <a:endParaRPr lang="uk-UA" sz="4400" b="1" cap="all" spc="0" dirty="0">
              <a:ln w="0"/>
              <a:solidFill>
                <a:schemeClr val="accent4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0_5f3ec_3d5de84c_ori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4"/>
            <a:ext cx="2928958" cy="4627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/>
              <a:t>___  Життя </a:t>
            </a:r>
            <a:r>
              <a:rPr lang="uk-UA" dirty="0"/>
              <a:t>чоловічка з серцем. </a:t>
            </a:r>
          </a:p>
          <a:p>
            <a:r>
              <a:rPr lang="uk-UA" dirty="0" smtClean="0"/>
              <a:t>___  Незвичайна </a:t>
            </a:r>
            <a:r>
              <a:rPr lang="uk-UA" dirty="0"/>
              <a:t>гостя. </a:t>
            </a:r>
          </a:p>
          <a:p>
            <a:r>
              <a:rPr lang="uk-UA" dirty="0" smtClean="0"/>
              <a:t>___  Полум’яне </a:t>
            </a:r>
            <a:r>
              <a:rPr lang="uk-UA" dirty="0"/>
              <a:t>серце зігріває хлопчика. </a:t>
            </a:r>
          </a:p>
          <a:p>
            <a:r>
              <a:rPr lang="uk-UA" dirty="0" smtClean="0"/>
              <a:t>___  Плем’я </a:t>
            </a:r>
            <a:r>
              <a:rPr lang="uk-UA" dirty="0"/>
              <a:t>дерев’яних чоловічків. </a:t>
            </a:r>
          </a:p>
          <a:p>
            <a:r>
              <a:rPr lang="uk-UA" dirty="0" smtClean="0"/>
              <a:t>___  Лікар</a:t>
            </a:r>
            <a:r>
              <a:rPr lang="uk-UA" dirty="0"/>
              <a:t>, що міняє серця. </a:t>
            </a:r>
          </a:p>
          <a:p>
            <a:r>
              <a:rPr lang="uk-UA" dirty="0" smtClean="0"/>
              <a:t>___  Нелегкий </a:t>
            </a:r>
            <a:r>
              <a:rPr lang="uk-UA" dirty="0"/>
              <a:t>вибір. </a:t>
            </a: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57166"/>
            <a:ext cx="734560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Встанови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послідовність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подій</a:t>
            </a:r>
            <a:endParaRPr lang="ru-RU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(робота в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групах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64305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5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214311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2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278605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6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3357562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1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endParaRPr lang="uk-UA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3929066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3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450057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4</a:t>
            </a:r>
            <a:endParaRPr lang="uk-UA" sz="2800" dirty="0">
              <a:solidFill>
                <a:srgbClr val="FF0000"/>
              </a:solidFill>
            </a:endParaRPr>
          </a:p>
        </p:txBody>
      </p:sp>
      <p:pic>
        <p:nvPicPr>
          <p:cNvPr id="11" name="Рисунок 10" descr="67284108_p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3889896"/>
            <a:ext cx="3286116" cy="2968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571472" y="214290"/>
            <a:ext cx="8222764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Вправа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/>
                <a:ea typeface="Calibri" charset="-52"/>
                <a:cs typeface="Times New Roman" pitchFamily="18" charset="0"/>
              </a:rPr>
              <a:t>«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Мозковий штурм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Arial"/>
                <a:ea typeface="Calibri" charset="-52"/>
                <a:cs typeface="Times New Roman" pitchFamily="18" charset="0"/>
              </a:rPr>
              <a:t>»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. </a:t>
            </a:r>
            <a:endParaRPr kumimoji="0" lang="uk-UA" sz="4800" b="0" i="0" u="none" strike="noStrike" cap="none" normalizeH="0" baseline="0" dirty="0" smtClean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76806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285860"/>
            <a:ext cx="6357962" cy="5114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285728"/>
            <a:ext cx="8786842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         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Гра 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Calibri" charset="-52"/>
                <a:cs typeface="Times New Roman" pitchFamily="18" charset="0"/>
              </a:rPr>
              <a:t>«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Перша</a:t>
            </a:r>
            <a:r>
              <a:rPr kumimoji="0" lang="uk-UA" sz="4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 літера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Calibri" charset="-52"/>
                <a:cs typeface="Times New Roman" pitchFamily="18" charset="0"/>
              </a:rPr>
              <a:t>»</a:t>
            </a:r>
            <a:r>
              <a:rPr kumimoji="0" lang="uk-UA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.</a:t>
            </a:r>
            <a:endParaRPr kumimoji="0" lang="uk-UA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1571612"/>
            <a:ext cx="9144000" cy="31085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Р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озказати,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дреса,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З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дивовані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,Д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івчинка,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дноплемінники,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Б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аркаси,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Р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ибалка,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зерце,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М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ідяки,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З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марніти,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І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нколи,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Г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ромадяни,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Р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удольф,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І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м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Calibri" charset="-52"/>
                <a:cs typeface="Times New Roman" pitchFamily="18" charset="0"/>
              </a:rPr>
              <a:t>’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я,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Т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ротуар, </a:t>
            </a: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Е</a:t>
            </a:r>
            <a:r>
              <a:rPr kumimoji="0" lang="uk-UA" sz="28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кран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,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С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льози, </a:t>
            </a: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Е</a:t>
            </a:r>
            <a:r>
              <a:rPr kumimoji="0" lang="uk-UA" sz="28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кскаватор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,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Р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еготати,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Ц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ирк, </a:t>
            </a: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Е</a:t>
            </a:r>
            <a:r>
              <a:rPr kumimoji="0" lang="uk-UA" sz="28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скімос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,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В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истава, </a:t>
            </a: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І</a:t>
            </a:r>
            <a:r>
              <a:rPr kumimoji="0" lang="uk-UA" sz="28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ринка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,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К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рокви,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Н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айсправедливіший,</a:t>
            </a:r>
            <a:r>
              <a:rPr kumimoji="0" lang="uk-UA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 </a:t>
            </a: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Е</a:t>
            </a:r>
            <a:r>
              <a:rPr kumimoji="0" lang="uk-UA" sz="28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лектрик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,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П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оцікавився,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Р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удий,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селя,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Х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муритися,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двіз,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Л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ікар,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О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повісник,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Н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езабаром, </a:t>
            </a: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Е</a:t>
            </a:r>
            <a:r>
              <a:rPr kumimoji="0" lang="uk-UA" sz="2800" b="0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кскурсія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42910" y="5500702"/>
            <a:ext cx="7786742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        РАЗ  ДОБРОМ  ЗІГРІТЕ  СЕРЦЕ  ВІК  НЕ  ПРОХОЛОНЕ.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/>
              <a:t>ТВОРЧА РОБОТА</a:t>
            </a:r>
            <a:endParaRPr lang="uk-UA" b="1" dirty="0"/>
          </a:p>
        </p:txBody>
      </p:sp>
      <p:pic>
        <p:nvPicPr>
          <p:cNvPr id="4" name="Рисунок 3" descr="c99cbfa60021148bcb4d826f24ff13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857364"/>
            <a:ext cx="6667500" cy="4448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42910" y="285728"/>
            <a:ext cx="8001056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   ВУЛИЦЯ</a:t>
            </a:r>
            <a:r>
              <a:rPr kumimoji="0" lang="uk-UA" sz="36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ДРУЖНІХ МАЙСТРІВ  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1RZpzMYZz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38006" y="433067"/>
            <a:ext cx="5027433" cy="67032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785794"/>
            <a:ext cx="163076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/>
              <a:t>Адресат</a:t>
            </a:r>
            <a:endParaRPr lang="uk-UA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43636" y="785794"/>
            <a:ext cx="185659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/>
              <a:t>Адресант</a:t>
            </a:r>
            <a:endParaRPr lang="uk-UA" sz="3200" b="1" dirty="0"/>
          </a:p>
        </p:txBody>
      </p:sp>
      <p:pic>
        <p:nvPicPr>
          <p:cNvPr id="8" name="Рисунок 7" descr="kriestikinoliki_a1a6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71612"/>
            <a:ext cx="9144000" cy="21431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33764" y="4286256"/>
            <a:ext cx="4610236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 smtClean="0"/>
              <a:t>Адресант - той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хто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адресує</a:t>
            </a:r>
            <a:r>
              <a:rPr lang="ru-RU" sz="2800" b="1" dirty="0" smtClean="0"/>
              <a:t>, </a:t>
            </a:r>
            <a:endParaRPr lang="ru-RU" sz="2800" b="1" dirty="0" smtClean="0"/>
          </a:p>
          <a:p>
            <a:r>
              <a:rPr lang="ru-RU" sz="2800" b="1" dirty="0" err="1" smtClean="0"/>
              <a:t>посилає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кому-небудь</a:t>
            </a:r>
            <a:r>
              <a:rPr lang="ru-RU" sz="2800" b="1" dirty="0" smtClean="0"/>
              <a:t> </a:t>
            </a:r>
            <a:r>
              <a:rPr lang="ru-RU" sz="2800" b="1" dirty="0" smtClean="0"/>
              <a:t>лист.</a:t>
            </a:r>
            <a:endParaRPr lang="uk-UA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4357694"/>
            <a:ext cx="385762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err="1" smtClean="0"/>
              <a:t>Адресат-</a:t>
            </a:r>
            <a:r>
              <a:rPr lang="uk-UA" sz="2800" b="1" dirty="0" smtClean="0"/>
              <a:t> </a:t>
            </a:r>
            <a:r>
              <a:rPr lang="uk-UA" sz="2800" b="1" dirty="0" smtClean="0"/>
              <a:t>одержувач </a:t>
            </a:r>
            <a:r>
              <a:rPr lang="uk-UA" sz="2800" b="1" dirty="0" smtClean="0"/>
              <a:t>листа</a:t>
            </a:r>
            <a:r>
              <a:rPr lang="uk-UA" sz="2800" b="1" dirty="0" smtClean="0"/>
              <a:t>.</a:t>
            </a:r>
            <a:endParaRPr lang="uk-UA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8596" y="610136"/>
            <a:ext cx="8715404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 </a:t>
            </a:r>
            <a:endParaRPr lang="uk-UA" dirty="0"/>
          </a:p>
          <a:p>
            <a:pPr lvl="0">
              <a:buFontTx/>
              <a:buChar char="-"/>
            </a:pPr>
            <a:r>
              <a:rPr lang="uk-UA" sz="2800" b="1" dirty="0" smtClean="0">
                <a:solidFill>
                  <a:schemeClr val="accent4">
                    <a:lumMod val="75000"/>
                  </a:schemeClr>
                </a:solidFill>
              </a:rPr>
              <a:t>Славна </a:t>
            </a:r>
            <a:r>
              <a:rPr lang="uk-UA" sz="2800" b="1" dirty="0">
                <a:solidFill>
                  <a:schemeClr val="accent4">
                    <a:lumMod val="75000"/>
                  </a:schemeClr>
                </a:solidFill>
              </a:rPr>
              <a:t>Рада найстаріших майстрів вирішила: час уже придумати назву нашому місту</a:t>
            </a:r>
            <a:r>
              <a:rPr lang="uk-UA" sz="2800" b="1" dirty="0" smtClean="0">
                <a:solidFill>
                  <a:schemeClr val="accent4">
                    <a:lumMod val="75000"/>
                  </a:schemeClr>
                </a:solidFill>
              </a:rPr>
              <a:t>.  _______________</a:t>
            </a:r>
          </a:p>
          <a:p>
            <a:pPr lvl="0"/>
            <a:endParaRPr lang="uk-UA" sz="28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uk-UA" sz="2800" b="1" dirty="0" smtClean="0">
                <a:solidFill>
                  <a:schemeClr val="accent4"/>
                </a:solidFill>
              </a:rPr>
              <a:t>- Нарешті прийшла моя хвилина. _________</a:t>
            </a:r>
          </a:p>
          <a:p>
            <a:pPr lvl="0"/>
            <a:endParaRPr lang="uk-UA" sz="2800" b="1" dirty="0">
              <a:solidFill>
                <a:schemeClr val="accent4">
                  <a:lumMod val="75000"/>
                </a:schemeClr>
              </a:solidFill>
            </a:endParaRPr>
          </a:p>
          <a:p>
            <a:pPr lvl="0">
              <a:buFontTx/>
              <a:buChar char="-"/>
            </a:pP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Ми 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допоможемо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 тобі ! 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Ми багато чого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 навчилися!   _________________</a:t>
            </a:r>
          </a:p>
          <a:p>
            <a:pPr lvl="0">
              <a:buFontTx/>
              <a:buChar char="-"/>
            </a:pPr>
            <a:endParaRPr lang="uk-UA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0">
              <a:buFontTx/>
              <a:buChar char="-"/>
            </a:pP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Дорогі </a:t>
            </a:r>
            <a:r>
              <a:rPr lang="uk-UA" sz="2800" b="1" dirty="0">
                <a:solidFill>
                  <a:schemeClr val="accent3">
                    <a:lumMod val="50000"/>
                  </a:schemeClr>
                </a:solidFill>
              </a:rPr>
              <a:t>мої друзі! Я придумав незвичайну Ляльку. Але в мене її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нема. </a:t>
            </a:r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</a:rPr>
              <a:t>__________</a:t>
            </a:r>
          </a:p>
          <a:p>
            <a:pPr lvl="0"/>
            <a:endParaRPr lang="uk-UA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uk-UA" sz="2800" b="1" dirty="0" smtClean="0">
                <a:solidFill>
                  <a:srgbClr val="0070C0"/>
                </a:solidFill>
              </a:rPr>
              <a:t>- Добрий </a:t>
            </a:r>
            <a:r>
              <a:rPr lang="uk-UA" sz="2800" b="1" dirty="0">
                <a:solidFill>
                  <a:srgbClr val="0070C0"/>
                </a:solidFill>
              </a:rPr>
              <a:t>день! Нарешті я зможу розповісти вам про своє народження</a:t>
            </a:r>
            <a:r>
              <a:rPr lang="uk-UA" sz="2800" b="1" dirty="0" smtClean="0">
                <a:solidFill>
                  <a:srgbClr val="0070C0"/>
                </a:solidFill>
              </a:rPr>
              <a:t>!____________</a:t>
            </a:r>
            <a:endParaRPr lang="uk-UA" sz="2800" b="1" dirty="0">
              <a:solidFill>
                <a:srgbClr val="0070C0"/>
              </a:solidFill>
            </a:endParaRPr>
          </a:p>
          <a:p>
            <a:pPr lvl="0"/>
            <a:r>
              <a:rPr lang="uk-UA" sz="2800" b="1" dirty="0" smtClean="0"/>
              <a:t> </a:t>
            </a:r>
          </a:p>
          <a:p>
            <a:pPr lvl="0"/>
            <a:r>
              <a:rPr lang="uk-UA" sz="2800" b="1" dirty="0" smtClean="0">
                <a:solidFill>
                  <a:schemeClr val="accent4"/>
                </a:solidFill>
              </a:rPr>
              <a:t>- Нарешті прийшла моя </a:t>
            </a:r>
            <a:r>
              <a:rPr lang="uk-UA" sz="2800" b="1" dirty="0" err="1" smtClean="0">
                <a:solidFill>
                  <a:schemeClr val="accent4"/>
                </a:solidFill>
              </a:rPr>
              <a:t>хвилина._______</a:t>
            </a:r>
            <a:r>
              <a:rPr lang="uk-UA" sz="2800" b="1" dirty="0" smtClean="0">
                <a:solidFill>
                  <a:schemeClr val="accent4"/>
                </a:solidFill>
              </a:rPr>
              <a:t>_________</a:t>
            </a:r>
            <a:endParaRPr lang="uk-UA" sz="2800" b="1" dirty="0">
              <a:solidFill>
                <a:schemeClr val="accent4"/>
              </a:solidFill>
            </a:endParaRPr>
          </a:p>
          <a:p>
            <a:endParaRPr lang="uk-UA" dirty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" y="1"/>
            <a:ext cx="9143999" cy="89255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                 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Впізнайте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героя за його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висловлюванням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43570" y="1214422"/>
            <a:ext cx="2577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ОПОВІСНИК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3357562"/>
            <a:ext cx="2888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СТАРШИЙ БРАТ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43240" y="4643446"/>
            <a:ext cx="1000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ЛАР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54" y="5929330"/>
            <a:ext cx="1824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ЛЯЛЬКА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7884" y="2071678"/>
            <a:ext cx="1245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КРОС</a:t>
            </a:r>
            <a:endParaRPr lang="uk-UA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7290" y="285728"/>
            <a:ext cx="613020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Вправа </a:t>
            </a:r>
            <a:r>
              <a:rPr lang="uk-UA" sz="3600" b="1" dirty="0" err="1" smtClean="0">
                <a:solidFill>
                  <a:schemeClr val="accent3">
                    <a:lumMod val="50000"/>
                  </a:schemeClr>
                </a:solidFill>
              </a:rPr>
              <a:t>“Переплутані</a:t>
            </a:r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3600" b="1" dirty="0" err="1" smtClean="0">
                <a:solidFill>
                  <a:schemeClr val="accent3">
                    <a:lumMod val="50000"/>
                  </a:schemeClr>
                </a:solidFill>
              </a:rPr>
              <a:t>склади”</a:t>
            </a:r>
            <a:endParaRPr lang="uk-UA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28803"/>
            <a:ext cx="91440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400" b="1" dirty="0" err="1" smtClean="0"/>
              <a:t>вацюПрати</a:t>
            </a:r>
            <a:r>
              <a:rPr lang="uk-UA" sz="2400" b="1" dirty="0" smtClean="0"/>
              <a:t>  </a:t>
            </a:r>
            <a:r>
              <a:rPr lang="uk-UA" sz="2400" b="1" dirty="0" err="1" smtClean="0"/>
              <a:t>батре</a:t>
            </a:r>
            <a:r>
              <a:rPr lang="uk-UA" sz="2400" b="1" dirty="0" smtClean="0"/>
              <a:t>  не  </a:t>
            </a:r>
            <a:r>
              <a:rPr lang="uk-UA" sz="2400" b="1" dirty="0" err="1" smtClean="0"/>
              <a:t>оцідинпо</a:t>
            </a:r>
            <a:r>
              <a:rPr lang="uk-UA" sz="2400" b="1" dirty="0" smtClean="0"/>
              <a:t>, </a:t>
            </a:r>
            <a:r>
              <a:rPr lang="uk-UA" sz="2400" b="1" dirty="0"/>
              <a:t>а </a:t>
            </a:r>
            <a:r>
              <a:rPr lang="uk-UA" sz="2400" b="1" dirty="0" err="1" smtClean="0"/>
              <a:t>ждизав</a:t>
            </a:r>
            <a:r>
              <a:rPr lang="uk-UA" sz="2400" b="1" dirty="0" smtClean="0"/>
              <a:t>  </a:t>
            </a:r>
            <a:r>
              <a:rPr lang="uk-UA" sz="2400" b="1" dirty="0" err="1" smtClean="0"/>
              <a:t>носпіль</a:t>
            </a:r>
            <a:r>
              <a:rPr lang="uk-UA" sz="2400" b="1" dirty="0" smtClean="0"/>
              <a:t>  і  </a:t>
            </a:r>
            <a:r>
              <a:rPr lang="uk-UA" sz="2400" b="1" dirty="0" err="1" smtClean="0"/>
              <a:t>нодруж</a:t>
            </a:r>
            <a:r>
              <a:rPr lang="uk-UA" sz="2400" b="1" dirty="0" smtClean="0"/>
              <a:t>.</a:t>
            </a:r>
            <a:endParaRPr lang="uk-U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643314"/>
            <a:ext cx="914400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700" b="1" dirty="0"/>
              <a:t>Працювати треба не поодинці, а завжди спільно і </a:t>
            </a:r>
            <a:r>
              <a:rPr lang="uk-UA" sz="2700" b="1" dirty="0" smtClean="0"/>
              <a:t>дружно</a:t>
            </a:r>
            <a:r>
              <a:rPr lang="uk-UA" sz="2800" b="1" dirty="0" smtClean="0"/>
              <a:t>.</a:t>
            </a:r>
            <a:endParaRPr lang="uk-UA" sz="2800" dirty="0"/>
          </a:p>
        </p:txBody>
      </p:sp>
      <p:pic>
        <p:nvPicPr>
          <p:cNvPr id="7" name="Рисунок 6" descr="67284108_p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4214818"/>
            <a:ext cx="2595560" cy="234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728" y="214290"/>
            <a:ext cx="67441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ТВОРЧА робота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Складання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пазлів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 descr="Картинки по запросу кукла рисуно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031" y="1977007"/>
            <a:ext cx="2992041" cy="480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0_14c34e_88c3efca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1857364"/>
            <a:ext cx="4477157" cy="4783264"/>
          </a:xfrm>
          <a:prstGeom prst="rect">
            <a:avLst/>
          </a:prstGeom>
        </p:spPr>
      </p:pic>
      <p:pic>
        <p:nvPicPr>
          <p:cNvPr id="8" name="Karel Svoboda - Музика для душі (freemp3now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86776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6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>
                <a:solidFill>
                  <a:schemeClr val="bg1"/>
                </a:solidFill>
              </a:rPr>
              <a:t>ФІЗКУЛЬТХВИЛИНКА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4" name="Фізкультхвилин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0100" y="1518034"/>
            <a:ext cx="6143668" cy="4607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3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b="1" i="1" dirty="0" err="1">
                <a:solidFill>
                  <a:schemeClr val="bg2">
                    <a:lumMod val="75000"/>
                  </a:schemeClr>
                </a:solidFill>
              </a:rPr>
              <a:t>Вправа</a:t>
            </a:r>
            <a:r>
              <a:rPr lang="ru-RU" b="1" i="1" dirty="0">
                <a:solidFill>
                  <a:schemeClr val="bg2">
                    <a:lumMod val="75000"/>
                  </a:schemeClr>
                </a:solidFill>
              </a:rPr>
              <a:t> «</a:t>
            </a:r>
            <a:r>
              <a:rPr lang="ru-RU" b="1" i="1" dirty="0" err="1">
                <a:solidFill>
                  <a:schemeClr val="bg2">
                    <a:lumMod val="75000"/>
                  </a:schemeClr>
                </a:solidFill>
              </a:rPr>
              <a:t>Мікрофон</a:t>
            </a: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» </a:t>
            </a:r>
            <a:r>
              <a:rPr lang="ru-RU" b="1" i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b="1" i="1" dirty="0">
                <a:solidFill>
                  <a:schemeClr val="bg2">
                    <a:lumMod val="75000"/>
                  </a:schemeClr>
                </a:solidFill>
              </a:rPr>
            </a:br>
            <a:endParaRPr lang="uk-UA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285992"/>
            <a:ext cx="485778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dirty="0" smtClean="0"/>
              <a:t>    важними</a:t>
            </a:r>
            <a:endParaRPr lang="uk-UA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143248"/>
            <a:ext cx="485778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dirty="0" smtClean="0"/>
              <a:t>    </a:t>
            </a:r>
            <a:r>
              <a:rPr lang="uk-UA" sz="3600" dirty="0" err="1" smtClean="0"/>
              <a:t>озумними</a:t>
            </a:r>
            <a:endParaRPr lang="uk-UA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3929066"/>
            <a:ext cx="4857784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   </a:t>
            </a:r>
            <a:r>
              <a:rPr lang="uk-UA" sz="3600" dirty="0" err="1" smtClean="0"/>
              <a:t>рганізованими</a:t>
            </a:r>
            <a:endParaRPr lang="uk-UA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4786322"/>
            <a:ext cx="485778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   </a:t>
            </a:r>
            <a:r>
              <a:rPr lang="uk-UA" sz="3600" dirty="0" err="1" smtClean="0"/>
              <a:t>мітливими</a:t>
            </a:r>
            <a:endParaRPr lang="uk-UA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1214422"/>
            <a:ext cx="8097538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ru-RU" sz="4000" b="1" i="1" dirty="0"/>
              <a:t> </a:t>
            </a: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</a:rPr>
              <a:t>А </a:t>
            </a:r>
            <a:r>
              <a:rPr lang="ru-RU" sz="4000" b="1" i="1" dirty="0" err="1">
                <a:solidFill>
                  <a:schemeClr val="accent2">
                    <a:lumMod val="75000"/>
                  </a:schemeClr>
                </a:solidFill>
              </a:rPr>
              <a:t>ви</a:t>
            </a: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4000" b="1" i="1" dirty="0" err="1">
                <a:solidFill>
                  <a:schemeClr val="accent2">
                    <a:lumMod val="75000"/>
                  </a:schemeClr>
                </a:solidFill>
              </a:rPr>
              <a:t>уроці</a:t>
            </a: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i="1" dirty="0" err="1">
                <a:solidFill>
                  <a:schemeClr val="accent2">
                    <a:lumMod val="75000"/>
                  </a:schemeClr>
                </a:solidFill>
              </a:rPr>
              <a:t>якими</a:t>
            </a: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i="1" dirty="0" err="1">
                <a:solidFill>
                  <a:schemeClr val="accent2">
                    <a:lumMod val="75000"/>
                  </a:schemeClr>
                </a:solidFill>
              </a:rPr>
              <a:t>маєте</a:t>
            </a:r>
            <a:r>
              <a:rPr lang="ru-RU" sz="4000" b="1" i="1" dirty="0">
                <a:solidFill>
                  <a:schemeClr val="accent2">
                    <a:lumMod val="75000"/>
                  </a:schemeClr>
                </a:solidFill>
              </a:rPr>
              <a:t> бути?</a:t>
            </a:r>
            <a:endParaRPr lang="ru-RU" sz="4000" b="1" i="1" cap="all" spc="0" dirty="0">
              <a:ln w="0"/>
              <a:solidFill>
                <a:schemeClr val="accent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1" name="Рисунок 10" descr="Hand-Holding-Mic-psd103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1450222" cy="1366834"/>
          </a:xfrm>
          <a:prstGeom prst="rect">
            <a:avLst/>
          </a:prstGeom>
        </p:spPr>
      </p:pic>
      <p:pic>
        <p:nvPicPr>
          <p:cNvPr id="12" name="Рисунок 11" descr="journalist-279284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643182"/>
            <a:ext cx="2540000" cy="23431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5720" y="2143116"/>
            <a:ext cx="4828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>
                <a:solidFill>
                  <a:srgbClr val="FF0000"/>
                </a:solidFill>
              </a:rPr>
              <a:t>У</a:t>
            </a:r>
            <a:endParaRPr lang="uk-UA" sz="4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3000372"/>
            <a:ext cx="4764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>
                <a:solidFill>
                  <a:srgbClr val="FF0000"/>
                </a:solidFill>
              </a:rPr>
              <a:t>Р</a:t>
            </a:r>
            <a:endParaRPr lang="uk-UA" sz="4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3857628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rgbClr val="FF0000"/>
                </a:solidFill>
              </a:rPr>
              <a:t>О</a:t>
            </a:r>
            <a:endParaRPr lang="uk-UA" sz="4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4714884"/>
            <a:ext cx="490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>
                <a:solidFill>
                  <a:srgbClr val="FF0000"/>
                </a:solidFill>
              </a:rPr>
              <a:t>К</a:t>
            </a:r>
            <a:endParaRPr lang="uk-UA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285728"/>
            <a:ext cx="7286644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ВУЛИЦЯ МОРСЬКА</a:t>
            </a:r>
            <a:endParaRPr lang="uk-UA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Море - Шум моря и Флей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Рисунок 7" descr="gandex.ru-13546_3d244552c538f581c7b66cd7a5c6b35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71545"/>
            <a:ext cx="9144000" cy="5140989"/>
          </a:xfrm>
          <a:prstGeom prst="rect">
            <a:avLst/>
          </a:prstGeom>
        </p:spPr>
      </p:pic>
      <p:pic>
        <p:nvPicPr>
          <p:cNvPr id="11" name="Море - Шум моря и Флей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72462" y="50004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133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285728"/>
            <a:ext cx="6921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Словникова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робота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43050"/>
            <a:ext cx="100012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</a:rPr>
              <a:t>Гарні</a:t>
            </a: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</a:rPr>
              <a:t>, вродливі  </a:t>
            </a:r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       ●                              ●  Фелюга</a:t>
            </a:r>
            <a:endParaRPr lang="uk-UA" sz="24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uk-UA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</a:rPr>
              <a:t>Водоплавний </a:t>
            </a: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</a:rPr>
              <a:t>птах з чорним </a:t>
            </a:r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</a:rPr>
              <a:t>оперенням  ●                              </a:t>
            </a:r>
            <a:r>
              <a:rPr lang="uk-UA" sz="2400" b="1" dirty="0" err="1" smtClean="0">
                <a:solidFill>
                  <a:schemeClr val="accent4">
                    <a:lumMod val="50000"/>
                  </a:schemeClr>
                </a:solidFill>
              </a:rPr>
              <a:t>●Барак</a:t>
            </a:r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endParaRPr lang="uk-UA" sz="24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uk-UA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</a:rPr>
              <a:t>Невелике вітрильне судно                              ●                             </a:t>
            </a:r>
            <a:r>
              <a:rPr lang="uk-UA" sz="2400" b="1" dirty="0" err="1" smtClean="0">
                <a:solidFill>
                  <a:schemeClr val="accent4">
                    <a:lumMod val="50000"/>
                  </a:schemeClr>
                </a:solidFill>
              </a:rPr>
              <a:t>●Гожі</a:t>
            </a:r>
            <a:endParaRPr lang="uk-UA" sz="24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uk-UA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</a:rPr>
              <a:t>Велике </a:t>
            </a: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</a:rPr>
              <a:t>судно з </a:t>
            </a:r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</a:rPr>
              <a:t>веслами                                 </a:t>
            </a: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</a:rPr>
              <a:t>●</a:t>
            </a:r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● Баркас</a:t>
            </a:r>
            <a:endParaRPr lang="uk-UA" sz="24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uk-UA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</a:rPr>
              <a:t>Дерев’яний </a:t>
            </a:r>
            <a:r>
              <a:rPr lang="uk-UA" sz="2400" b="1" dirty="0">
                <a:solidFill>
                  <a:schemeClr val="accent4">
                    <a:lumMod val="50000"/>
                  </a:schemeClr>
                </a:solidFill>
              </a:rPr>
              <a:t>будинок для тимчасового житла ●</a:t>
            </a:r>
            <a:r>
              <a:rPr lang="uk-UA" sz="2400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● Баклан </a:t>
            </a:r>
            <a:endParaRPr lang="uk-UA" sz="24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uk-UA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643570" y="4071942"/>
            <a:ext cx="2071702" cy="730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5857884" y="1857364"/>
            <a:ext cx="2000264" cy="1428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643570" y="1928802"/>
            <a:ext cx="2214578" cy="14287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5643570" y="2643182"/>
            <a:ext cx="2286016" cy="21431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 flipH="1" flipV="1">
            <a:off x="5893603" y="2964653"/>
            <a:ext cx="2214578" cy="15716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i="1" dirty="0" smtClean="0"/>
              <a:t>ГРА  </a:t>
            </a:r>
            <a:r>
              <a:rPr lang="uk-UA" b="1" i="1" dirty="0"/>
              <a:t>«Світлофор»</a:t>
            </a:r>
            <a:endParaRPr lang="uk-UA" dirty="0"/>
          </a:p>
        </p:txBody>
      </p:sp>
      <p:pic>
        <p:nvPicPr>
          <p:cNvPr id="4" name="Рисунок 3" descr="1035808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3200392"/>
            <a:ext cx="2103124" cy="3657608"/>
          </a:xfrm>
          <a:prstGeom prst="rect">
            <a:avLst/>
          </a:prstGeom>
        </p:spPr>
      </p:pic>
      <p:pic>
        <p:nvPicPr>
          <p:cNvPr id="5" name="Рисунок 4" descr="img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857364"/>
            <a:ext cx="5624660" cy="421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/>
              <a:t>Вправа « Продовж речення»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85926"/>
            <a:ext cx="8229600" cy="34004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Приріс, немов …                         </a:t>
            </a:r>
            <a:endParaRPr lang="uk-UA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Жив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, немов …                               </a:t>
            </a:r>
            <a:endParaRPr lang="uk-UA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Жорна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, як …                                          </a:t>
            </a:r>
            <a:endParaRPr lang="uk-UA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Біліє </a:t>
            </a:r>
            <a:r>
              <a:rPr lang="uk-UA" b="1" dirty="0">
                <a:solidFill>
                  <a:schemeClr val="accent3">
                    <a:lumMod val="50000"/>
                  </a:schemeClr>
                </a:solidFill>
              </a:rPr>
              <a:t>сіль, як 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00430" y="1785926"/>
            <a:ext cx="5429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>
                <a:solidFill>
                  <a:srgbClr val="FF0000"/>
                </a:solidFill>
              </a:rPr>
              <a:t>торішній мох до скелі </a:t>
            </a:r>
            <a:r>
              <a:rPr lang="uk-UA" sz="3600" b="1" i="1" dirty="0" smtClean="0">
                <a:solidFill>
                  <a:srgbClr val="FF0000"/>
                </a:solidFill>
              </a:rPr>
              <a:t>.                                          жебрак.                                                      живі .                                                                   сніг </a:t>
            </a:r>
            <a:r>
              <a:rPr lang="uk-UA" sz="3600" b="1" i="1" dirty="0">
                <a:solidFill>
                  <a:srgbClr val="FF0000"/>
                </a:solidFill>
              </a:rPr>
              <a:t>серед зимових піль </a:t>
            </a:r>
            <a:r>
              <a:rPr lang="uk-UA" sz="3600" b="1" i="1" dirty="0" smtClean="0">
                <a:solidFill>
                  <a:srgbClr val="FF0000"/>
                </a:solidFill>
              </a:rPr>
              <a:t>.</a:t>
            </a:r>
            <a:endParaRPr lang="uk-UA" sz="3600" b="1" dirty="0">
              <a:solidFill>
                <a:srgbClr val="FF0000"/>
              </a:solidFill>
            </a:endParaRPr>
          </a:p>
          <a:p>
            <a:endParaRPr lang="uk-UA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/>
              <a:t>В</a:t>
            </a:r>
            <a:r>
              <a:rPr lang="uk-UA" b="1" dirty="0" smtClean="0"/>
              <a:t>став </a:t>
            </a:r>
            <a:r>
              <a:rPr lang="uk-UA" b="1" dirty="0"/>
              <a:t>пропущені букви</a:t>
            </a: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3714752"/>
            <a:ext cx="9143850" cy="70788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Б_г_т_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  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з_х_ч_ш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  -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_ст_ннє</a:t>
            </a:r>
            <a:r>
              <a:rPr kumimoji="0" lang="uk-UA" sz="4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   </a:t>
            </a: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з_г_б_ш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Calibri" charset="-52"/>
                <a:cs typeface="Times New Roman" pitchFamily="18" charset="0"/>
              </a:rPr>
              <a:t>. 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3714752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786" y="3714752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3108" y="3714752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3504" y="3714752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86578" y="3714752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57290" y="3714752"/>
            <a:ext cx="487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uk-UA" sz="4400" b="1" dirty="0" smtClean="0">
                <a:solidFill>
                  <a:srgbClr val="FF0000"/>
                </a:solidFill>
              </a:rPr>
              <a:t>о</a:t>
            </a:r>
            <a:endParaRPr lang="uk-UA" sz="4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3174" y="3714752"/>
            <a:ext cx="487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uk-UA" sz="4400" b="1" dirty="0" smtClean="0">
                <a:solidFill>
                  <a:srgbClr val="FF0000"/>
                </a:solidFill>
              </a:rPr>
              <a:t>о</a:t>
            </a:r>
            <a:endParaRPr lang="uk-UA" sz="4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9124" y="3714752"/>
            <a:ext cx="4876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uk-UA" sz="4400" b="1" dirty="0" smtClean="0">
                <a:solidFill>
                  <a:srgbClr val="FF0000"/>
                </a:solidFill>
              </a:rPr>
              <a:t>о</a:t>
            </a:r>
            <a:endParaRPr lang="uk-UA" sz="4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3240" y="3714752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е</a:t>
            </a:r>
            <a:endParaRPr lang="uk-UA" sz="4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86644" y="3714752"/>
            <a:ext cx="4523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у</a:t>
            </a:r>
            <a:endParaRPr lang="uk-UA" sz="4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86710" y="3714752"/>
            <a:ext cx="4988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</a:rPr>
              <a:t>и</a:t>
            </a:r>
            <a:endParaRPr lang="uk-UA" sz="4400" b="1" dirty="0">
              <a:solidFill>
                <a:srgbClr val="FF0000"/>
              </a:solidFill>
            </a:endParaRPr>
          </a:p>
        </p:txBody>
      </p:sp>
      <p:pic>
        <p:nvPicPr>
          <p:cNvPr id="16" name="Рисунок 15" descr="little-boy-thinks_392241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4686293"/>
            <a:ext cx="2286016" cy="2171707"/>
          </a:xfrm>
          <a:prstGeom prst="rect">
            <a:avLst/>
          </a:prstGeom>
        </p:spPr>
      </p:pic>
      <p:pic>
        <p:nvPicPr>
          <p:cNvPr id="17" name="Рисунок 16" descr="vopro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1500174"/>
            <a:ext cx="1676368" cy="2095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714488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b="1" dirty="0" smtClean="0"/>
              <a:t>БЮРО ЗНАХІДОК</a:t>
            </a:r>
            <a:endParaRPr lang="uk-UA" b="1" dirty="0"/>
          </a:p>
        </p:txBody>
      </p:sp>
      <p:pic>
        <p:nvPicPr>
          <p:cNvPr id="5" name="Рисунок 4" descr="739302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143248"/>
            <a:ext cx="4125515" cy="33004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14480" y="428604"/>
            <a:ext cx="5397504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ВУЛИЦЯ ЧАРІВНА</a:t>
            </a:r>
            <a:endParaRPr lang="ru-RU" sz="54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50" y="571481"/>
            <a:ext cx="8929750" cy="60016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numCol="2" rtlCol="0">
            <a:spAutoFit/>
          </a:bodyPr>
          <a:lstStyle/>
          <a:p>
            <a:pPr lvl="0"/>
            <a:r>
              <a:rPr lang="ru-RU" sz="2400" b="1" i="1" dirty="0" smtClean="0"/>
              <a:t>ТЕСТ</a:t>
            </a:r>
            <a:endParaRPr lang="uk-UA" sz="2400" dirty="0"/>
          </a:p>
          <a:p>
            <a:pPr lvl="0"/>
            <a:r>
              <a:rPr lang="ru-RU" sz="2400" b="1" dirty="0" smtClean="0"/>
              <a:t>1. Де </a:t>
            </a:r>
            <a:r>
              <a:rPr lang="ru-RU" sz="2400" b="1" dirty="0" err="1"/>
              <a:t>відбувався</a:t>
            </a:r>
            <a:r>
              <a:rPr lang="ru-RU" sz="2400" b="1" dirty="0"/>
              <a:t> суд над Ромкою?</a:t>
            </a:r>
            <a:endParaRPr lang="uk-UA" sz="2400" b="1" dirty="0"/>
          </a:p>
          <a:p>
            <a:r>
              <a:rPr lang="ru-RU" sz="2400" dirty="0"/>
              <a:t>а) у </a:t>
            </a:r>
            <a:r>
              <a:rPr lang="ru-RU" sz="2400" dirty="0" err="1"/>
              <a:t>школі</a:t>
            </a:r>
            <a:endParaRPr lang="uk-UA" sz="2400" dirty="0"/>
          </a:p>
          <a:p>
            <a:r>
              <a:rPr lang="ru-RU" sz="2400" dirty="0"/>
              <a:t>б) у цирку</a:t>
            </a:r>
            <a:endParaRPr lang="uk-UA" sz="2400" dirty="0"/>
          </a:p>
          <a:p>
            <a:r>
              <a:rPr lang="ru-RU" sz="2400" dirty="0"/>
              <a:t>в) у </a:t>
            </a:r>
            <a:r>
              <a:rPr lang="ru-RU" sz="2400" dirty="0" err="1"/>
              <a:t>суді</a:t>
            </a:r>
            <a:r>
              <a:rPr lang="ru-RU" sz="2400" dirty="0" smtClean="0"/>
              <a:t>.</a:t>
            </a:r>
            <a:endParaRPr lang="uk-UA" sz="2400" dirty="0"/>
          </a:p>
          <a:p>
            <a:pPr lvl="0"/>
            <a:r>
              <a:rPr lang="ru-RU" sz="2400" b="1" dirty="0" smtClean="0"/>
              <a:t>2. Чим </a:t>
            </a:r>
            <a:r>
              <a:rPr lang="ru-RU" sz="2400" b="1" dirty="0" err="1"/>
              <a:t>пояснюється</a:t>
            </a:r>
            <a:r>
              <a:rPr lang="ru-RU" sz="2400" b="1" dirty="0"/>
              <a:t> </a:t>
            </a:r>
            <a:r>
              <a:rPr lang="ru-RU" sz="2400" b="1" dirty="0" err="1"/>
              <a:t>назва</a:t>
            </a:r>
            <a:r>
              <a:rPr lang="ru-RU" sz="2400" b="1" dirty="0"/>
              <a:t> </a:t>
            </a:r>
            <a:r>
              <a:rPr lang="ru-RU" sz="2400" b="1" dirty="0" err="1"/>
              <a:t>міста</a:t>
            </a:r>
            <a:r>
              <a:rPr lang="ru-RU" sz="2400" b="1" dirty="0"/>
              <a:t> </a:t>
            </a:r>
            <a:r>
              <a:rPr lang="ru-RU" sz="2400" b="1" dirty="0" err="1"/>
              <a:t>Рудоград</a:t>
            </a:r>
            <a:r>
              <a:rPr lang="ru-RU" sz="2400" b="1" dirty="0"/>
              <a:t>?</a:t>
            </a:r>
            <a:endParaRPr lang="uk-UA" sz="2400" b="1" dirty="0"/>
          </a:p>
          <a:p>
            <a:r>
              <a:rPr lang="ru-RU" sz="2400" dirty="0"/>
              <a:t>а) </a:t>
            </a:r>
            <a:r>
              <a:rPr lang="ru-RU" sz="2400" dirty="0" err="1"/>
              <a:t>бо</a:t>
            </a:r>
            <a:r>
              <a:rPr lang="ru-RU" sz="2400" dirty="0"/>
              <a:t> там жили </a:t>
            </a:r>
            <a:r>
              <a:rPr lang="ru-RU" sz="2400" dirty="0" err="1"/>
              <a:t>лише</a:t>
            </a:r>
            <a:r>
              <a:rPr lang="ru-RU" sz="2400" dirty="0"/>
              <a:t> </a:t>
            </a:r>
            <a:r>
              <a:rPr lang="ru-RU" sz="2400" dirty="0" err="1"/>
              <a:t>діти</a:t>
            </a:r>
            <a:r>
              <a:rPr lang="ru-RU" sz="2400" dirty="0"/>
              <a:t>;</a:t>
            </a:r>
            <a:endParaRPr lang="uk-UA" sz="2400" dirty="0"/>
          </a:p>
          <a:p>
            <a:r>
              <a:rPr lang="ru-RU" sz="2400" dirty="0"/>
              <a:t>б) </a:t>
            </a:r>
            <a:r>
              <a:rPr lang="ru-RU" sz="2400" dirty="0" err="1"/>
              <a:t>бо</a:t>
            </a:r>
            <a:r>
              <a:rPr lang="ru-RU" sz="2400" dirty="0"/>
              <a:t> </a:t>
            </a:r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мешканці</a:t>
            </a:r>
            <a:r>
              <a:rPr lang="ru-RU" sz="2400" dirty="0"/>
              <a:t> </a:t>
            </a:r>
            <a:r>
              <a:rPr lang="ru-RU" sz="2400" dirty="0" err="1"/>
              <a:t>міста</a:t>
            </a:r>
            <a:r>
              <a:rPr lang="ru-RU" sz="2400" dirty="0"/>
              <a:t>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руді</a:t>
            </a:r>
            <a:r>
              <a:rPr lang="ru-RU" sz="2400" dirty="0"/>
              <a:t>;</a:t>
            </a:r>
            <a:endParaRPr lang="uk-UA" sz="2400" dirty="0"/>
          </a:p>
          <a:p>
            <a:r>
              <a:rPr lang="ru-RU" sz="2400" dirty="0"/>
              <a:t>в) </a:t>
            </a:r>
            <a:r>
              <a:rPr lang="ru-RU" sz="2400" dirty="0" err="1"/>
              <a:t>бо</a:t>
            </a:r>
            <a:r>
              <a:rPr lang="ru-RU" sz="2400" dirty="0"/>
              <a:t> там жили </a:t>
            </a:r>
            <a:r>
              <a:rPr lang="ru-RU" sz="2400" dirty="0" err="1"/>
              <a:t>клоуни</a:t>
            </a:r>
            <a:r>
              <a:rPr lang="ru-RU" sz="2400" dirty="0" smtClean="0"/>
              <a:t>.</a:t>
            </a:r>
            <a:endParaRPr lang="ru-RU" sz="2400" dirty="0"/>
          </a:p>
          <a:p>
            <a:pPr lvl="0"/>
            <a:r>
              <a:rPr lang="ru-RU" sz="2400" b="1" dirty="0" smtClean="0"/>
              <a:t>3. </a:t>
            </a:r>
            <a:r>
              <a:rPr lang="ru-RU" sz="2400" b="1" dirty="0" err="1" smtClean="0"/>
              <a:t>Хто</a:t>
            </a:r>
            <a:r>
              <a:rPr lang="ru-RU" sz="2400" b="1" dirty="0" smtClean="0"/>
              <a:t> </a:t>
            </a:r>
            <a:r>
              <a:rPr lang="ru-RU" sz="2400" b="1" dirty="0"/>
              <a:t>провод</a:t>
            </a:r>
            <a:r>
              <a:rPr lang="uk-UA" sz="2400" b="1" dirty="0"/>
              <a:t>и</a:t>
            </a:r>
            <a:r>
              <a:rPr lang="ru-RU" sz="2400" b="1" dirty="0"/>
              <a:t>в суд над Ромкою?</a:t>
            </a:r>
            <a:endParaRPr lang="uk-UA" sz="2400" b="1" dirty="0"/>
          </a:p>
          <a:p>
            <a:r>
              <a:rPr lang="ru-RU" sz="2400" dirty="0"/>
              <a:t>а) клоун — фокусник </a:t>
            </a:r>
            <a:r>
              <a:rPr lang="ru-RU" sz="2400" dirty="0" err="1"/>
              <a:t>Рудольфо</a:t>
            </a:r>
            <a:r>
              <a:rPr lang="ru-RU" sz="2400" dirty="0"/>
              <a:t>;</a:t>
            </a:r>
            <a:endParaRPr lang="uk-UA" sz="2400" dirty="0"/>
          </a:p>
          <a:p>
            <a:r>
              <a:rPr lang="ru-RU" sz="2400" dirty="0"/>
              <a:t>б) </a:t>
            </a:r>
            <a:r>
              <a:rPr lang="ru-RU" sz="2400" dirty="0" err="1"/>
              <a:t>новачок</a:t>
            </a:r>
            <a:r>
              <a:rPr lang="ru-RU" sz="2400" dirty="0"/>
              <a:t> </a:t>
            </a:r>
            <a:r>
              <a:rPr lang="ru-RU" sz="2400" dirty="0" err="1"/>
              <a:t>Рудик</a:t>
            </a:r>
            <a:r>
              <a:rPr lang="ru-RU" sz="2400" dirty="0"/>
              <a:t> </a:t>
            </a:r>
            <a:r>
              <a:rPr lang="ru-RU" sz="2400" dirty="0" smtClean="0"/>
              <a:t>Руденко;</a:t>
            </a:r>
            <a:endParaRPr lang="uk-UA" sz="2400" dirty="0"/>
          </a:p>
          <a:p>
            <a:r>
              <a:rPr lang="ru-RU" sz="2400" dirty="0"/>
              <a:t>в) </a:t>
            </a:r>
            <a:r>
              <a:rPr lang="ru-RU" sz="2400" dirty="0" err="1"/>
              <a:t>Верховний</a:t>
            </a:r>
            <a:r>
              <a:rPr lang="ru-RU" sz="2400" dirty="0"/>
              <a:t> суд </a:t>
            </a:r>
            <a:r>
              <a:rPr lang="ru-RU" sz="2400" dirty="0" err="1"/>
              <a:t>Рудих</a:t>
            </a:r>
            <a:r>
              <a:rPr lang="ru-RU" sz="2400" dirty="0"/>
              <a:t>.</a:t>
            </a:r>
            <a:endParaRPr lang="uk-UA" sz="2400" dirty="0"/>
          </a:p>
          <a:p>
            <a:pPr lvl="0"/>
            <a:r>
              <a:rPr lang="ru-RU" sz="2400" b="1" dirty="0" smtClean="0"/>
              <a:t>4. </a:t>
            </a:r>
            <a:r>
              <a:rPr lang="ru-RU" sz="2400" b="1" dirty="0" err="1" smtClean="0"/>
              <a:t>Чому</a:t>
            </a:r>
            <a:r>
              <a:rPr lang="ru-RU" sz="2400" b="1" dirty="0" smtClean="0"/>
              <a:t> </a:t>
            </a:r>
            <a:r>
              <a:rPr lang="ru-RU" sz="2400" b="1" dirty="0"/>
              <a:t>хлопчики </a:t>
            </a:r>
            <a:r>
              <a:rPr lang="ru-RU" sz="2400" b="1" dirty="0" err="1"/>
              <a:t>опинилися</a:t>
            </a:r>
            <a:r>
              <a:rPr lang="ru-RU" sz="2400" b="1" dirty="0"/>
              <a:t> в </a:t>
            </a:r>
            <a:r>
              <a:rPr lang="ru-RU" sz="2400" b="1" dirty="0" err="1"/>
              <a:t>Рудограді</a:t>
            </a:r>
            <a:r>
              <a:rPr lang="ru-RU" sz="2400" b="1" dirty="0"/>
              <a:t>?</a:t>
            </a:r>
            <a:endParaRPr lang="uk-UA" sz="2400" b="1" dirty="0"/>
          </a:p>
          <a:p>
            <a:r>
              <a:rPr lang="ru-RU" sz="2400" dirty="0"/>
              <a:t>а) </a:t>
            </a:r>
            <a:r>
              <a:rPr lang="ru-RU" sz="2400" dirty="0" err="1"/>
              <a:t>бо</a:t>
            </a:r>
            <a:r>
              <a:rPr lang="ru-RU" sz="2400" dirty="0"/>
              <a:t>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захотіли</a:t>
            </a:r>
            <a:r>
              <a:rPr lang="ru-RU" sz="2400" dirty="0"/>
              <a:t>;</a:t>
            </a:r>
            <a:endParaRPr lang="uk-UA" sz="2400" dirty="0"/>
          </a:p>
          <a:p>
            <a:r>
              <a:rPr lang="ru-RU" sz="2400" dirty="0"/>
              <a:t>б) </a:t>
            </a:r>
            <a:r>
              <a:rPr lang="ru-RU" sz="2400" dirty="0" err="1"/>
              <a:t>бо</a:t>
            </a:r>
            <a:r>
              <a:rPr lang="ru-RU" sz="2400" dirty="0"/>
              <a:t> </a:t>
            </a:r>
            <a:r>
              <a:rPr lang="ru-RU" sz="2400" dirty="0" err="1"/>
              <a:t>одягнули</a:t>
            </a:r>
            <a:r>
              <a:rPr lang="ru-RU" sz="2400" dirty="0"/>
              <a:t> </a:t>
            </a:r>
            <a:r>
              <a:rPr lang="ru-RU" sz="2400" dirty="0" err="1"/>
              <a:t>чарівні</a:t>
            </a:r>
            <a:r>
              <a:rPr lang="ru-RU" sz="2400" dirty="0"/>
              <a:t> </a:t>
            </a:r>
            <a:r>
              <a:rPr lang="ru-RU" sz="2400" dirty="0" err="1"/>
              <a:t>окуляри</a:t>
            </a:r>
            <a:r>
              <a:rPr lang="ru-RU" sz="2400" dirty="0"/>
              <a:t>;</a:t>
            </a:r>
            <a:endParaRPr lang="uk-UA" sz="2400" dirty="0"/>
          </a:p>
          <a:p>
            <a:r>
              <a:rPr lang="ru-RU" sz="2400" dirty="0"/>
              <a:t>в) </a:t>
            </a:r>
            <a:r>
              <a:rPr lang="ru-RU" sz="2400" dirty="0" err="1"/>
              <a:t>бо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 smtClean="0"/>
              <a:t>відправила</a:t>
            </a:r>
            <a:r>
              <a:rPr lang="ru-RU" sz="2400" dirty="0" smtClean="0"/>
              <a:t> </a:t>
            </a:r>
            <a:r>
              <a:rPr lang="ru-RU" sz="2400" dirty="0" err="1" smtClean="0"/>
              <a:t>туди</a:t>
            </a:r>
            <a:r>
              <a:rPr lang="ru-RU" sz="2400" dirty="0" smtClean="0"/>
              <a:t> </a:t>
            </a:r>
            <a:r>
              <a:rPr lang="ru-RU" sz="2400" dirty="0" err="1"/>
              <a:t>Ритка</a:t>
            </a:r>
            <a:r>
              <a:rPr lang="ru-RU" sz="2400" dirty="0"/>
              <a:t>.</a:t>
            </a:r>
            <a:endParaRPr lang="uk-UA" sz="2400" dirty="0"/>
          </a:p>
          <a:p>
            <a:pPr lvl="0"/>
            <a:r>
              <a:rPr lang="ru-RU" sz="2400" dirty="0" smtClean="0"/>
              <a:t>5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Чому</a:t>
            </a:r>
            <a:r>
              <a:rPr lang="ru-RU" sz="2400" b="1" dirty="0" smtClean="0"/>
              <a:t> </a:t>
            </a:r>
            <a:r>
              <a:rPr lang="ru-RU" sz="2400" b="1" dirty="0"/>
              <a:t>Ромка </a:t>
            </a:r>
            <a:r>
              <a:rPr lang="ru-RU" sz="2400" b="1" dirty="0" err="1"/>
              <a:t>хотів</a:t>
            </a:r>
            <a:r>
              <a:rPr lang="ru-RU" sz="2400" b="1" dirty="0"/>
              <a:t> </a:t>
            </a:r>
            <a:r>
              <a:rPr lang="ru-RU" sz="2400" b="1" dirty="0" err="1"/>
              <a:t>вибачитися</a:t>
            </a:r>
            <a:r>
              <a:rPr lang="ru-RU" sz="2400" b="1" dirty="0"/>
              <a:t> перед </a:t>
            </a:r>
            <a:r>
              <a:rPr lang="ru-RU" sz="2400" b="1" dirty="0" err="1"/>
              <a:t>новачком</a:t>
            </a:r>
            <a:r>
              <a:rPr lang="ru-RU" sz="2400" b="1" dirty="0"/>
              <a:t>?</a:t>
            </a:r>
            <a:endParaRPr lang="uk-UA" sz="2400" b="1" dirty="0"/>
          </a:p>
          <a:p>
            <a:r>
              <a:rPr lang="ru-RU" sz="2400" dirty="0"/>
              <a:t>а)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зрозумів</a:t>
            </a:r>
            <a:r>
              <a:rPr lang="ru-RU" sz="2400" dirty="0"/>
              <a:t> свою </a:t>
            </a:r>
            <a:r>
              <a:rPr lang="ru-RU" sz="2400" dirty="0" err="1"/>
              <a:t>помилку</a:t>
            </a:r>
            <a:r>
              <a:rPr lang="ru-RU" sz="2400" dirty="0"/>
              <a:t>;</a:t>
            </a:r>
            <a:endParaRPr lang="uk-UA" sz="2400" dirty="0"/>
          </a:p>
          <a:p>
            <a:r>
              <a:rPr lang="ru-RU" sz="2400" dirty="0"/>
              <a:t>б)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примусив</a:t>
            </a:r>
            <a:r>
              <a:rPr lang="ru-RU" sz="2400" dirty="0"/>
              <a:t> </a:t>
            </a:r>
            <a:r>
              <a:rPr lang="ru-RU" sz="2400" dirty="0" err="1"/>
              <a:t>Рудольфо</a:t>
            </a:r>
            <a:r>
              <a:rPr lang="ru-RU" sz="2400" dirty="0"/>
              <a:t>;</a:t>
            </a:r>
            <a:endParaRPr lang="uk-UA" sz="2400" dirty="0"/>
          </a:p>
          <a:p>
            <a:r>
              <a:rPr lang="ru-RU" sz="2400" dirty="0"/>
              <a:t>в) </a:t>
            </a:r>
            <a:r>
              <a:rPr lang="ru-RU" sz="2400" dirty="0" err="1"/>
              <a:t>бо</a:t>
            </a:r>
            <a:r>
              <a:rPr lang="ru-RU" sz="2400" dirty="0"/>
              <a:t> так </a:t>
            </a:r>
            <a:r>
              <a:rPr lang="ru-RU" sz="2400" dirty="0" err="1"/>
              <a:t>хотів</a:t>
            </a:r>
            <a:r>
              <a:rPr lang="ru-RU" sz="2400" dirty="0"/>
              <a:t> Вася.</a:t>
            </a:r>
            <a:endParaRPr lang="uk-UA" sz="2400" dirty="0"/>
          </a:p>
          <a:p>
            <a:endParaRPr lang="uk-UA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0"/>
            <a:ext cx="3246594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3200" b="1" i="1" dirty="0" smtClean="0">
                <a:solidFill>
                  <a:srgbClr val="FF0000"/>
                </a:solidFill>
              </a:rPr>
              <a:t>Робота в </a:t>
            </a:r>
            <a:r>
              <a:rPr lang="uk-UA" sz="3200" b="1" i="1" dirty="0" smtClean="0">
                <a:solidFill>
                  <a:srgbClr val="FF0000"/>
                </a:solidFill>
              </a:rPr>
              <a:t>парах </a:t>
            </a:r>
            <a:endParaRPr lang="uk-UA" sz="32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28596" y="2428868"/>
            <a:ext cx="128588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42910" y="4286256"/>
            <a:ext cx="3643338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85720" y="4572008"/>
            <a:ext cx="71438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14876" y="2500306"/>
            <a:ext cx="4143404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643438" y="3929066"/>
            <a:ext cx="4071966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714876" y="1000108"/>
            <a:ext cx="392909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2" name="Рисунок 21" descr="images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4717642"/>
            <a:ext cx="4214811" cy="2140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ТВОРЧА РОБОТА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100" b="1" dirty="0" smtClean="0"/>
              <a:t>(СКЛАДАННЯ ПОРАД ДЛЯ РОМКА)</a:t>
            </a:r>
            <a:endParaRPr lang="uk-UA" sz="3100" b="1" dirty="0"/>
          </a:p>
        </p:txBody>
      </p:sp>
      <p:pic>
        <p:nvPicPr>
          <p:cNvPr id="4" name="Рисунок 3" descr="CLIPART_OF_15195_SM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571612"/>
            <a:ext cx="6667504" cy="5000628"/>
          </a:xfrm>
          <a:prstGeom prst="rect">
            <a:avLst/>
          </a:prstGeom>
        </p:spPr>
      </p:pic>
      <p:pic>
        <p:nvPicPr>
          <p:cNvPr id="5" name="Karel Svoboda - Музика для душі (freemp3now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7143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6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РОБОТА З ДЕФОРМОВАНИМ РЕЧЕННЯМ</a:t>
            </a:r>
            <a:endParaRPr lang="uk-UA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928802"/>
            <a:ext cx="8229600" cy="92869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  другого</a:t>
            </a:r>
            <a:r>
              <a:rPr lang="uk-UA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uk-UA" dirty="0" smtClean="0">
                <a:solidFill>
                  <a:schemeClr val="tx2">
                    <a:lumMod val="10000"/>
                  </a:schemeClr>
                </a:solidFill>
              </a:rPr>
              <a:t> з не тобі  було смійся  того Не щоб.</a:t>
            </a:r>
            <a:endParaRPr lang="uk-UA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571876"/>
            <a:ext cx="883415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r>
              <a:rPr lang="uk-UA" sz="3600" b="1" dirty="0">
                <a:solidFill>
                  <a:schemeClr val="tx1"/>
                </a:solidFill>
              </a:rPr>
              <a:t>Не смійся з другого, щоб тобі не було  того.</a:t>
            </a:r>
          </a:p>
        </p:txBody>
      </p:sp>
      <p:pic>
        <p:nvPicPr>
          <p:cNvPr id="5" name="Рисунок 4" descr="0079650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3929074"/>
            <a:ext cx="2928926" cy="29289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/>
              <a:t>ПІДСУМОК  УРОКУ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1071546"/>
            <a:ext cx="49359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Складання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сенкану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3133904"/>
            <a:ext cx="8572528" cy="344709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4000" dirty="0" smtClean="0">
                <a:solidFill>
                  <a:schemeClr val="bg1"/>
                </a:solidFill>
              </a:rPr>
              <a:t>Іменник.</a:t>
            </a:r>
          </a:p>
          <a:p>
            <a:pPr marL="342900" indent="-342900">
              <a:buAutoNum type="arabicPeriod"/>
            </a:pPr>
            <a:r>
              <a:rPr lang="uk-UA" sz="4000" dirty="0" smtClean="0">
                <a:solidFill>
                  <a:schemeClr val="bg1"/>
                </a:solidFill>
              </a:rPr>
              <a:t>Два прикметника.</a:t>
            </a:r>
          </a:p>
          <a:p>
            <a:pPr marL="342900" indent="-342900">
              <a:buAutoNum type="arabicPeriod"/>
            </a:pPr>
            <a:r>
              <a:rPr lang="uk-UA" sz="4000" dirty="0" smtClean="0">
                <a:solidFill>
                  <a:schemeClr val="bg1"/>
                </a:solidFill>
              </a:rPr>
              <a:t>Три дієслова.</a:t>
            </a:r>
          </a:p>
          <a:p>
            <a:pPr marL="342900" indent="-342900">
              <a:buAutoNum type="arabicPeriod"/>
            </a:pPr>
            <a:r>
              <a:rPr lang="uk-UA" sz="4000" dirty="0" smtClean="0">
                <a:solidFill>
                  <a:schemeClr val="bg1"/>
                </a:solidFill>
              </a:rPr>
              <a:t>Фраза – висновок з чотирьох слів.</a:t>
            </a:r>
          </a:p>
          <a:p>
            <a:pPr marL="342900" indent="-342900">
              <a:buAutoNum type="arabicPeriod"/>
            </a:pPr>
            <a:r>
              <a:rPr lang="uk-UA" sz="4000" dirty="0" smtClean="0">
                <a:solidFill>
                  <a:schemeClr val="bg1"/>
                </a:solidFill>
              </a:rPr>
              <a:t>Іменник – синонім до теми.</a:t>
            </a:r>
            <a:endParaRPr lang="uk-UA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7" y="1857364"/>
            <a:ext cx="5286412" cy="11079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6600" dirty="0" smtClean="0"/>
              <a:t>Зміст </a:t>
            </a:r>
            <a:r>
              <a:rPr lang="uk-UA" sz="6600" dirty="0" err="1" smtClean="0"/>
              <a:t>сенкану</a:t>
            </a:r>
            <a:r>
              <a:rPr lang="uk-UA" sz="6600" dirty="0" smtClean="0"/>
              <a:t>:</a:t>
            </a:r>
            <a:endParaRPr lang="uk-UA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14290"/>
            <a:ext cx="8332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Загадка </a:t>
            </a: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 </a:t>
            </a:r>
            <a:r>
              <a:rPr lang="uk-UA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добавлянка</a:t>
            </a:r>
            <a:r>
              <a:rPr lang="uk-UA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428736"/>
            <a:ext cx="924050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Кличе всіх в гості далека </a:t>
            </a:r>
            <a:r>
              <a:rPr lang="uk-UA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_________ </a:t>
            </a:r>
            <a:r>
              <a:rPr lang="uk-UA" sz="36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</a:p>
          <a:p>
            <a:pPr algn="ctr"/>
            <a:r>
              <a:rPr lang="uk-UA" sz="36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Повна  неймовірних див </a:t>
            </a:r>
            <a:r>
              <a:rPr lang="uk-UA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 _________,</a:t>
            </a:r>
            <a:endParaRPr lang="uk-UA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uk-UA" sz="36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 все там чарівне,скрізь — </a:t>
            </a:r>
            <a:r>
              <a:rPr lang="uk-UA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______ </a:t>
            </a:r>
            <a:r>
              <a:rPr lang="uk-UA" sz="36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 краса.</a:t>
            </a:r>
          </a:p>
          <a:p>
            <a:pPr algn="ctr"/>
            <a:r>
              <a:rPr lang="uk-UA" sz="36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Подумайте</a:t>
            </a:r>
            <a:r>
              <a:rPr lang="uk-UA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,_______, </a:t>
            </a:r>
            <a:r>
              <a:rPr lang="uk-UA" sz="36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промовте, </a:t>
            </a:r>
            <a:r>
              <a:rPr lang="uk-UA" sz="3600" b="1" cap="none" spc="0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будь</a:t>
            </a:r>
            <a:r>
              <a:rPr lang="uk-UA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_____,</a:t>
            </a:r>
            <a:endParaRPr lang="uk-UA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uk-UA" sz="3600" b="1" cap="none" spc="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Яка це країна?  Згадали? Це </a:t>
            </a:r>
            <a:r>
              <a:rPr lang="uk-UA" sz="3600" b="1" cap="none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</a:t>
            </a:r>
            <a:r>
              <a:rPr lang="uk-UA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________</a:t>
            </a:r>
            <a:endParaRPr lang="uk-UA" sz="36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143512"/>
            <a:ext cx="9144000" cy="113877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Довідка:</a:t>
            </a:r>
            <a:endParaRPr lang="uk-UA" sz="3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uk-UA" dirty="0"/>
              <a:t> </a:t>
            </a:r>
          </a:p>
          <a:p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5143512"/>
            <a:ext cx="13453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>
                <a:ln w="1905"/>
                <a:solidFill>
                  <a:schemeClr val="bg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uk-UA" sz="3600" b="1" cap="none" spc="0" dirty="0" smtClean="0">
                <a:ln w="1905"/>
                <a:solidFill>
                  <a:schemeClr val="bg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рузі,</a:t>
            </a:r>
            <a:endParaRPr lang="uk-UA" sz="3600" b="1" cap="none" spc="0" dirty="0">
              <a:ln w="1905"/>
              <a:solidFill>
                <a:schemeClr val="bg2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3240" y="5143512"/>
            <a:ext cx="15258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905"/>
                <a:solidFill>
                  <a:schemeClr val="bg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чудес</a:t>
            </a:r>
            <a:r>
              <a:rPr lang="uk-UA" sz="3600" b="1" cap="none" spc="0" dirty="0">
                <a:ln w="1905"/>
                <a:solidFill>
                  <a:schemeClr val="bg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5143512"/>
            <a:ext cx="16001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905"/>
                <a:solidFill>
                  <a:schemeClr val="bg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країна,</a:t>
            </a:r>
            <a:endParaRPr lang="uk-UA" sz="3600" b="1" cap="none" spc="0" dirty="0">
              <a:ln w="1905"/>
              <a:solidFill>
                <a:schemeClr val="bg2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15074" y="5143512"/>
            <a:ext cx="15205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905"/>
                <a:solidFill>
                  <a:schemeClr val="bg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ласка, </a:t>
            </a:r>
            <a:endParaRPr lang="uk-UA" sz="3600" b="1" cap="none" spc="0" dirty="0">
              <a:ln w="1905"/>
              <a:solidFill>
                <a:schemeClr val="bg2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25636" y="5143512"/>
            <a:ext cx="15183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905"/>
                <a:solidFill>
                  <a:schemeClr val="bg2">
                    <a:lumMod val="20000"/>
                    <a:lumOff val="8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диво.  </a:t>
            </a:r>
            <a:endParaRPr lang="uk-UA" sz="3600" b="1" cap="none" spc="0" dirty="0">
              <a:ln w="1905"/>
              <a:solidFill>
                <a:schemeClr val="bg2">
                  <a:lumMod val="20000"/>
                  <a:lumOff val="8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3000372"/>
            <a:ext cx="12266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</a:t>
            </a:r>
            <a:r>
              <a:rPr lang="uk-UA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рузі</a:t>
            </a:r>
            <a:endParaRPr lang="uk-UA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23456" y="3071810"/>
            <a:ext cx="17497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ласка_, </a:t>
            </a:r>
            <a:endParaRPr lang="uk-UA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43636" y="1928802"/>
            <a:ext cx="14071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чудес </a:t>
            </a:r>
            <a:endParaRPr lang="uk-UA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72198" y="1357298"/>
            <a:ext cx="14814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країна</a:t>
            </a:r>
            <a:endParaRPr lang="uk-UA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43570" y="2500306"/>
            <a:ext cx="17075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диво  </a:t>
            </a:r>
            <a:endParaRPr lang="uk-UA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86578" y="3429000"/>
            <a:ext cx="1831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казка</a:t>
            </a:r>
            <a:endParaRPr lang="uk-UA" sz="5400" b="1" cap="none" spc="0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КАЗКИ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ПОВЧАЛЬНІ РОЗУМНІ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ПОПЕРЕДЖАЮТЬ, ЗАСТЕРІГАЮТЬ, 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ВИХОВУЮТЬ.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БУВАЮТЬ ЛІТЕРАТУРНІ І НАРОДНІ.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КАЗКИ – ДЖЕРЕЛО МУДРОСТІ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-285776"/>
            <a:ext cx="621510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СЕНкАН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85728"/>
            <a:ext cx="8017702" cy="628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7200" b="1" dirty="0" smtClean="0">
                <a:solidFill>
                  <a:schemeClr val="bg1"/>
                </a:solidFill>
              </a:rPr>
              <a:t>МОЛОДЦІ!</a:t>
            </a:r>
            <a:endParaRPr lang="uk-UA" sz="7200" b="1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0_db21a_6f3db9b4_XXXL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53030"/>
            <a:ext cx="9144000" cy="530497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0"/>
            <a:ext cx="7417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Вправа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Гронування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25" name="Group 69"/>
          <p:cNvGrpSpPr>
            <a:grpSpLocks/>
          </p:cNvGrpSpPr>
          <p:nvPr/>
        </p:nvGrpSpPr>
        <p:grpSpPr bwMode="auto">
          <a:xfrm>
            <a:off x="2214546" y="1857364"/>
            <a:ext cx="4438650" cy="3784600"/>
            <a:chOff x="1550" y="1364"/>
            <a:chExt cx="2796" cy="2384"/>
          </a:xfrm>
        </p:grpSpPr>
        <p:sp>
          <p:nvSpPr>
            <p:cNvPr id="26" name="Oval 5"/>
            <p:cNvSpPr>
              <a:spLocks noChangeArrowheads="1"/>
            </p:cNvSpPr>
            <p:nvPr/>
          </p:nvSpPr>
          <p:spPr bwMode="auto">
            <a:xfrm>
              <a:off x="1690" y="1573"/>
              <a:ext cx="2469" cy="2175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>
                <a:latin typeface="Arial" charset="0"/>
              </a:endParaRPr>
            </a:p>
          </p:txBody>
        </p:sp>
        <p:grpSp>
          <p:nvGrpSpPr>
            <p:cNvPr id="27" name="Group 6"/>
            <p:cNvGrpSpPr>
              <a:grpSpLocks/>
            </p:cNvGrpSpPr>
            <p:nvPr/>
          </p:nvGrpSpPr>
          <p:grpSpPr bwMode="auto">
            <a:xfrm>
              <a:off x="2295" y="2117"/>
              <a:ext cx="1259" cy="1171"/>
              <a:chOff x="2016" y="1920"/>
              <a:chExt cx="1680" cy="1680"/>
            </a:xfrm>
          </p:grpSpPr>
          <p:sp>
            <p:nvSpPr>
              <p:cNvPr id="67" name="Oval 7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742E00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uk-UA"/>
              </a:p>
            </p:txBody>
          </p:sp>
          <p:sp>
            <p:nvSpPr>
              <p:cNvPr id="68" name="Freeform 8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1252 w 1321"/>
                  <a:gd name="T1" fmla="*/ 318 h 712"/>
                  <a:gd name="T2" fmla="*/ 1268 w 1321"/>
                  <a:gd name="T3" fmla="*/ 351 h 712"/>
                  <a:gd name="T4" fmla="*/ 1271 w 1321"/>
                  <a:gd name="T5" fmla="*/ 381 h 712"/>
                  <a:gd name="T6" fmla="*/ 1266 w 1321"/>
                  <a:gd name="T7" fmla="*/ 409 h 712"/>
                  <a:gd name="T8" fmla="*/ 1249 w 1321"/>
                  <a:gd name="T9" fmla="*/ 436 h 712"/>
                  <a:gd name="T10" fmla="*/ 1224 w 1321"/>
                  <a:gd name="T11" fmla="*/ 459 h 712"/>
                  <a:gd name="T12" fmla="*/ 1193 w 1321"/>
                  <a:gd name="T13" fmla="*/ 479 h 712"/>
                  <a:gd name="T14" fmla="*/ 1151 w 1321"/>
                  <a:gd name="T15" fmla="*/ 498 h 712"/>
                  <a:gd name="T16" fmla="*/ 1104 w 1321"/>
                  <a:gd name="T17" fmla="*/ 515 h 712"/>
                  <a:gd name="T18" fmla="*/ 1051 w 1321"/>
                  <a:gd name="T19" fmla="*/ 529 h 712"/>
                  <a:gd name="T20" fmla="*/ 992 w 1321"/>
                  <a:gd name="T21" fmla="*/ 541 h 712"/>
                  <a:gd name="T22" fmla="*/ 931 w 1321"/>
                  <a:gd name="T23" fmla="*/ 550 h 712"/>
                  <a:gd name="T24" fmla="*/ 862 w 1321"/>
                  <a:gd name="T25" fmla="*/ 558 h 712"/>
                  <a:gd name="T26" fmla="*/ 793 w 1321"/>
                  <a:gd name="T27" fmla="*/ 563 h 712"/>
                  <a:gd name="T28" fmla="*/ 765 w 1321"/>
                  <a:gd name="T29" fmla="*/ 565 h 712"/>
                  <a:gd name="T30" fmla="*/ 458 w 1321"/>
                  <a:gd name="T31" fmla="*/ 565 h 712"/>
                  <a:gd name="T32" fmla="*/ 454 w 1321"/>
                  <a:gd name="T33" fmla="*/ 565 h 712"/>
                  <a:gd name="T34" fmla="*/ 393 w 1321"/>
                  <a:gd name="T35" fmla="*/ 561 h 712"/>
                  <a:gd name="T36" fmla="*/ 335 w 1321"/>
                  <a:gd name="T37" fmla="*/ 558 h 712"/>
                  <a:gd name="T38" fmla="*/ 280 w 1321"/>
                  <a:gd name="T39" fmla="*/ 552 h 712"/>
                  <a:gd name="T40" fmla="*/ 227 w 1321"/>
                  <a:gd name="T41" fmla="*/ 547 h 712"/>
                  <a:gd name="T42" fmla="*/ 179 w 1321"/>
                  <a:gd name="T43" fmla="*/ 537 h 712"/>
                  <a:gd name="T44" fmla="*/ 135 w 1321"/>
                  <a:gd name="T45" fmla="*/ 525 h 712"/>
                  <a:gd name="T46" fmla="*/ 98 w 1321"/>
                  <a:gd name="T47" fmla="*/ 514 h 712"/>
                  <a:gd name="T48" fmla="*/ 65 w 1321"/>
                  <a:gd name="T49" fmla="*/ 500 h 712"/>
                  <a:gd name="T50" fmla="*/ 37 w 1321"/>
                  <a:gd name="T51" fmla="*/ 482 h 712"/>
                  <a:gd name="T52" fmla="*/ 18 w 1321"/>
                  <a:gd name="T53" fmla="*/ 462 h 712"/>
                  <a:gd name="T54" fmla="*/ 6 w 1321"/>
                  <a:gd name="T55" fmla="*/ 439 h 712"/>
                  <a:gd name="T56" fmla="*/ 0 w 1321"/>
                  <a:gd name="T57" fmla="*/ 416 h 712"/>
                  <a:gd name="T58" fmla="*/ 0 w 1321"/>
                  <a:gd name="T59" fmla="*/ 412 h 712"/>
                  <a:gd name="T60" fmla="*/ 4 w 1321"/>
                  <a:gd name="T61" fmla="*/ 386 h 712"/>
                  <a:gd name="T62" fmla="*/ 16 w 1321"/>
                  <a:gd name="T63" fmla="*/ 354 h 712"/>
                  <a:gd name="T64" fmla="*/ 49 w 1321"/>
                  <a:gd name="T65" fmla="*/ 293 h 712"/>
                  <a:gd name="T66" fmla="*/ 90 w 1321"/>
                  <a:gd name="T67" fmla="*/ 237 h 712"/>
                  <a:gd name="T68" fmla="*/ 141 w 1321"/>
                  <a:gd name="T69" fmla="*/ 186 h 712"/>
                  <a:gd name="T70" fmla="*/ 196 w 1321"/>
                  <a:gd name="T71" fmla="*/ 140 h 712"/>
                  <a:gd name="T72" fmla="*/ 260 w 1321"/>
                  <a:gd name="T73" fmla="*/ 99 h 712"/>
                  <a:gd name="T74" fmla="*/ 329 w 1321"/>
                  <a:gd name="T75" fmla="*/ 65 h 712"/>
                  <a:gd name="T76" fmla="*/ 399 w 1321"/>
                  <a:gd name="T77" fmla="*/ 37 h 712"/>
                  <a:gd name="T78" fmla="*/ 479 w 1321"/>
                  <a:gd name="T79" fmla="*/ 17 h 712"/>
                  <a:gd name="T80" fmla="*/ 559 w 1321"/>
                  <a:gd name="T81" fmla="*/ 4 h 712"/>
                  <a:gd name="T82" fmla="*/ 642 w 1321"/>
                  <a:gd name="T83" fmla="*/ 0 h 712"/>
                  <a:gd name="T84" fmla="*/ 642 w 1321"/>
                  <a:gd name="T85" fmla="*/ 0 h 712"/>
                  <a:gd name="T86" fmla="*/ 731 w 1321"/>
                  <a:gd name="T87" fmla="*/ 4 h 712"/>
                  <a:gd name="T88" fmla="*/ 815 w 1321"/>
                  <a:gd name="T89" fmla="*/ 18 h 712"/>
                  <a:gd name="T90" fmla="*/ 897 w 1321"/>
                  <a:gd name="T91" fmla="*/ 42 h 712"/>
                  <a:gd name="T92" fmla="*/ 972 w 1321"/>
                  <a:gd name="T93" fmla="*/ 71 h 712"/>
                  <a:gd name="T94" fmla="*/ 1042 w 1321"/>
                  <a:gd name="T95" fmla="*/ 109 h 712"/>
                  <a:gd name="T96" fmla="*/ 1106 w 1321"/>
                  <a:gd name="T97" fmla="*/ 154 h 712"/>
                  <a:gd name="T98" fmla="*/ 1163 w 1321"/>
                  <a:gd name="T99" fmla="*/ 203 h 712"/>
                  <a:gd name="T100" fmla="*/ 1211 w 1321"/>
                  <a:gd name="T101" fmla="*/ 257 h 712"/>
                  <a:gd name="T102" fmla="*/ 1252 w 1321"/>
                  <a:gd name="T103" fmla="*/ 318 h 712"/>
                  <a:gd name="T104" fmla="*/ 1252 w 1321"/>
                  <a:gd name="T105" fmla="*/ 318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</p:grpSp>
        <p:sp>
          <p:nvSpPr>
            <p:cNvPr id="28" name="Text Box 9"/>
            <p:cNvSpPr txBox="1">
              <a:spLocks noChangeArrowheads="1"/>
            </p:cNvSpPr>
            <p:nvPr/>
          </p:nvSpPr>
          <p:spPr bwMode="gray">
            <a:xfrm>
              <a:off x="2405" y="2444"/>
              <a:ext cx="1073" cy="407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uk-UA" sz="36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КАЗКИ</a:t>
              </a:r>
              <a:endPara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grpSp>
          <p:nvGrpSpPr>
            <p:cNvPr id="29" name="Group 10"/>
            <p:cNvGrpSpPr>
              <a:grpSpLocks/>
            </p:cNvGrpSpPr>
            <p:nvPr/>
          </p:nvGrpSpPr>
          <p:grpSpPr bwMode="auto">
            <a:xfrm>
              <a:off x="2669" y="1364"/>
              <a:ext cx="419" cy="362"/>
              <a:chOff x="2640" y="1088"/>
              <a:chExt cx="432" cy="415"/>
            </a:xfrm>
          </p:grpSpPr>
          <p:grpSp>
            <p:nvGrpSpPr>
              <p:cNvPr id="63" name="Group 11"/>
              <p:cNvGrpSpPr>
                <a:grpSpLocks/>
              </p:cNvGrpSpPr>
              <p:nvPr/>
            </p:nvGrpSpPr>
            <p:grpSpPr bwMode="auto">
              <a:xfrm>
                <a:off x="2640" y="1088"/>
                <a:ext cx="432" cy="415"/>
                <a:chOff x="2016" y="1920"/>
                <a:chExt cx="1680" cy="1680"/>
              </a:xfrm>
            </p:grpSpPr>
            <p:sp>
              <p:nvSpPr>
                <p:cNvPr id="65" name="Oval 12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2353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>
                    <a:latin typeface="Arial" charset="0"/>
                  </a:endParaRPr>
                </a:p>
              </p:txBody>
            </p:sp>
            <p:sp>
              <p:nvSpPr>
                <p:cNvPr id="66" name="Freeform 13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52 w 1321"/>
                    <a:gd name="T1" fmla="*/ 318 h 712"/>
                    <a:gd name="T2" fmla="*/ 1268 w 1321"/>
                    <a:gd name="T3" fmla="*/ 351 h 712"/>
                    <a:gd name="T4" fmla="*/ 1271 w 1321"/>
                    <a:gd name="T5" fmla="*/ 381 h 712"/>
                    <a:gd name="T6" fmla="*/ 1266 w 1321"/>
                    <a:gd name="T7" fmla="*/ 409 h 712"/>
                    <a:gd name="T8" fmla="*/ 1249 w 1321"/>
                    <a:gd name="T9" fmla="*/ 436 h 712"/>
                    <a:gd name="T10" fmla="*/ 1224 w 1321"/>
                    <a:gd name="T11" fmla="*/ 459 h 712"/>
                    <a:gd name="T12" fmla="*/ 1193 w 1321"/>
                    <a:gd name="T13" fmla="*/ 479 h 712"/>
                    <a:gd name="T14" fmla="*/ 1151 w 1321"/>
                    <a:gd name="T15" fmla="*/ 498 h 712"/>
                    <a:gd name="T16" fmla="*/ 1104 w 1321"/>
                    <a:gd name="T17" fmla="*/ 515 h 712"/>
                    <a:gd name="T18" fmla="*/ 1051 w 1321"/>
                    <a:gd name="T19" fmla="*/ 529 h 712"/>
                    <a:gd name="T20" fmla="*/ 992 w 1321"/>
                    <a:gd name="T21" fmla="*/ 541 h 712"/>
                    <a:gd name="T22" fmla="*/ 931 w 1321"/>
                    <a:gd name="T23" fmla="*/ 550 h 712"/>
                    <a:gd name="T24" fmla="*/ 862 w 1321"/>
                    <a:gd name="T25" fmla="*/ 558 h 712"/>
                    <a:gd name="T26" fmla="*/ 793 w 1321"/>
                    <a:gd name="T27" fmla="*/ 563 h 712"/>
                    <a:gd name="T28" fmla="*/ 765 w 1321"/>
                    <a:gd name="T29" fmla="*/ 565 h 712"/>
                    <a:gd name="T30" fmla="*/ 458 w 1321"/>
                    <a:gd name="T31" fmla="*/ 565 h 712"/>
                    <a:gd name="T32" fmla="*/ 454 w 1321"/>
                    <a:gd name="T33" fmla="*/ 565 h 712"/>
                    <a:gd name="T34" fmla="*/ 393 w 1321"/>
                    <a:gd name="T35" fmla="*/ 561 h 712"/>
                    <a:gd name="T36" fmla="*/ 335 w 1321"/>
                    <a:gd name="T37" fmla="*/ 558 h 712"/>
                    <a:gd name="T38" fmla="*/ 280 w 1321"/>
                    <a:gd name="T39" fmla="*/ 552 h 712"/>
                    <a:gd name="T40" fmla="*/ 227 w 1321"/>
                    <a:gd name="T41" fmla="*/ 547 h 712"/>
                    <a:gd name="T42" fmla="*/ 179 w 1321"/>
                    <a:gd name="T43" fmla="*/ 537 h 712"/>
                    <a:gd name="T44" fmla="*/ 135 w 1321"/>
                    <a:gd name="T45" fmla="*/ 525 h 712"/>
                    <a:gd name="T46" fmla="*/ 98 w 1321"/>
                    <a:gd name="T47" fmla="*/ 514 h 712"/>
                    <a:gd name="T48" fmla="*/ 65 w 1321"/>
                    <a:gd name="T49" fmla="*/ 500 h 712"/>
                    <a:gd name="T50" fmla="*/ 37 w 1321"/>
                    <a:gd name="T51" fmla="*/ 482 h 712"/>
                    <a:gd name="T52" fmla="*/ 18 w 1321"/>
                    <a:gd name="T53" fmla="*/ 462 h 712"/>
                    <a:gd name="T54" fmla="*/ 6 w 1321"/>
                    <a:gd name="T55" fmla="*/ 439 h 712"/>
                    <a:gd name="T56" fmla="*/ 0 w 1321"/>
                    <a:gd name="T57" fmla="*/ 416 h 712"/>
                    <a:gd name="T58" fmla="*/ 0 w 1321"/>
                    <a:gd name="T59" fmla="*/ 412 h 712"/>
                    <a:gd name="T60" fmla="*/ 4 w 1321"/>
                    <a:gd name="T61" fmla="*/ 386 h 712"/>
                    <a:gd name="T62" fmla="*/ 16 w 1321"/>
                    <a:gd name="T63" fmla="*/ 354 h 712"/>
                    <a:gd name="T64" fmla="*/ 49 w 1321"/>
                    <a:gd name="T65" fmla="*/ 293 h 712"/>
                    <a:gd name="T66" fmla="*/ 90 w 1321"/>
                    <a:gd name="T67" fmla="*/ 237 h 712"/>
                    <a:gd name="T68" fmla="*/ 141 w 1321"/>
                    <a:gd name="T69" fmla="*/ 186 h 712"/>
                    <a:gd name="T70" fmla="*/ 196 w 1321"/>
                    <a:gd name="T71" fmla="*/ 140 h 712"/>
                    <a:gd name="T72" fmla="*/ 260 w 1321"/>
                    <a:gd name="T73" fmla="*/ 99 h 712"/>
                    <a:gd name="T74" fmla="*/ 329 w 1321"/>
                    <a:gd name="T75" fmla="*/ 65 h 712"/>
                    <a:gd name="T76" fmla="*/ 399 w 1321"/>
                    <a:gd name="T77" fmla="*/ 37 h 712"/>
                    <a:gd name="T78" fmla="*/ 479 w 1321"/>
                    <a:gd name="T79" fmla="*/ 17 h 712"/>
                    <a:gd name="T80" fmla="*/ 559 w 1321"/>
                    <a:gd name="T81" fmla="*/ 4 h 712"/>
                    <a:gd name="T82" fmla="*/ 642 w 1321"/>
                    <a:gd name="T83" fmla="*/ 0 h 712"/>
                    <a:gd name="T84" fmla="*/ 642 w 1321"/>
                    <a:gd name="T85" fmla="*/ 0 h 712"/>
                    <a:gd name="T86" fmla="*/ 731 w 1321"/>
                    <a:gd name="T87" fmla="*/ 4 h 712"/>
                    <a:gd name="T88" fmla="*/ 815 w 1321"/>
                    <a:gd name="T89" fmla="*/ 18 h 712"/>
                    <a:gd name="T90" fmla="*/ 897 w 1321"/>
                    <a:gd name="T91" fmla="*/ 42 h 712"/>
                    <a:gd name="T92" fmla="*/ 972 w 1321"/>
                    <a:gd name="T93" fmla="*/ 71 h 712"/>
                    <a:gd name="T94" fmla="*/ 1042 w 1321"/>
                    <a:gd name="T95" fmla="*/ 109 h 712"/>
                    <a:gd name="T96" fmla="*/ 1106 w 1321"/>
                    <a:gd name="T97" fmla="*/ 154 h 712"/>
                    <a:gd name="T98" fmla="*/ 1163 w 1321"/>
                    <a:gd name="T99" fmla="*/ 203 h 712"/>
                    <a:gd name="T100" fmla="*/ 1211 w 1321"/>
                    <a:gd name="T101" fmla="*/ 257 h 712"/>
                    <a:gd name="T102" fmla="*/ 1252 w 1321"/>
                    <a:gd name="T103" fmla="*/ 318 h 712"/>
                    <a:gd name="T104" fmla="*/ 1252 w 1321"/>
                    <a:gd name="T105" fmla="*/ 318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</p:grpSp>
          <p:sp>
            <p:nvSpPr>
              <p:cNvPr id="64" name="Text Box 14"/>
              <p:cNvSpPr txBox="1">
                <a:spLocks noChangeArrowheads="1"/>
              </p:cNvSpPr>
              <p:nvPr/>
            </p:nvSpPr>
            <p:spPr bwMode="gray">
              <a:xfrm>
                <a:off x="2806" y="1152"/>
                <a:ext cx="120" cy="3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endParaRPr lang="ru-RU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grpSp>
          <p:nvGrpSpPr>
            <p:cNvPr id="30" name="Group 15"/>
            <p:cNvGrpSpPr>
              <a:grpSpLocks/>
            </p:cNvGrpSpPr>
            <p:nvPr/>
          </p:nvGrpSpPr>
          <p:grpSpPr bwMode="auto">
            <a:xfrm>
              <a:off x="2263" y="3203"/>
              <a:ext cx="197" cy="155"/>
              <a:chOff x="2233" y="3194"/>
              <a:chExt cx="204" cy="176"/>
            </a:xfrm>
          </p:grpSpPr>
          <p:sp>
            <p:nvSpPr>
              <p:cNvPr id="61" name="Oval 16"/>
              <p:cNvSpPr>
                <a:spLocks noChangeArrowheads="1"/>
              </p:cNvSpPr>
              <p:nvPr/>
            </p:nvSpPr>
            <p:spPr bwMode="gray">
              <a:xfrm rot="18227093">
                <a:off x="2236" y="3285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>
                  <a:latin typeface="Arial" charset="0"/>
                </a:endParaRPr>
              </a:p>
            </p:txBody>
          </p:sp>
          <p:sp>
            <p:nvSpPr>
              <p:cNvPr id="62" name="Oval 17"/>
              <p:cNvSpPr>
                <a:spLocks noChangeArrowheads="1"/>
              </p:cNvSpPr>
              <p:nvPr/>
            </p:nvSpPr>
            <p:spPr bwMode="gray">
              <a:xfrm rot="18227093">
                <a:off x="2353" y="3191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6666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>
                  <a:latin typeface="Arial" charset="0"/>
                </a:endParaRPr>
              </a:p>
            </p:txBody>
          </p:sp>
        </p:grpSp>
        <p:grpSp>
          <p:nvGrpSpPr>
            <p:cNvPr id="31" name="Group 18"/>
            <p:cNvGrpSpPr>
              <a:grpSpLocks/>
            </p:cNvGrpSpPr>
            <p:nvPr/>
          </p:nvGrpSpPr>
          <p:grpSpPr bwMode="auto">
            <a:xfrm>
              <a:off x="1876" y="3327"/>
              <a:ext cx="419" cy="377"/>
              <a:chOff x="1824" y="3357"/>
              <a:chExt cx="432" cy="432"/>
            </a:xfrm>
          </p:grpSpPr>
          <p:grpSp>
            <p:nvGrpSpPr>
              <p:cNvPr id="57" name="Group 19"/>
              <p:cNvGrpSpPr>
                <a:grpSpLocks/>
              </p:cNvGrpSpPr>
              <p:nvPr/>
            </p:nvGrpSpPr>
            <p:grpSpPr bwMode="auto">
              <a:xfrm>
                <a:off x="1824" y="3357"/>
                <a:ext cx="432" cy="432"/>
                <a:chOff x="2016" y="1920"/>
                <a:chExt cx="1680" cy="1680"/>
              </a:xfrm>
            </p:grpSpPr>
            <p:sp>
              <p:nvSpPr>
                <p:cNvPr id="59" name="Oval 20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>
                    <a:latin typeface="Arial" charset="0"/>
                  </a:endParaRPr>
                </a:p>
              </p:txBody>
            </p:sp>
            <p:sp>
              <p:nvSpPr>
                <p:cNvPr id="60" name="Freeform 21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52 w 1321"/>
                    <a:gd name="T1" fmla="*/ 318 h 712"/>
                    <a:gd name="T2" fmla="*/ 1268 w 1321"/>
                    <a:gd name="T3" fmla="*/ 351 h 712"/>
                    <a:gd name="T4" fmla="*/ 1271 w 1321"/>
                    <a:gd name="T5" fmla="*/ 381 h 712"/>
                    <a:gd name="T6" fmla="*/ 1266 w 1321"/>
                    <a:gd name="T7" fmla="*/ 409 h 712"/>
                    <a:gd name="T8" fmla="*/ 1249 w 1321"/>
                    <a:gd name="T9" fmla="*/ 436 h 712"/>
                    <a:gd name="T10" fmla="*/ 1224 w 1321"/>
                    <a:gd name="T11" fmla="*/ 459 h 712"/>
                    <a:gd name="T12" fmla="*/ 1193 w 1321"/>
                    <a:gd name="T13" fmla="*/ 479 h 712"/>
                    <a:gd name="T14" fmla="*/ 1151 w 1321"/>
                    <a:gd name="T15" fmla="*/ 498 h 712"/>
                    <a:gd name="T16" fmla="*/ 1104 w 1321"/>
                    <a:gd name="T17" fmla="*/ 515 h 712"/>
                    <a:gd name="T18" fmla="*/ 1051 w 1321"/>
                    <a:gd name="T19" fmla="*/ 529 h 712"/>
                    <a:gd name="T20" fmla="*/ 992 w 1321"/>
                    <a:gd name="T21" fmla="*/ 541 h 712"/>
                    <a:gd name="T22" fmla="*/ 931 w 1321"/>
                    <a:gd name="T23" fmla="*/ 550 h 712"/>
                    <a:gd name="T24" fmla="*/ 862 w 1321"/>
                    <a:gd name="T25" fmla="*/ 558 h 712"/>
                    <a:gd name="T26" fmla="*/ 793 w 1321"/>
                    <a:gd name="T27" fmla="*/ 563 h 712"/>
                    <a:gd name="T28" fmla="*/ 765 w 1321"/>
                    <a:gd name="T29" fmla="*/ 565 h 712"/>
                    <a:gd name="T30" fmla="*/ 458 w 1321"/>
                    <a:gd name="T31" fmla="*/ 565 h 712"/>
                    <a:gd name="T32" fmla="*/ 454 w 1321"/>
                    <a:gd name="T33" fmla="*/ 565 h 712"/>
                    <a:gd name="T34" fmla="*/ 393 w 1321"/>
                    <a:gd name="T35" fmla="*/ 561 h 712"/>
                    <a:gd name="T36" fmla="*/ 335 w 1321"/>
                    <a:gd name="T37" fmla="*/ 558 h 712"/>
                    <a:gd name="T38" fmla="*/ 280 w 1321"/>
                    <a:gd name="T39" fmla="*/ 552 h 712"/>
                    <a:gd name="T40" fmla="*/ 227 w 1321"/>
                    <a:gd name="T41" fmla="*/ 547 h 712"/>
                    <a:gd name="T42" fmla="*/ 179 w 1321"/>
                    <a:gd name="T43" fmla="*/ 537 h 712"/>
                    <a:gd name="T44" fmla="*/ 135 w 1321"/>
                    <a:gd name="T45" fmla="*/ 525 h 712"/>
                    <a:gd name="T46" fmla="*/ 98 w 1321"/>
                    <a:gd name="T47" fmla="*/ 514 h 712"/>
                    <a:gd name="T48" fmla="*/ 65 w 1321"/>
                    <a:gd name="T49" fmla="*/ 500 h 712"/>
                    <a:gd name="T50" fmla="*/ 37 w 1321"/>
                    <a:gd name="T51" fmla="*/ 482 h 712"/>
                    <a:gd name="T52" fmla="*/ 18 w 1321"/>
                    <a:gd name="T53" fmla="*/ 462 h 712"/>
                    <a:gd name="T54" fmla="*/ 6 w 1321"/>
                    <a:gd name="T55" fmla="*/ 439 h 712"/>
                    <a:gd name="T56" fmla="*/ 0 w 1321"/>
                    <a:gd name="T57" fmla="*/ 416 h 712"/>
                    <a:gd name="T58" fmla="*/ 0 w 1321"/>
                    <a:gd name="T59" fmla="*/ 412 h 712"/>
                    <a:gd name="T60" fmla="*/ 4 w 1321"/>
                    <a:gd name="T61" fmla="*/ 386 h 712"/>
                    <a:gd name="T62" fmla="*/ 16 w 1321"/>
                    <a:gd name="T63" fmla="*/ 354 h 712"/>
                    <a:gd name="T64" fmla="*/ 49 w 1321"/>
                    <a:gd name="T65" fmla="*/ 293 h 712"/>
                    <a:gd name="T66" fmla="*/ 90 w 1321"/>
                    <a:gd name="T67" fmla="*/ 237 h 712"/>
                    <a:gd name="T68" fmla="*/ 141 w 1321"/>
                    <a:gd name="T69" fmla="*/ 186 h 712"/>
                    <a:gd name="T70" fmla="*/ 196 w 1321"/>
                    <a:gd name="T71" fmla="*/ 140 h 712"/>
                    <a:gd name="T72" fmla="*/ 260 w 1321"/>
                    <a:gd name="T73" fmla="*/ 99 h 712"/>
                    <a:gd name="T74" fmla="*/ 329 w 1321"/>
                    <a:gd name="T75" fmla="*/ 65 h 712"/>
                    <a:gd name="T76" fmla="*/ 399 w 1321"/>
                    <a:gd name="T77" fmla="*/ 37 h 712"/>
                    <a:gd name="T78" fmla="*/ 479 w 1321"/>
                    <a:gd name="T79" fmla="*/ 17 h 712"/>
                    <a:gd name="T80" fmla="*/ 559 w 1321"/>
                    <a:gd name="T81" fmla="*/ 4 h 712"/>
                    <a:gd name="T82" fmla="*/ 642 w 1321"/>
                    <a:gd name="T83" fmla="*/ 0 h 712"/>
                    <a:gd name="T84" fmla="*/ 642 w 1321"/>
                    <a:gd name="T85" fmla="*/ 0 h 712"/>
                    <a:gd name="T86" fmla="*/ 731 w 1321"/>
                    <a:gd name="T87" fmla="*/ 4 h 712"/>
                    <a:gd name="T88" fmla="*/ 815 w 1321"/>
                    <a:gd name="T89" fmla="*/ 18 h 712"/>
                    <a:gd name="T90" fmla="*/ 897 w 1321"/>
                    <a:gd name="T91" fmla="*/ 42 h 712"/>
                    <a:gd name="T92" fmla="*/ 972 w 1321"/>
                    <a:gd name="T93" fmla="*/ 71 h 712"/>
                    <a:gd name="T94" fmla="*/ 1042 w 1321"/>
                    <a:gd name="T95" fmla="*/ 109 h 712"/>
                    <a:gd name="T96" fmla="*/ 1106 w 1321"/>
                    <a:gd name="T97" fmla="*/ 154 h 712"/>
                    <a:gd name="T98" fmla="*/ 1163 w 1321"/>
                    <a:gd name="T99" fmla="*/ 203 h 712"/>
                    <a:gd name="T100" fmla="*/ 1211 w 1321"/>
                    <a:gd name="T101" fmla="*/ 257 h 712"/>
                    <a:gd name="T102" fmla="*/ 1252 w 1321"/>
                    <a:gd name="T103" fmla="*/ 318 h 712"/>
                    <a:gd name="T104" fmla="*/ 1252 w 1321"/>
                    <a:gd name="T105" fmla="*/ 318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</p:grpSp>
          <p:sp>
            <p:nvSpPr>
              <p:cNvPr id="58" name="Text Box 22"/>
              <p:cNvSpPr txBox="1">
                <a:spLocks noChangeArrowheads="1"/>
              </p:cNvSpPr>
              <p:nvPr/>
            </p:nvSpPr>
            <p:spPr bwMode="gray">
              <a:xfrm>
                <a:off x="1972" y="3438"/>
                <a:ext cx="120" cy="3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endParaRPr lang="ru-RU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grpSp>
          <p:nvGrpSpPr>
            <p:cNvPr id="32" name="Group 23"/>
            <p:cNvGrpSpPr>
              <a:grpSpLocks/>
            </p:cNvGrpSpPr>
            <p:nvPr/>
          </p:nvGrpSpPr>
          <p:grpSpPr bwMode="auto">
            <a:xfrm>
              <a:off x="3929" y="2117"/>
              <a:ext cx="417" cy="381"/>
              <a:chOff x="3938" y="1968"/>
              <a:chExt cx="430" cy="437"/>
            </a:xfrm>
          </p:grpSpPr>
          <p:grpSp>
            <p:nvGrpSpPr>
              <p:cNvPr id="53" name="Group 24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55" name="Oval 25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57647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>
                    <a:latin typeface="Arial" charset="0"/>
                  </a:endParaRPr>
                </a:p>
              </p:txBody>
            </p:sp>
            <p:sp>
              <p:nvSpPr>
                <p:cNvPr id="56" name="Freeform 26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52 w 1321"/>
                    <a:gd name="T1" fmla="*/ 318 h 712"/>
                    <a:gd name="T2" fmla="*/ 1268 w 1321"/>
                    <a:gd name="T3" fmla="*/ 351 h 712"/>
                    <a:gd name="T4" fmla="*/ 1271 w 1321"/>
                    <a:gd name="T5" fmla="*/ 381 h 712"/>
                    <a:gd name="T6" fmla="*/ 1266 w 1321"/>
                    <a:gd name="T7" fmla="*/ 409 h 712"/>
                    <a:gd name="T8" fmla="*/ 1249 w 1321"/>
                    <a:gd name="T9" fmla="*/ 436 h 712"/>
                    <a:gd name="T10" fmla="*/ 1224 w 1321"/>
                    <a:gd name="T11" fmla="*/ 459 h 712"/>
                    <a:gd name="T12" fmla="*/ 1193 w 1321"/>
                    <a:gd name="T13" fmla="*/ 479 h 712"/>
                    <a:gd name="T14" fmla="*/ 1151 w 1321"/>
                    <a:gd name="T15" fmla="*/ 498 h 712"/>
                    <a:gd name="T16" fmla="*/ 1104 w 1321"/>
                    <a:gd name="T17" fmla="*/ 515 h 712"/>
                    <a:gd name="T18" fmla="*/ 1051 w 1321"/>
                    <a:gd name="T19" fmla="*/ 529 h 712"/>
                    <a:gd name="T20" fmla="*/ 992 w 1321"/>
                    <a:gd name="T21" fmla="*/ 541 h 712"/>
                    <a:gd name="T22" fmla="*/ 931 w 1321"/>
                    <a:gd name="T23" fmla="*/ 550 h 712"/>
                    <a:gd name="T24" fmla="*/ 862 w 1321"/>
                    <a:gd name="T25" fmla="*/ 558 h 712"/>
                    <a:gd name="T26" fmla="*/ 793 w 1321"/>
                    <a:gd name="T27" fmla="*/ 563 h 712"/>
                    <a:gd name="T28" fmla="*/ 765 w 1321"/>
                    <a:gd name="T29" fmla="*/ 565 h 712"/>
                    <a:gd name="T30" fmla="*/ 458 w 1321"/>
                    <a:gd name="T31" fmla="*/ 565 h 712"/>
                    <a:gd name="T32" fmla="*/ 454 w 1321"/>
                    <a:gd name="T33" fmla="*/ 565 h 712"/>
                    <a:gd name="T34" fmla="*/ 393 w 1321"/>
                    <a:gd name="T35" fmla="*/ 561 h 712"/>
                    <a:gd name="T36" fmla="*/ 335 w 1321"/>
                    <a:gd name="T37" fmla="*/ 558 h 712"/>
                    <a:gd name="T38" fmla="*/ 280 w 1321"/>
                    <a:gd name="T39" fmla="*/ 552 h 712"/>
                    <a:gd name="T40" fmla="*/ 227 w 1321"/>
                    <a:gd name="T41" fmla="*/ 547 h 712"/>
                    <a:gd name="T42" fmla="*/ 179 w 1321"/>
                    <a:gd name="T43" fmla="*/ 537 h 712"/>
                    <a:gd name="T44" fmla="*/ 135 w 1321"/>
                    <a:gd name="T45" fmla="*/ 525 h 712"/>
                    <a:gd name="T46" fmla="*/ 98 w 1321"/>
                    <a:gd name="T47" fmla="*/ 514 h 712"/>
                    <a:gd name="T48" fmla="*/ 65 w 1321"/>
                    <a:gd name="T49" fmla="*/ 500 h 712"/>
                    <a:gd name="T50" fmla="*/ 37 w 1321"/>
                    <a:gd name="T51" fmla="*/ 482 h 712"/>
                    <a:gd name="T52" fmla="*/ 18 w 1321"/>
                    <a:gd name="T53" fmla="*/ 462 h 712"/>
                    <a:gd name="T54" fmla="*/ 6 w 1321"/>
                    <a:gd name="T55" fmla="*/ 439 h 712"/>
                    <a:gd name="T56" fmla="*/ 0 w 1321"/>
                    <a:gd name="T57" fmla="*/ 416 h 712"/>
                    <a:gd name="T58" fmla="*/ 0 w 1321"/>
                    <a:gd name="T59" fmla="*/ 412 h 712"/>
                    <a:gd name="T60" fmla="*/ 4 w 1321"/>
                    <a:gd name="T61" fmla="*/ 386 h 712"/>
                    <a:gd name="T62" fmla="*/ 16 w 1321"/>
                    <a:gd name="T63" fmla="*/ 354 h 712"/>
                    <a:gd name="T64" fmla="*/ 49 w 1321"/>
                    <a:gd name="T65" fmla="*/ 293 h 712"/>
                    <a:gd name="T66" fmla="*/ 90 w 1321"/>
                    <a:gd name="T67" fmla="*/ 237 h 712"/>
                    <a:gd name="T68" fmla="*/ 141 w 1321"/>
                    <a:gd name="T69" fmla="*/ 186 h 712"/>
                    <a:gd name="T70" fmla="*/ 196 w 1321"/>
                    <a:gd name="T71" fmla="*/ 140 h 712"/>
                    <a:gd name="T72" fmla="*/ 260 w 1321"/>
                    <a:gd name="T73" fmla="*/ 99 h 712"/>
                    <a:gd name="T74" fmla="*/ 329 w 1321"/>
                    <a:gd name="T75" fmla="*/ 65 h 712"/>
                    <a:gd name="T76" fmla="*/ 399 w 1321"/>
                    <a:gd name="T77" fmla="*/ 37 h 712"/>
                    <a:gd name="T78" fmla="*/ 479 w 1321"/>
                    <a:gd name="T79" fmla="*/ 17 h 712"/>
                    <a:gd name="T80" fmla="*/ 559 w 1321"/>
                    <a:gd name="T81" fmla="*/ 4 h 712"/>
                    <a:gd name="T82" fmla="*/ 642 w 1321"/>
                    <a:gd name="T83" fmla="*/ 0 h 712"/>
                    <a:gd name="T84" fmla="*/ 642 w 1321"/>
                    <a:gd name="T85" fmla="*/ 0 h 712"/>
                    <a:gd name="T86" fmla="*/ 731 w 1321"/>
                    <a:gd name="T87" fmla="*/ 4 h 712"/>
                    <a:gd name="T88" fmla="*/ 815 w 1321"/>
                    <a:gd name="T89" fmla="*/ 18 h 712"/>
                    <a:gd name="T90" fmla="*/ 897 w 1321"/>
                    <a:gd name="T91" fmla="*/ 42 h 712"/>
                    <a:gd name="T92" fmla="*/ 972 w 1321"/>
                    <a:gd name="T93" fmla="*/ 71 h 712"/>
                    <a:gd name="T94" fmla="*/ 1042 w 1321"/>
                    <a:gd name="T95" fmla="*/ 109 h 712"/>
                    <a:gd name="T96" fmla="*/ 1106 w 1321"/>
                    <a:gd name="T97" fmla="*/ 154 h 712"/>
                    <a:gd name="T98" fmla="*/ 1163 w 1321"/>
                    <a:gd name="T99" fmla="*/ 203 h 712"/>
                    <a:gd name="T100" fmla="*/ 1211 w 1321"/>
                    <a:gd name="T101" fmla="*/ 257 h 712"/>
                    <a:gd name="T102" fmla="*/ 1252 w 1321"/>
                    <a:gd name="T103" fmla="*/ 318 h 712"/>
                    <a:gd name="T104" fmla="*/ 1252 w 1321"/>
                    <a:gd name="T105" fmla="*/ 318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</p:grpSp>
          <p:sp>
            <p:nvSpPr>
              <p:cNvPr id="54" name="Text Box 27"/>
              <p:cNvSpPr txBox="1">
                <a:spLocks noChangeArrowheads="1"/>
              </p:cNvSpPr>
              <p:nvPr/>
            </p:nvSpPr>
            <p:spPr bwMode="gray">
              <a:xfrm>
                <a:off x="4086" y="2028"/>
                <a:ext cx="120" cy="3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endParaRPr lang="ru-RU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grpSp>
          <p:nvGrpSpPr>
            <p:cNvPr id="33" name="Group 28"/>
            <p:cNvGrpSpPr>
              <a:grpSpLocks/>
            </p:cNvGrpSpPr>
            <p:nvPr/>
          </p:nvGrpSpPr>
          <p:grpSpPr bwMode="auto">
            <a:xfrm>
              <a:off x="3554" y="3329"/>
              <a:ext cx="399" cy="342"/>
              <a:chOff x="3552" y="3339"/>
              <a:chExt cx="412" cy="392"/>
            </a:xfrm>
          </p:grpSpPr>
          <p:grpSp>
            <p:nvGrpSpPr>
              <p:cNvPr id="49" name="Group 29"/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51" name="Oval 30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>
                    <a:latin typeface="Arial" charset="0"/>
                  </a:endParaRPr>
                </a:p>
              </p:txBody>
            </p:sp>
            <p:sp>
              <p:nvSpPr>
                <p:cNvPr id="52" name="Freeform 31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52 w 1321"/>
                    <a:gd name="T1" fmla="*/ 318 h 712"/>
                    <a:gd name="T2" fmla="*/ 1268 w 1321"/>
                    <a:gd name="T3" fmla="*/ 351 h 712"/>
                    <a:gd name="T4" fmla="*/ 1271 w 1321"/>
                    <a:gd name="T5" fmla="*/ 381 h 712"/>
                    <a:gd name="T6" fmla="*/ 1266 w 1321"/>
                    <a:gd name="T7" fmla="*/ 409 h 712"/>
                    <a:gd name="T8" fmla="*/ 1249 w 1321"/>
                    <a:gd name="T9" fmla="*/ 436 h 712"/>
                    <a:gd name="T10" fmla="*/ 1224 w 1321"/>
                    <a:gd name="T11" fmla="*/ 459 h 712"/>
                    <a:gd name="T12" fmla="*/ 1193 w 1321"/>
                    <a:gd name="T13" fmla="*/ 479 h 712"/>
                    <a:gd name="T14" fmla="*/ 1151 w 1321"/>
                    <a:gd name="T15" fmla="*/ 498 h 712"/>
                    <a:gd name="T16" fmla="*/ 1104 w 1321"/>
                    <a:gd name="T17" fmla="*/ 515 h 712"/>
                    <a:gd name="T18" fmla="*/ 1051 w 1321"/>
                    <a:gd name="T19" fmla="*/ 529 h 712"/>
                    <a:gd name="T20" fmla="*/ 992 w 1321"/>
                    <a:gd name="T21" fmla="*/ 541 h 712"/>
                    <a:gd name="T22" fmla="*/ 931 w 1321"/>
                    <a:gd name="T23" fmla="*/ 550 h 712"/>
                    <a:gd name="T24" fmla="*/ 862 w 1321"/>
                    <a:gd name="T25" fmla="*/ 558 h 712"/>
                    <a:gd name="T26" fmla="*/ 793 w 1321"/>
                    <a:gd name="T27" fmla="*/ 563 h 712"/>
                    <a:gd name="T28" fmla="*/ 765 w 1321"/>
                    <a:gd name="T29" fmla="*/ 565 h 712"/>
                    <a:gd name="T30" fmla="*/ 458 w 1321"/>
                    <a:gd name="T31" fmla="*/ 565 h 712"/>
                    <a:gd name="T32" fmla="*/ 454 w 1321"/>
                    <a:gd name="T33" fmla="*/ 565 h 712"/>
                    <a:gd name="T34" fmla="*/ 393 w 1321"/>
                    <a:gd name="T35" fmla="*/ 561 h 712"/>
                    <a:gd name="T36" fmla="*/ 335 w 1321"/>
                    <a:gd name="T37" fmla="*/ 558 h 712"/>
                    <a:gd name="T38" fmla="*/ 280 w 1321"/>
                    <a:gd name="T39" fmla="*/ 552 h 712"/>
                    <a:gd name="T40" fmla="*/ 227 w 1321"/>
                    <a:gd name="T41" fmla="*/ 547 h 712"/>
                    <a:gd name="T42" fmla="*/ 179 w 1321"/>
                    <a:gd name="T43" fmla="*/ 537 h 712"/>
                    <a:gd name="T44" fmla="*/ 135 w 1321"/>
                    <a:gd name="T45" fmla="*/ 525 h 712"/>
                    <a:gd name="T46" fmla="*/ 98 w 1321"/>
                    <a:gd name="T47" fmla="*/ 514 h 712"/>
                    <a:gd name="T48" fmla="*/ 65 w 1321"/>
                    <a:gd name="T49" fmla="*/ 500 h 712"/>
                    <a:gd name="T50" fmla="*/ 37 w 1321"/>
                    <a:gd name="T51" fmla="*/ 482 h 712"/>
                    <a:gd name="T52" fmla="*/ 18 w 1321"/>
                    <a:gd name="T53" fmla="*/ 462 h 712"/>
                    <a:gd name="T54" fmla="*/ 6 w 1321"/>
                    <a:gd name="T55" fmla="*/ 439 h 712"/>
                    <a:gd name="T56" fmla="*/ 0 w 1321"/>
                    <a:gd name="T57" fmla="*/ 416 h 712"/>
                    <a:gd name="T58" fmla="*/ 0 w 1321"/>
                    <a:gd name="T59" fmla="*/ 412 h 712"/>
                    <a:gd name="T60" fmla="*/ 4 w 1321"/>
                    <a:gd name="T61" fmla="*/ 386 h 712"/>
                    <a:gd name="T62" fmla="*/ 16 w 1321"/>
                    <a:gd name="T63" fmla="*/ 354 h 712"/>
                    <a:gd name="T64" fmla="*/ 49 w 1321"/>
                    <a:gd name="T65" fmla="*/ 293 h 712"/>
                    <a:gd name="T66" fmla="*/ 90 w 1321"/>
                    <a:gd name="T67" fmla="*/ 237 h 712"/>
                    <a:gd name="T68" fmla="*/ 141 w 1321"/>
                    <a:gd name="T69" fmla="*/ 186 h 712"/>
                    <a:gd name="T70" fmla="*/ 196 w 1321"/>
                    <a:gd name="T71" fmla="*/ 140 h 712"/>
                    <a:gd name="T72" fmla="*/ 260 w 1321"/>
                    <a:gd name="T73" fmla="*/ 99 h 712"/>
                    <a:gd name="T74" fmla="*/ 329 w 1321"/>
                    <a:gd name="T75" fmla="*/ 65 h 712"/>
                    <a:gd name="T76" fmla="*/ 399 w 1321"/>
                    <a:gd name="T77" fmla="*/ 37 h 712"/>
                    <a:gd name="T78" fmla="*/ 479 w 1321"/>
                    <a:gd name="T79" fmla="*/ 17 h 712"/>
                    <a:gd name="T80" fmla="*/ 559 w 1321"/>
                    <a:gd name="T81" fmla="*/ 4 h 712"/>
                    <a:gd name="T82" fmla="*/ 642 w 1321"/>
                    <a:gd name="T83" fmla="*/ 0 h 712"/>
                    <a:gd name="T84" fmla="*/ 642 w 1321"/>
                    <a:gd name="T85" fmla="*/ 0 h 712"/>
                    <a:gd name="T86" fmla="*/ 731 w 1321"/>
                    <a:gd name="T87" fmla="*/ 4 h 712"/>
                    <a:gd name="T88" fmla="*/ 815 w 1321"/>
                    <a:gd name="T89" fmla="*/ 18 h 712"/>
                    <a:gd name="T90" fmla="*/ 897 w 1321"/>
                    <a:gd name="T91" fmla="*/ 42 h 712"/>
                    <a:gd name="T92" fmla="*/ 972 w 1321"/>
                    <a:gd name="T93" fmla="*/ 71 h 712"/>
                    <a:gd name="T94" fmla="*/ 1042 w 1321"/>
                    <a:gd name="T95" fmla="*/ 109 h 712"/>
                    <a:gd name="T96" fmla="*/ 1106 w 1321"/>
                    <a:gd name="T97" fmla="*/ 154 h 712"/>
                    <a:gd name="T98" fmla="*/ 1163 w 1321"/>
                    <a:gd name="T99" fmla="*/ 203 h 712"/>
                    <a:gd name="T100" fmla="*/ 1211 w 1321"/>
                    <a:gd name="T101" fmla="*/ 257 h 712"/>
                    <a:gd name="T102" fmla="*/ 1252 w 1321"/>
                    <a:gd name="T103" fmla="*/ 318 h 712"/>
                    <a:gd name="T104" fmla="*/ 1252 w 1321"/>
                    <a:gd name="T105" fmla="*/ 318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</p:grpSp>
          <p:sp>
            <p:nvSpPr>
              <p:cNvPr id="50" name="Text Box 32"/>
              <p:cNvSpPr txBox="1">
                <a:spLocks noChangeArrowheads="1"/>
              </p:cNvSpPr>
              <p:nvPr/>
            </p:nvSpPr>
            <p:spPr bwMode="gray">
              <a:xfrm>
                <a:off x="3718" y="3360"/>
                <a:ext cx="120" cy="33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endParaRPr lang="ru-RU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grpSp>
          <p:nvGrpSpPr>
            <p:cNvPr id="34" name="Group 33"/>
            <p:cNvGrpSpPr>
              <a:grpSpLocks/>
            </p:cNvGrpSpPr>
            <p:nvPr/>
          </p:nvGrpSpPr>
          <p:grpSpPr bwMode="auto">
            <a:xfrm>
              <a:off x="1550" y="2117"/>
              <a:ext cx="420" cy="376"/>
              <a:chOff x="1488" y="1968"/>
              <a:chExt cx="432" cy="432"/>
            </a:xfrm>
          </p:grpSpPr>
          <p:grpSp>
            <p:nvGrpSpPr>
              <p:cNvPr id="45" name="Group 34"/>
              <p:cNvGrpSpPr>
                <a:grpSpLocks/>
              </p:cNvGrpSpPr>
              <p:nvPr/>
            </p:nvGrpSpPr>
            <p:grpSpPr bwMode="auto">
              <a:xfrm>
                <a:off x="1488" y="1968"/>
                <a:ext cx="432" cy="432"/>
                <a:chOff x="2016" y="1920"/>
                <a:chExt cx="1680" cy="1680"/>
              </a:xfrm>
            </p:grpSpPr>
            <p:sp>
              <p:nvSpPr>
                <p:cNvPr id="47" name="Oval 35"/>
                <p:cNvSpPr>
                  <a:spLocks noChangeArrowheads="1"/>
                </p:cNvSpPr>
                <p:nvPr/>
              </p:nvSpPr>
              <p:spPr bwMode="gray">
                <a:xfrm>
                  <a:off x="2016" y="1920"/>
                  <a:ext cx="1680" cy="168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uk-UA">
                    <a:latin typeface="Arial" charset="0"/>
                  </a:endParaRPr>
                </a:p>
              </p:txBody>
            </p:sp>
            <p:sp>
              <p:nvSpPr>
                <p:cNvPr id="48" name="Freeform 36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1252 w 1321"/>
                    <a:gd name="T1" fmla="*/ 318 h 712"/>
                    <a:gd name="T2" fmla="*/ 1268 w 1321"/>
                    <a:gd name="T3" fmla="*/ 351 h 712"/>
                    <a:gd name="T4" fmla="*/ 1271 w 1321"/>
                    <a:gd name="T5" fmla="*/ 381 h 712"/>
                    <a:gd name="T6" fmla="*/ 1266 w 1321"/>
                    <a:gd name="T7" fmla="*/ 409 h 712"/>
                    <a:gd name="T8" fmla="*/ 1249 w 1321"/>
                    <a:gd name="T9" fmla="*/ 436 h 712"/>
                    <a:gd name="T10" fmla="*/ 1224 w 1321"/>
                    <a:gd name="T11" fmla="*/ 459 h 712"/>
                    <a:gd name="T12" fmla="*/ 1193 w 1321"/>
                    <a:gd name="T13" fmla="*/ 479 h 712"/>
                    <a:gd name="T14" fmla="*/ 1151 w 1321"/>
                    <a:gd name="T15" fmla="*/ 498 h 712"/>
                    <a:gd name="T16" fmla="*/ 1104 w 1321"/>
                    <a:gd name="T17" fmla="*/ 515 h 712"/>
                    <a:gd name="T18" fmla="*/ 1051 w 1321"/>
                    <a:gd name="T19" fmla="*/ 529 h 712"/>
                    <a:gd name="T20" fmla="*/ 992 w 1321"/>
                    <a:gd name="T21" fmla="*/ 541 h 712"/>
                    <a:gd name="T22" fmla="*/ 931 w 1321"/>
                    <a:gd name="T23" fmla="*/ 550 h 712"/>
                    <a:gd name="T24" fmla="*/ 862 w 1321"/>
                    <a:gd name="T25" fmla="*/ 558 h 712"/>
                    <a:gd name="T26" fmla="*/ 793 w 1321"/>
                    <a:gd name="T27" fmla="*/ 563 h 712"/>
                    <a:gd name="T28" fmla="*/ 765 w 1321"/>
                    <a:gd name="T29" fmla="*/ 565 h 712"/>
                    <a:gd name="T30" fmla="*/ 458 w 1321"/>
                    <a:gd name="T31" fmla="*/ 565 h 712"/>
                    <a:gd name="T32" fmla="*/ 454 w 1321"/>
                    <a:gd name="T33" fmla="*/ 565 h 712"/>
                    <a:gd name="T34" fmla="*/ 393 w 1321"/>
                    <a:gd name="T35" fmla="*/ 561 h 712"/>
                    <a:gd name="T36" fmla="*/ 335 w 1321"/>
                    <a:gd name="T37" fmla="*/ 558 h 712"/>
                    <a:gd name="T38" fmla="*/ 280 w 1321"/>
                    <a:gd name="T39" fmla="*/ 552 h 712"/>
                    <a:gd name="T40" fmla="*/ 227 w 1321"/>
                    <a:gd name="T41" fmla="*/ 547 h 712"/>
                    <a:gd name="T42" fmla="*/ 179 w 1321"/>
                    <a:gd name="T43" fmla="*/ 537 h 712"/>
                    <a:gd name="T44" fmla="*/ 135 w 1321"/>
                    <a:gd name="T45" fmla="*/ 525 h 712"/>
                    <a:gd name="T46" fmla="*/ 98 w 1321"/>
                    <a:gd name="T47" fmla="*/ 514 h 712"/>
                    <a:gd name="T48" fmla="*/ 65 w 1321"/>
                    <a:gd name="T49" fmla="*/ 500 h 712"/>
                    <a:gd name="T50" fmla="*/ 37 w 1321"/>
                    <a:gd name="T51" fmla="*/ 482 h 712"/>
                    <a:gd name="T52" fmla="*/ 18 w 1321"/>
                    <a:gd name="T53" fmla="*/ 462 h 712"/>
                    <a:gd name="T54" fmla="*/ 6 w 1321"/>
                    <a:gd name="T55" fmla="*/ 439 h 712"/>
                    <a:gd name="T56" fmla="*/ 0 w 1321"/>
                    <a:gd name="T57" fmla="*/ 416 h 712"/>
                    <a:gd name="T58" fmla="*/ 0 w 1321"/>
                    <a:gd name="T59" fmla="*/ 412 h 712"/>
                    <a:gd name="T60" fmla="*/ 4 w 1321"/>
                    <a:gd name="T61" fmla="*/ 386 h 712"/>
                    <a:gd name="T62" fmla="*/ 16 w 1321"/>
                    <a:gd name="T63" fmla="*/ 354 h 712"/>
                    <a:gd name="T64" fmla="*/ 49 w 1321"/>
                    <a:gd name="T65" fmla="*/ 293 h 712"/>
                    <a:gd name="T66" fmla="*/ 90 w 1321"/>
                    <a:gd name="T67" fmla="*/ 237 h 712"/>
                    <a:gd name="T68" fmla="*/ 141 w 1321"/>
                    <a:gd name="T69" fmla="*/ 186 h 712"/>
                    <a:gd name="T70" fmla="*/ 196 w 1321"/>
                    <a:gd name="T71" fmla="*/ 140 h 712"/>
                    <a:gd name="T72" fmla="*/ 260 w 1321"/>
                    <a:gd name="T73" fmla="*/ 99 h 712"/>
                    <a:gd name="T74" fmla="*/ 329 w 1321"/>
                    <a:gd name="T75" fmla="*/ 65 h 712"/>
                    <a:gd name="T76" fmla="*/ 399 w 1321"/>
                    <a:gd name="T77" fmla="*/ 37 h 712"/>
                    <a:gd name="T78" fmla="*/ 479 w 1321"/>
                    <a:gd name="T79" fmla="*/ 17 h 712"/>
                    <a:gd name="T80" fmla="*/ 559 w 1321"/>
                    <a:gd name="T81" fmla="*/ 4 h 712"/>
                    <a:gd name="T82" fmla="*/ 642 w 1321"/>
                    <a:gd name="T83" fmla="*/ 0 h 712"/>
                    <a:gd name="T84" fmla="*/ 642 w 1321"/>
                    <a:gd name="T85" fmla="*/ 0 h 712"/>
                    <a:gd name="T86" fmla="*/ 731 w 1321"/>
                    <a:gd name="T87" fmla="*/ 4 h 712"/>
                    <a:gd name="T88" fmla="*/ 815 w 1321"/>
                    <a:gd name="T89" fmla="*/ 18 h 712"/>
                    <a:gd name="T90" fmla="*/ 897 w 1321"/>
                    <a:gd name="T91" fmla="*/ 42 h 712"/>
                    <a:gd name="T92" fmla="*/ 972 w 1321"/>
                    <a:gd name="T93" fmla="*/ 71 h 712"/>
                    <a:gd name="T94" fmla="*/ 1042 w 1321"/>
                    <a:gd name="T95" fmla="*/ 109 h 712"/>
                    <a:gd name="T96" fmla="*/ 1106 w 1321"/>
                    <a:gd name="T97" fmla="*/ 154 h 712"/>
                    <a:gd name="T98" fmla="*/ 1163 w 1321"/>
                    <a:gd name="T99" fmla="*/ 203 h 712"/>
                    <a:gd name="T100" fmla="*/ 1211 w 1321"/>
                    <a:gd name="T101" fmla="*/ 257 h 712"/>
                    <a:gd name="T102" fmla="*/ 1252 w 1321"/>
                    <a:gd name="T103" fmla="*/ 318 h 712"/>
                    <a:gd name="T104" fmla="*/ 1252 w 1321"/>
                    <a:gd name="T105" fmla="*/ 318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</p:grpSp>
          <p:sp>
            <p:nvSpPr>
              <p:cNvPr id="46" name="Text Box 37"/>
              <p:cNvSpPr txBox="1">
                <a:spLocks noChangeArrowheads="1"/>
              </p:cNvSpPr>
              <p:nvPr/>
            </p:nvSpPr>
            <p:spPr bwMode="gray">
              <a:xfrm>
                <a:off x="1651" y="2017"/>
                <a:ext cx="119" cy="3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endParaRPr lang="ru-RU" sz="2400" b="1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itchFamily="34" charset="0"/>
                </a:endParaRPr>
              </a:p>
            </p:txBody>
          </p:sp>
        </p:grpSp>
        <p:sp>
          <p:nvSpPr>
            <p:cNvPr id="35" name="Oval 38"/>
            <p:cNvSpPr>
              <a:spLocks noChangeArrowheads="1"/>
            </p:cNvSpPr>
            <p:nvPr/>
          </p:nvSpPr>
          <p:spPr bwMode="gray">
            <a:xfrm rot="18227093">
              <a:off x="3514" y="3239"/>
              <a:ext cx="71" cy="8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gray">
            <a:xfrm rot="18227093">
              <a:off x="3420" y="3156"/>
              <a:ext cx="72" cy="84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>
                <a:latin typeface="Arial" charset="0"/>
              </a:endParaRPr>
            </a:p>
          </p:txBody>
        </p:sp>
        <p:grpSp>
          <p:nvGrpSpPr>
            <p:cNvPr id="37" name="Group 40"/>
            <p:cNvGrpSpPr>
              <a:grpSpLocks/>
            </p:cNvGrpSpPr>
            <p:nvPr/>
          </p:nvGrpSpPr>
          <p:grpSpPr bwMode="auto">
            <a:xfrm>
              <a:off x="2006" y="2369"/>
              <a:ext cx="226" cy="114"/>
              <a:chOff x="2013" y="2307"/>
              <a:chExt cx="234" cy="130"/>
            </a:xfrm>
          </p:grpSpPr>
          <p:sp>
            <p:nvSpPr>
              <p:cNvPr id="43" name="Oval 41"/>
              <p:cNvSpPr>
                <a:spLocks noChangeArrowheads="1"/>
              </p:cNvSpPr>
              <p:nvPr/>
            </p:nvSpPr>
            <p:spPr bwMode="gray">
              <a:xfrm rot="18227093">
                <a:off x="2016" y="2304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5764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>
                  <a:latin typeface="Arial" charset="0"/>
                </a:endParaRPr>
              </a:p>
            </p:txBody>
          </p:sp>
          <p:sp>
            <p:nvSpPr>
              <p:cNvPr id="44" name="Oval 42"/>
              <p:cNvSpPr>
                <a:spLocks noChangeArrowheads="1"/>
              </p:cNvSpPr>
              <p:nvPr/>
            </p:nvSpPr>
            <p:spPr bwMode="gray">
              <a:xfrm rot="18227093">
                <a:off x="2163" y="2352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>
                  <a:latin typeface="Arial" charset="0"/>
                </a:endParaRPr>
              </a:p>
            </p:txBody>
          </p:sp>
        </p:grpSp>
        <p:grpSp>
          <p:nvGrpSpPr>
            <p:cNvPr id="38" name="Group 43"/>
            <p:cNvGrpSpPr>
              <a:grpSpLocks/>
            </p:cNvGrpSpPr>
            <p:nvPr/>
          </p:nvGrpSpPr>
          <p:grpSpPr bwMode="auto">
            <a:xfrm>
              <a:off x="2854" y="1812"/>
              <a:ext cx="86" cy="227"/>
              <a:chOff x="2829" y="1613"/>
              <a:chExt cx="89" cy="259"/>
            </a:xfrm>
          </p:grpSpPr>
          <p:sp>
            <p:nvSpPr>
              <p:cNvPr id="41" name="Oval 44"/>
              <p:cNvSpPr>
                <a:spLocks noChangeArrowheads="1"/>
              </p:cNvSpPr>
              <p:nvPr/>
            </p:nvSpPr>
            <p:spPr bwMode="gray">
              <a:xfrm rot="18227093">
                <a:off x="2834" y="1610"/>
                <a:ext cx="81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549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>
                  <a:latin typeface="Arial" charset="0"/>
                </a:endParaRPr>
              </a:p>
            </p:txBody>
          </p:sp>
          <p:sp>
            <p:nvSpPr>
              <p:cNvPr id="42" name="Oval 45"/>
              <p:cNvSpPr>
                <a:spLocks noChangeArrowheads="1"/>
              </p:cNvSpPr>
              <p:nvPr/>
            </p:nvSpPr>
            <p:spPr bwMode="gray">
              <a:xfrm rot="18227093">
                <a:off x="2832" y="1787"/>
                <a:ext cx="82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8627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uk-UA">
                  <a:latin typeface="Arial" charset="0"/>
                </a:endParaRPr>
              </a:p>
            </p:txBody>
          </p:sp>
        </p:grpSp>
        <p:sp>
          <p:nvSpPr>
            <p:cNvPr id="39" name="Oval 46"/>
            <p:cNvSpPr>
              <a:spLocks noChangeArrowheads="1"/>
            </p:cNvSpPr>
            <p:nvPr/>
          </p:nvSpPr>
          <p:spPr bwMode="gray">
            <a:xfrm rot="18227093">
              <a:off x="3759" y="2377"/>
              <a:ext cx="72" cy="8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75686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>
                <a:latin typeface="Arial" charset="0"/>
              </a:endParaRPr>
            </a:p>
          </p:txBody>
        </p:sp>
        <p:sp>
          <p:nvSpPr>
            <p:cNvPr id="40" name="Oval 47"/>
            <p:cNvSpPr>
              <a:spLocks noChangeArrowheads="1"/>
            </p:cNvSpPr>
            <p:nvPr/>
          </p:nvSpPr>
          <p:spPr bwMode="gray">
            <a:xfrm rot="18227093">
              <a:off x="3610" y="2445"/>
              <a:ext cx="71" cy="8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75686"/>
                    <a:invGamma/>
                  </a:schemeClr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uk-UA">
                <a:latin typeface="Arial" charset="0"/>
              </a:endParaRPr>
            </a:p>
          </p:txBody>
        </p:sp>
      </p:grpSp>
      <p:sp>
        <p:nvSpPr>
          <p:cNvPr id="71" name="Прямоугольник 70"/>
          <p:cNvSpPr/>
          <p:nvPr/>
        </p:nvSpPr>
        <p:spPr>
          <a:xfrm>
            <a:off x="6753602" y="3071810"/>
            <a:ext cx="2390398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ЛІТЕРАТУРНІ</a:t>
            </a:r>
            <a:endParaRPr lang="uk-UA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072198" y="5715016"/>
            <a:ext cx="182171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НАРОДНІ</a:t>
            </a:r>
            <a:endParaRPr lang="ru-RU" sz="32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28596" y="5715016"/>
            <a:ext cx="1941942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МУДРІСТЬ</a:t>
            </a:r>
            <a:endParaRPr lang="ru-RU" sz="320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857356" y="1285860"/>
            <a:ext cx="562006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ПЕРЕМОГА  ДОБРА  НАД  ЗЛОМ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0" y="3143248"/>
            <a:ext cx="214310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ПОРАДИ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1500174"/>
            <a:ext cx="91440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1. Підберіть антонім до слова «незнайки» </a:t>
            </a:r>
            <a:r>
              <a:rPr kumimoji="0" lang="uk-UA" sz="2400" b="0" i="0" u="none" strike="noStrike" cap="none" normalizeH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- 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4" name="Рисунок 1" descr="Картинки по запросу читанка  3 кла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143380"/>
            <a:ext cx="1528200" cy="1842279"/>
          </a:xfrm>
          <a:prstGeom prst="rect">
            <a:avLst/>
          </a:prstGeom>
          <a:noFill/>
        </p:spPr>
      </p:pic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2285992"/>
            <a:ext cx="914400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Виконайте незвичайний математичний 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вираз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Човен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– вен + муха – ха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+ 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</a:rPr>
              <a:t>носики –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но=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pic>
        <p:nvPicPr>
          <p:cNvPr id="16" name="Рисунок 15" descr="Картинки по запросу смайлик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143380"/>
            <a:ext cx="164307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1928794" y="4000504"/>
            <a:ext cx="27146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uk-UA" sz="6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Microsoft Himalaya" pitchFamily="2" charset="0"/>
              </a:rPr>
              <a:t>’’’    ‘‘‘  </a:t>
            </a:r>
            <a:endParaRPr kumimoji="0" lang="uk-UA" sz="60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00166" y="214290"/>
            <a:ext cx="6216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ФОРМУВАННЯ </a:t>
            </a:r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ГРУп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282" y="3929066"/>
            <a:ext cx="450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chemeClr val="bg1"/>
                </a:solidFill>
              </a:rPr>
              <a:t>3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21" name="TextBox 20"/>
          <p:cNvSpPr txBox="1"/>
          <p:nvPr/>
        </p:nvSpPr>
        <p:spPr>
          <a:xfrm>
            <a:off x="7487777" y="1428736"/>
            <a:ext cx="16562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ЗНАЙКИ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91267" y="2643182"/>
            <a:ext cx="2252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ЧОМУСИКИ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41355" y="4714884"/>
            <a:ext cx="240264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</a:rPr>
              <a:t>ЧИТАЙЛИКИ</a:t>
            </a:r>
            <a:endParaRPr lang="uk-UA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3500462" cy="2507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охожее изображение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143116"/>
            <a:ext cx="2114900" cy="103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охожее изображение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928670"/>
            <a:ext cx="311962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артинки по запросу емблема команди Читайлик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319049"/>
            <a:ext cx="3429024" cy="253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WordArt 2"/>
          <p:cNvSpPr>
            <a:spLocks noChangeArrowheads="1" noChangeShapeType="1" noTextEdit="1"/>
          </p:cNvSpPr>
          <p:nvPr/>
        </p:nvSpPr>
        <p:spPr bwMode="auto">
          <a:xfrm>
            <a:off x="0" y="785794"/>
            <a:ext cx="4286248" cy="642942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uk-UA" sz="3600" kern="10" spc="0" dirty="0" err="1" smtClean="0">
                <a:ln w="9525">
                  <a:solidFill>
                    <a:srgbClr val="0070C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Arial Black"/>
              </a:rPr>
              <a:t>Чомусики</a:t>
            </a:r>
            <a:endParaRPr lang="uk-UA" sz="3600" kern="10" spc="0" dirty="0">
              <a:ln w="9525">
                <a:solidFill>
                  <a:srgbClr val="0070C0"/>
                </a:solidFill>
                <a:round/>
                <a:headEnd/>
                <a:tailEnd/>
              </a:ln>
              <a:solidFill>
                <a:srgbClr val="00B050"/>
              </a:solidFill>
              <a:effectLst/>
              <a:latin typeface="Arial Black"/>
            </a:endParaRPr>
          </a:p>
        </p:txBody>
      </p:sp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>
            <a:off x="2643174" y="3929066"/>
            <a:ext cx="3643338" cy="107157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752570"/>
              </a:avLst>
            </a:prstTxWarp>
          </a:bodyPr>
          <a:lstStyle/>
          <a:p>
            <a:pPr algn="ctr" rtl="0"/>
            <a:r>
              <a:rPr lang="uk-UA" sz="3600" kern="10" spc="0" dirty="0" err="1" smtClean="0">
                <a:ln w="9525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/>
                <a:latin typeface="Arial Black"/>
              </a:rPr>
              <a:t>Читайлики</a:t>
            </a:r>
            <a:endParaRPr lang="uk-UA" sz="3600" kern="10" spc="0" dirty="0">
              <a:ln w="9525">
                <a:solidFill>
                  <a:srgbClr val="7030A0"/>
                </a:solidFill>
                <a:round/>
                <a:headEnd/>
                <a:tailEnd/>
              </a:ln>
              <a:solidFill>
                <a:srgbClr val="0070C0"/>
              </a:solidFill>
              <a:effectLst/>
              <a:latin typeface="Arial Black"/>
            </a:endParaRPr>
          </a:p>
        </p:txBody>
      </p:sp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5500694" y="642918"/>
            <a:ext cx="3286148" cy="857256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uk-UA" sz="3600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Arial Black"/>
              </a:rPr>
              <a:t>Знайки</a:t>
            </a:r>
            <a:endParaRPr lang="uk-UA" sz="3600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7030A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імаров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7158" y="571480"/>
            <a:ext cx="1000132" cy="1357322"/>
          </a:xfrm>
          <a:prstGeom prst="rect">
            <a:avLst/>
          </a:prstGeom>
        </p:spPr>
      </p:pic>
      <p:pic>
        <p:nvPicPr>
          <p:cNvPr id="5" name="Рисунок 4" descr="скомаровський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357158" y="2357430"/>
            <a:ext cx="928694" cy="1214446"/>
          </a:xfrm>
          <a:prstGeom prst="rect">
            <a:avLst/>
          </a:prstGeom>
        </p:spPr>
      </p:pic>
      <p:pic>
        <p:nvPicPr>
          <p:cNvPr id="6" name="Рисунок 5" descr="Ю Ярмиш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28596" y="5357826"/>
            <a:ext cx="1000132" cy="1071570"/>
          </a:xfrm>
          <a:prstGeom prst="rect">
            <a:avLst/>
          </a:prstGeom>
        </p:spPr>
      </p:pic>
      <p:pic>
        <p:nvPicPr>
          <p:cNvPr id="7" name="Рисунок 6" descr="nestayko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428596" y="3929066"/>
            <a:ext cx="928694" cy="1143008"/>
          </a:xfrm>
          <a:prstGeom prst="rect">
            <a:avLst/>
          </a:prstGeom>
        </p:spPr>
      </p:pic>
      <p:pic>
        <p:nvPicPr>
          <p:cNvPr id="8" name="Рисунок 7" descr="п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72334" y="714356"/>
            <a:ext cx="1971666" cy="1357483"/>
          </a:xfrm>
          <a:prstGeom prst="rect">
            <a:avLst/>
          </a:prstGeom>
        </p:spPr>
      </p:pic>
      <p:pic>
        <p:nvPicPr>
          <p:cNvPr id="9" name="Рисунок 8" descr="ммм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3689" y="5500394"/>
            <a:ext cx="1840311" cy="1357606"/>
          </a:xfrm>
          <a:prstGeom prst="rect">
            <a:avLst/>
          </a:prstGeom>
        </p:spPr>
      </p:pic>
      <p:pic>
        <p:nvPicPr>
          <p:cNvPr id="10" name="Рисунок 9" descr="Безымянный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5387" y="2285992"/>
            <a:ext cx="2268613" cy="1290836"/>
          </a:xfrm>
          <a:prstGeom prst="rect">
            <a:avLst/>
          </a:prstGeom>
        </p:spPr>
      </p:pic>
      <p:pic>
        <p:nvPicPr>
          <p:cNvPr id="11" name="Рисунок 10" descr="Безымяннымй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43834" y="3643314"/>
            <a:ext cx="1000132" cy="185290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714612" y="2857496"/>
            <a:ext cx="3362267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«ДЛЯ ЧОГО ЛЮДИНІ СЕРЦЕ»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43174" y="4429132"/>
            <a:ext cx="3492558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«МІСТО ДРУЖНІХ МАЙСТРІВ»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8860" y="1142984"/>
            <a:ext cx="3717043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«ЧОМУ В МОРІ ВОДА СОЛОНА»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00430" y="5786454"/>
            <a:ext cx="2046073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«СУД У ЦИРАКУ»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500438"/>
            <a:ext cx="200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В. </a:t>
            </a:r>
            <a:r>
              <a:rPr lang="uk-UA" b="1" dirty="0" err="1" smtClean="0">
                <a:solidFill>
                  <a:schemeClr val="bg1"/>
                </a:solidFill>
              </a:rPr>
              <a:t>Скомаровський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158" y="6488668"/>
            <a:ext cx="123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Ю. </a:t>
            </a:r>
            <a:r>
              <a:rPr lang="uk-UA" b="1" dirty="0" err="1" smtClean="0">
                <a:solidFill>
                  <a:schemeClr val="bg1"/>
                </a:solidFill>
              </a:rPr>
              <a:t>Ярмиш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20" y="1928802"/>
            <a:ext cx="129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А. </a:t>
            </a:r>
            <a:r>
              <a:rPr lang="uk-UA" b="1" dirty="0" err="1" smtClean="0">
                <a:solidFill>
                  <a:schemeClr val="bg1"/>
                </a:solidFill>
              </a:rPr>
              <a:t>Дімаров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20" y="5072074"/>
            <a:ext cx="1350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В. Нестайко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6929454" y="1285860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6715140" y="3071810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2" name="Блок-схема: узел 21"/>
          <p:cNvSpPr/>
          <p:nvPr/>
        </p:nvSpPr>
        <p:spPr>
          <a:xfrm>
            <a:off x="7358082" y="4572008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7000892" y="5929330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1500166" y="3000372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1428728" y="5929330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6" name="Блок-схема: узел 25"/>
          <p:cNvSpPr/>
          <p:nvPr/>
        </p:nvSpPr>
        <p:spPr>
          <a:xfrm>
            <a:off x="1428728" y="4357694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7" name="Блок-схема: узел 26"/>
          <p:cNvSpPr/>
          <p:nvPr/>
        </p:nvSpPr>
        <p:spPr>
          <a:xfrm>
            <a:off x="1428728" y="1142984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00166" y="0"/>
            <a:ext cx="5678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ВУЛИЦЯ КАЗКАРІВ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30" name="Прямая со стрелкой 29"/>
          <p:cNvCxnSpPr>
            <a:stCxn id="12" idx="3"/>
          </p:cNvCxnSpPr>
          <p:nvPr/>
        </p:nvCxnSpPr>
        <p:spPr>
          <a:xfrm>
            <a:off x="6076879" y="3057551"/>
            <a:ext cx="725942" cy="79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6143636" y="1357298"/>
            <a:ext cx="1036864" cy="3271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4" idx="3"/>
          </p:cNvCxnSpPr>
          <p:nvPr/>
        </p:nvCxnSpPr>
        <p:spPr>
          <a:xfrm>
            <a:off x="6145903" y="1343039"/>
            <a:ext cx="1283617" cy="33004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23" idx="7"/>
          </p:cNvCxnSpPr>
          <p:nvPr/>
        </p:nvCxnSpPr>
        <p:spPr>
          <a:xfrm flipV="1">
            <a:off x="5643570" y="5950254"/>
            <a:ext cx="1479274" cy="107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6200000" flipH="1">
            <a:off x="1178695" y="1607331"/>
            <a:ext cx="1714512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14" idx="1"/>
          </p:cNvCxnSpPr>
          <p:nvPr/>
        </p:nvCxnSpPr>
        <p:spPr>
          <a:xfrm rot="5400000" flipH="1" flipV="1">
            <a:off x="1135846" y="1778797"/>
            <a:ext cx="1728772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endCxn id="15" idx="1"/>
          </p:cNvCxnSpPr>
          <p:nvPr/>
        </p:nvCxnSpPr>
        <p:spPr>
          <a:xfrm>
            <a:off x="1500166" y="4500570"/>
            <a:ext cx="2000264" cy="14859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endCxn id="13" idx="1"/>
          </p:cNvCxnSpPr>
          <p:nvPr/>
        </p:nvCxnSpPr>
        <p:spPr>
          <a:xfrm rot="5400000" flipH="1" flipV="1">
            <a:off x="1378749" y="4750605"/>
            <a:ext cx="1385843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285728"/>
            <a:ext cx="7817846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ВуЛИЦЯ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ЗДІЙСНЕННЯ БАЖАНЬ 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14282" y="1000108"/>
            <a:ext cx="813620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Calibri" charset="-52"/>
                <a:ea typeface="Times New Roman" pitchFamily="18" charset="0"/>
                <a:cs typeface="Times New Roman" pitchFamily="18" charset="0"/>
              </a:rPr>
              <a:t>             Відгадування загадки.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charset="-52"/>
                <a:ea typeface="Times New Roman" pitchFamily="18" charset="0"/>
                <a:cs typeface="Times New Roman" pitchFamily="18" charset="0"/>
              </a:rPr>
              <a:t>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 i="1" dirty="0">
                <a:solidFill>
                  <a:srgbClr val="C00000"/>
                </a:solidFill>
                <a:latin typeface="Calibri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800" b="1" i="1" dirty="0" smtClean="0">
                <a:solidFill>
                  <a:srgbClr val="C00000"/>
                </a:solidFill>
                <a:latin typeface="Calibri" charset="-52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charset="-52"/>
                <a:ea typeface="Times New Roman" pitchFamily="18" charset="0"/>
                <a:cs typeface="Times New Roman" pitchFamily="18" charset="0"/>
              </a:rPr>
              <a:t>Все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charset="-52"/>
                <a:ea typeface="Times New Roman" pitchFamily="18" charset="0"/>
                <a:cs typeface="Times New Roman" pitchFamily="18" charset="0"/>
              </a:rPr>
              <a:t>життя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charset="-52"/>
                <a:ea typeface="Times New Roman" pitchFamily="18" charset="0"/>
                <a:cs typeface="Times New Roman" pitchFamily="18" charset="0"/>
              </a:rPr>
              <a:t>воно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charset="-52"/>
                <a:ea typeface="Times New Roman" pitchFamily="18" charset="0"/>
                <a:cs typeface="Times New Roman" pitchFamily="18" charset="0"/>
              </a:rPr>
              <a:t> в нас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charset="-52"/>
                <a:ea typeface="Times New Roman" pitchFamily="18" charset="0"/>
                <a:cs typeface="Times New Roman" pitchFamily="18" charset="0"/>
              </a:rPr>
              <a:t>б’ється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charset="-52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charset="-52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charset="-52"/>
                <a:ea typeface="Times New Roman" pitchFamily="18" charset="0"/>
                <a:cs typeface="Times New Roman" pitchFamily="18" charset="0"/>
              </a:rPr>
              <a:t>Бува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charset="-52"/>
                <a:ea typeface="Times New Roman" pitchFamily="18" charset="0"/>
                <a:cs typeface="Times New Roman" pitchFamily="18" charset="0"/>
              </a:rPr>
              <a:t>радіє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charset="-52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charset="-52"/>
                <a:ea typeface="Times New Roman" pitchFamily="18" charset="0"/>
                <a:cs typeface="Times New Roman" pitchFamily="18" charset="0"/>
              </a:rPr>
              <a:t>бува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charset="-52"/>
                <a:ea typeface="Times New Roman" pitchFamily="18" charset="0"/>
                <a:cs typeface="Times New Roman" pitchFamily="18" charset="0"/>
              </a:rPr>
              <a:t>сміється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charset="-52"/>
                <a:ea typeface="Times New Roman" pitchFamily="18" charset="0"/>
                <a:cs typeface="Times New Roman" pitchFamily="18" charset="0"/>
              </a:rPr>
              <a:t>,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charset="-52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charset="-52"/>
                <a:ea typeface="Times New Roman" pitchFamily="18" charset="0"/>
                <a:cs typeface="Times New Roman" pitchFamily="18" charset="0"/>
              </a:rPr>
              <a:t>Інколи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charset="-52"/>
                <a:ea typeface="Times New Roman" pitchFamily="18" charset="0"/>
                <a:cs typeface="Times New Roman" pitchFamily="18" charset="0"/>
              </a:rPr>
              <a:t> плаче, часом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charset="-52"/>
                <a:ea typeface="Times New Roman" pitchFamily="18" charset="0"/>
                <a:cs typeface="Times New Roman" pitchFamily="18" charset="0"/>
              </a:rPr>
              <a:t>сумує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charset="-52"/>
                <a:ea typeface="Times New Roman" pitchFamily="18" charset="0"/>
                <a:cs typeface="Times New Roman" pitchFamily="18" charset="0"/>
              </a:rPr>
              <a:t>,</a:t>
            </a:r>
            <a:endParaRPr kumimoji="0" lang="uk-UA" sz="28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Світить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як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сонце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всіх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нас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дивує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69490747_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6182" y="4727263"/>
            <a:ext cx="1463167" cy="2130737"/>
          </a:xfrm>
          <a:prstGeom prst="rect">
            <a:avLst/>
          </a:prstGeom>
        </p:spPr>
      </p:pic>
      <p:pic>
        <p:nvPicPr>
          <p:cNvPr id="9" name="Рисунок 8" descr="vopr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4071942"/>
            <a:ext cx="304758" cy="380948"/>
          </a:xfrm>
          <a:prstGeom prst="rect">
            <a:avLst/>
          </a:prstGeom>
        </p:spPr>
      </p:pic>
      <p:pic>
        <p:nvPicPr>
          <p:cNvPr id="10" name="Рисунок 9" descr="vopro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02035">
            <a:off x="4619848" y="3843879"/>
            <a:ext cx="776294" cy="970369"/>
          </a:xfrm>
          <a:prstGeom prst="rect">
            <a:avLst/>
          </a:prstGeom>
        </p:spPr>
      </p:pic>
      <p:pic>
        <p:nvPicPr>
          <p:cNvPr id="11" name="Рисунок 10" descr="vopro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221669">
            <a:off x="5341741" y="4599657"/>
            <a:ext cx="493980" cy="617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Звук сердцебиения, Sounding heartbeat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5786" y="1928802"/>
            <a:ext cx="7358114" cy="4714909"/>
          </a:xfrm>
          <a:prstGeom prst="rect">
            <a:avLst/>
          </a:prstGeom>
        </p:spPr>
      </p:pic>
      <p:pic>
        <p:nvPicPr>
          <p:cNvPr id="8" name="Рисунок 7" descr="55008814_20403892_19827435_1204920772_19555486_18406332_verhniznavigacii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357166"/>
            <a:ext cx="7429552" cy="1085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750</Words>
  <Application>Microsoft Office PowerPoint</Application>
  <PresentationFormat>Экран (4:3)</PresentationFormat>
  <Paragraphs>196</Paragraphs>
  <Slides>32</Slides>
  <Notes>2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Вправа «Мікрофон»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ТВОРЧА РОБОТА</vt:lpstr>
      <vt:lpstr>Слайд 14</vt:lpstr>
      <vt:lpstr>Слайд 15</vt:lpstr>
      <vt:lpstr>Слайд 16</vt:lpstr>
      <vt:lpstr>Слайд 17</vt:lpstr>
      <vt:lpstr>Слайд 18</vt:lpstr>
      <vt:lpstr>ФІЗКУЛЬТХВИЛИНКА</vt:lpstr>
      <vt:lpstr>Слайд 20</vt:lpstr>
      <vt:lpstr>Слайд 21</vt:lpstr>
      <vt:lpstr>ГРА  «Світлофор»</vt:lpstr>
      <vt:lpstr>Вправа « Продовж речення»</vt:lpstr>
      <vt:lpstr>Встав пропущені букви</vt:lpstr>
      <vt:lpstr>БЮРО ЗНАХІДОК</vt:lpstr>
      <vt:lpstr>Слайд 26</vt:lpstr>
      <vt:lpstr>ТВОРЧА РОБОТА (СКЛАДАННЯ ПОРАД ДЛЯ РОМКА)</vt:lpstr>
      <vt:lpstr>РОБОТА З ДЕФОРМОВАНИМ РЕЧЕННЯМ</vt:lpstr>
      <vt:lpstr>ПІДСУМОК  УРОКУ</vt:lpstr>
      <vt:lpstr>Слайд 30</vt:lpstr>
      <vt:lpstr>Слайд 31</vt:lpstr>
      <vt:lpstr>МОЛОДЦІ!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masha</dc:creator>
  <cp:lastModifiedBy>masha</cp:lastModifiedBy>
  <cp:revision>62</cp:revision>
  <dcterms:created xsi:type="dcterms:W3CDTF">2016-12-13T06:19:23Z</dcterms:created>
  <dcterms:modified xsi:type="dcterms:W3CDTF">2016-12-13T19:11:43Z</dcterms:modified>
</cp:coreProperties>
</file>