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6" r:id="rId18"/>
    <p:sldId id="272" r:id="rId19"/>
    <p:sldId id="273" r:id="rId20"/>
    <p:sldId id="274"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1" r:id="rId35"/>
    <p:sldId id="290"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00"/>
    <a:srgbClr val="08D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4660"/>
  </p:normalViewPr>
  <p:slideViewPr>
    <p:cSldViewPr>
      <p:cViewPr>
        <p:scale>
          <a:sx n="70" d="100"/>
          <a:sy n="70" d="100"/>
        </p:scale>
        <p:origin x="174" y="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27.11.2013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27.11.2013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27.11.2013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27.11.2013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27.11.2013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27.11.2013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27.11.2013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27.11.2013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27.11.2013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27.11.2013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27.11.2013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27.11.2013</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ownloads\1349251942-camdr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6" y="0"/>
            <a:ext cx="912590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1043608" y="5373216"/>
            <a:ext cx="7344816" cy="1464231"/>
          </a:xfrm>
          <a:prstGeom prst="flowChartAlternateProcess">
            <a:avLst/>
          </a:prstGeom>
          <a:ln/>
        </p:spPr>
        <p:style>
          <a:lnRef idx="3">
            <a:schemeClr val="lt1"/>
          </a:lnRef>
          <a:fillRef idx="1">
            <a:schemeClr val="dk1"/>
          </a:fillRef>
          <a:effectRef idx="1">
            <a:schemeClr val="dk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0" b="1" i="1" u="none" strike="noStrike" cap="none" normalizeH="0" baseline="0" dirty="0" smtClean="0">
                <a:ln>
                  <a:noFill/>
                </a:ln>
                <a:solidFill>
                  <a:srgbClr val="FFFF00"/>
                </a:solidFill>
                <a:effectLst/>
                <a:latin typeface="Bodoni MT Black" pitchFamily="18" charset="0"/>
                <a:ea typeface="Times New Roman" pitchFamily="18" charset="0"/>
                <a:cs typeface="Arial" pitchFamily="34" charset="0"/>
              </a:rPr>
              <a:t>CA</a:t>
            </a:r>
            <a:r>
              <a:rPr kumimoji="0" lang="en-US" sz="8000" b="1" i="1" u="none" strike="noStrike" cap="none" normalizeH="0" baseline="0" dirty="0" smtClean="0">
                <a:ln>
                  <a:noFill/>
                </a:ln>
                <a:solidFill>
                  <a:srgbClr val="08D000"/>
                </a:solidFill>
                <a:effectLst/>
                <a:latin typeface="Bodoni MT Black" pitchFamily="18" charset="0"/>
                <a:ea typeface="Times New Roman" pitchFamily="18" charset="0"/>
                <a:cs typeface="Arial" pitchFamily="34" charset="0"/>
              </a:rPr>
              <a:t>MERO</a:t>
            </a:r>
            <a:r>
              <a:rPr kumimoji="0" lang="en-US" sz="8000" b="1" i="1" u="none" strike="noStrike" cap="none" normalizeH="0" baseline="0" dirty="0" smtClean="0">
                <a:ln>
                  <a:noFill/>
                </a:ln>
                <a:solidFill>
                  <a:srgbClr val="FF0000"/>
                </a:solidFill>
                <a:effectLst/>
                <a:latin typeface="Bodoni MT Black" pitchFamily="18" charset="0"/>
                <a:ea typeface="Times New Roman" pitchFamily="18" charset="0"/>
                <a:cs typeface="Arial" pitchFamily="34" charset="0"/>
              </a:rPr>
              <a:t>UN</a:t>
            </a:r>
            <a:endParaRPr kumimoji="0" lang="en-US" sz="5400" b="0" i="0" u="none" strike="noStrike" cap="none" normalizeH="0" baseline="0" dirty="0" smtClean="0">
              <a:ln>
                <a:noFill/>
              </a:ln>
              <a:solidFill>
                <a:srgbClr val="FF0000"/>
              </a:solidFill>
              <a:effectLst/>
              <a:latin typeface="Bodoni MT Black" pitchFamily="18" charset="0"/>
              <a:cs typeface="Arial" pitchFamily="34" charset="0"/>
            </a:endParaRPr>
          </a:p>
        </p:txBody>
      </p:sp>
      <p:pic>
        <p:nvPicPr>
          <p:cNvPr id="1029" name="Picture 5" descr="C:\Users\Admin\Downloads\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4" y="1988840"/>
            <a:ext cx="3202367" cy="35546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ownloads\cameroun-2906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972" y="1937495"/>
            <a:ext cx="3343028" cy="343572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ownloads\0-0-sdc4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1098252"/>
            <a:ext cx="1575128"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ownloads\1-0-sdc4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865" y="1116013"/>
            <a:ext cx="1521303" cy="176341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ownloads\0-1-sdc47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729" y="2875565"/>
            <a:ext cx="1577223"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dmin\Downloads\1-1-sdc47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952" y="2875564"/>
            <a:ext cx="1521303"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601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3"/>
                                        </p:tgtEl>
                                        <p:attrNameLst>
                                          <p:attrName>style.visibility</p:attrName>
                                        </p:attrNameLst>
                                      </p:cBhvr>
                                      <p:to>
                                        <p:strVal val="visible"/>
                                      </p:to>
                                    </p:set>
                                    <p:animEffect transition="in" filter="fade">
                                      <p:cBhvr>
                                        <p:cTn id="21" dur="500"/>
                                        <p:tgtEl>
                                          <p:spTgt spid="10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5"/>
                                        </p:tgtEl>
                                        <p:attrNameLst>
                                          <p:attrName>style.visibility</p:attrName>
                                        </p:attrNameLst>
                                      </p:cBhvr>
                                      <p:to>
                                        <p:strVal val="visible"/>
                                      </p:to>
                                    </p:set>
                                    <p:animEffect transition="in" filter="fade">
                                      <p:cBhvr>
                                        <p:cTn id="31" dur="500"/>
                                        <p:tgtEl>
                                          <p:spTgt spid="10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36"/>
                                        </p:tgtEl>
                                        <p:attrNameLst>
                                          <p:attrName>style.visibility</p:attrName>
                                        </p:attrNameLst>
                                      </p:cBhvr>
                                      <p:to>
                                        <p:strVal val="visible"/>
                                      </p:to>
                                    </p:set>
                                    <p:animEffect transition="in" filter="fade">
                                      <p:cBhvr>
                                        <p:cTn id="36" dur="500"/>
                                        <p:tgtEl>
                                          <p:spTgt spid="103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Sorgho-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 y="0"/>
            <a:ext cx="9141391" cy="688538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ownloads\22.04.24sorgho_rou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8538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20127124">
            <a:off x="-57205" y="337101"/>
            <a:ext cx="3429144" cy="1323439"/>
          </a:xfrm>
          <a:prstGeom prst="rect">
            <a:avLst/>
          </a:prstGeom>
        </p:spPr>
        <p:txBody>
          <a:bodyPr wrap="none">
            <a:spAutoFit/>
            <a:scene3d>
              <a:camera prst="obliqueBottomLeft"/>
              <a:lightRig rig="threePt" dir="t"/>
            </a:scene3d>
            <a:sp3d extrusionH="57150">
              <a:bevelT w="38100" h="38100" prst="relaxedInset"/>
            </a:sp3d>
          </a:bodyPr>
          <a:lstStyle/>
          <a:p>
            <a:r>
              <a:rPr lang="en-US" sz="8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reflection blurRad="6350" stA="55000" endA="300" endPos="45500" dir="5400000" sy="-100000" algn="bl" rotWithShape="0"/>
                </a:effectLst>
              </a:rPr>
              <a:t>S</a:t>
            </a:r>
            <a:r>
              <a:rPr lang="en-US" sz="8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reflection blurRad="6350" stA="55000" endA="300" endPos="45500" dir="5400000" sy="-100000" algn="bl" rotWithShape="0"/>
                </a:effectLst>
              </a:rPr>
              <a:t>orgho</a:t>
            </a: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reflection blurRad="6350" stA="55000" endA="300" endPos="45500" dir="5400000" sy="-100000" algn="bl" rotWithShape="0"/>
              </a:effectLst>
            </a:endParaRPr>
          </a:p>
        </p:txBody>
      </p:sp>
    </p:spTree>
    <p:extLst>
      <p:ext uri="{BB962C8B-B14F-4D97-AF65-F5344CB8AC3E}">
        <p14:creationId xmlns:p14="http://schemas.microsoft.com/office/powerpoint/2010/main" val="9615737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800" decel="100000"/>
                                        <p:tgtEl>
                                          <p:spTgt spid="3075"/>
                                        </p:tgtEl>
                                      </p:cBhvr>
                                    </p:animEffect>
                                    <p:anim calcmode="lin" valueType="num">
                                      <p:cBhvr>
                                        <p:cTn id="8" dur="800" decel="100000" fill="hold"/>
                                        <p:tgtEl>
                                          <p:spTgt spid="3075"/>
                                        </p:tgtEl>
                                        <p:attrNameLst>
                                          <p:attrName>style.rotation</p:attrName>
                                        </p:attrNameLst>
                                      </p:cBhvr>
                                      <p:tavLst>
                                        <p:tav tm="0">
                                          <p:val>
                                            <p:fltVal val="-90"/>
                                          </p:val>
                                        </p:tav>
                                        <p:tav tm="100000">
                                          <p:val>
                                            <p:fltVal val="0"/>
                                          </p:val>
                                        </p:tav>
                                      </p:tavLst>
                                    </p:anim>
                                    <p:anim calcmode="lin" valueType="num">
                                      <p:cBhvr>
                                        <p:cTn id="9" dur="800" decel="100000" fill="hold"/>
                                        <p:tgtEl>
                                          <p:spTgt spid="3075"/>
                                        </p:tgtEl>
                                        <p:attrNameLst>
                                          <p:attrName>ppt_x</p:attrName>
                                        </p:attrNameLst>
                                      </p:cBhvr>
                                      <p:tavLst>
                                        <p:tav tm="0">
                                          <p:val>
                                            <p:strVal val="#ppt_x+0.4"/>
                                          </p:val>
                                        </p:tav>
                                        <p:tav tm="100000">
                                          <p:val>
                                            <p:strVal val="#ppt_x-0.05"/>
                                          </p:val>
                                        </p:tav>
                                      </p:tavLst>
                                    </p:anim>
                                    <p:anim calcmode="lin" valueType="num">
                                      <p:cBhvr>
                                        <p:cTn id="10" dur="800" decel="100000" fill="hold"/>
                                        <p:tgtEl>
                                          <p:spTgt spid="307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Cotton-field-England-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9144000" cy="686117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ownloads\cot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 y="0"/>
            <a:ext cx="9144000" cy="687283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4861681">
            <a:off x="3539842" y="822224"/>
            <a:ext cx="7331972" cy="3154710"/>
          </a:xfrm>
          <a:prstGeom prst="rect">
            <a:avLst/>
          </a:prstGeom>
        </p:spPr>
        <p:txBody>
          <a:bodyPr wrap="square">
            <a:spAutoFit/>
            <a:scene3d>
              <a:camera prst="isometricRightUp"/>
              <a:lightRig rig="threePt" dir="t"/>
            </a:scene3d>
          </a:bodyPr>
          <a:lstStyle/>
          <a:p>
            <a:r>
              <a:rPr lang="en-US" sz="199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00"/>
                </a:solidFill>
                <a:effectLst>
                  <a:glow rad="139700">
                    <a:schemeClr val="accent1">
                      <a:satMod val="175000"/>
                      <a:alpha val="40000"/>
                    </a:schemeClr>
                  </a:glow>
                  <a:outerShdw blurRad="41275" dist="12700" dir="12000000" algn="tl" rotWithShape="0">
                    <a:srgbClr val="000000">
                      <a:alpha val="40000"/>
                    </a:srgbClr>
                  </a:outerShdw>
                  <a:reflection blurRad="6350" stA="55000" endA="300" endPos="45500" dir="5400000" sy="-100000" algn="bl" rotWithShape="0"/>
                </a:effectLst>
              </a:rPr>
              <a:t>C</a:t>
            </a:r>
            <a:r>
              <a:rPr lang="en-US" sz="199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00"/>
                </a:solidFill>
                <a:effectLst>
                  <a:glow rad="139700">
                    <a:schemeClr val="accent1">
                      <a:satMod val="175000"/>
                      <a:alpha val="40000"/>
                    </a:schemeClr>
                  </a:glow>
                  <a:outerShdw blurRad="41275" dist="12700" dir="12000000" algn="tl" rotWithShape="0">
                    <a:srgbClr val="000000">
                      <a:alpha val="40000"/>
                    </a:srgbClr>
                  </a:outerShdw>
                  <a:reflection blurRad="6350" stA="55000" endA="300" endPos="45500" dir="5400000" sy="-100000" algn="bl" rotWithShape="0"/>
                </a:effectLst>
              </a:rPr>
              <a:t>oton</a:t>
            </a:r>
            <a:endParaRPr lang="ru-RU" dirty="0">
              <a:solidFill>
                <a:srgbClr val="FFFF00"/>
              </a:solidFill>
              <a:effectLst>
                <a:glow rad="139700">
                  <a:schemeClr val="accent1">
                    <a:satMod val="175000"/>
                    <a:alpha val="40000"/>
                  </a:schemeClr>
                </a:glow>
                <a:outerShdw blurRad="41275" dist="12700" dir="12000000" algn="tl" rotWithShape="0">
                  <a:srgbClr val="000000">
                    <a:alpha val="40000"/>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2092539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diamond(in)">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ownloads\images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780928"/>
            <a:ext cx="4000379" cy="386104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4" name="Picture 4" descr="C:\Users\Admin\Downloads\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41" y="216024"/>
            <a:ext cx="4344259" cy="299695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5" name="Picture 5" descr="C:\Users\Admin\Downloads\images (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741" y="3573015"/>
            <a:ext cx="4344259" cy="306896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6" name="Picture 6" descr="C:\Users\Admin\Downloads\4hs3e0p1xqr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3439" y="246956"/>
            <a:ext cx="4028979" cy="21739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586230" y="184895"/>
            <a:ext cx="6082114" cy="1446550"/>
          </a:xfrm>
          <a:prstGeom prst="rect">
            <a:avLst/>
          </a:prstGeom>
        </p:spPr>
        <p:txBody>
          <a:bodyPr wrap="none">
            <a:prstTxWarp prst="textCanUp">
              <a:avLst/>
            </a:prstTxWarp>
            <a:spAutoFit/>
          </a:bodyPr>
          <a:lstStyle/>
          <a:p>
            <a:r>
              <a:rPr lang="en-US" sz="8800" dirty="0" err="1">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reflection blurRad="6350" stA="55000" endA="300" endPos="45500" dir="5400000" sy="-100000" algn="bl" rotWithShape="0"/>
                </a:effectLst>
              </a:rPr>
              <a:t>C</a:t>
            </a:r>
            <a:r>
              <a:rPr lang="en-US" sz="8800" dirty="0" err="1"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reflection blurRad="6350" stA="55000" endA="300" endPos="45500" dir="5400000" sy="-100000" algn="bl" rotWithShape="0"/>
                </a:effectLst>
              </a:rPr>
              <a:t>aoutchouc</a:t>
            </a:r>
            <a:endParaRPr lang="ru-RU"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33789132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dissolv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dissolve">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strips(downLeft)">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strips(downLeft)">
                                      <p:cBhvr>
                                        <p:cTn id="22" dur="500"/>
                                        <p:tgtEl>
                                          <p:spTgt spid="512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dmin\Downloads\slancevy_gaz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774"/>
            <a:ext cx="9252520" cy="694451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dmin\Downloads\1355272960_20090420142513175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46" y="34201"/>
            <a:ext cx="9252645" cy="689425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843808" y="2132856"/>
            <a:ext cx="3151825" cy="2215991"/>
          </a:xfrm>
          <a:prstGeom prst="rect">
            <a:avLst/>
          </a:prstGeom>
        </p:spPr>
        <p:txBody>
          <a:bodyPr wrap="none">
            <a:spAutoFit/>
            <a:scene3d>
              <a:camera prst="isometricOffAxis1Right"/>
              <a:lightRig rig="threePt" dir="t"/>
            </a:scene3d>
          </a:bodyPr>
          <a:lstStyle/>
          <a:p>
            <a:r>
              <a:rPr lang="en-US" sz="13800" dirty="0" err="1">
                <a:ln w="18415" cmpd="sng">
                  <a:solidFill>
                    <a:srgbClr val="FFFFFF"/>
                  </a:solidFill>
                  <a:prstDash val="solid"/>
                </a:ln>
                <a:solidFill>
                  <a:srgbClr val="FFFF00"/>
                </a:solidFill>
                <a:effectLst>
                  <a:glow rad="139700">
                    <a:schemeClr val="accent3">
                      <a:satMod val="175000"/>
                      <a:alpha val="40000"/>
                    </a:schemeClr>
                  </a:glow>
                  <a:outerShdw blurRad="63500" dir="3600000" algn="tl" rotWithShape="0">
                    <a:srgbClr val="000000">
                      <a:alpha val="70000"/>
                    </a:srgbClr>
                  </a:outerShdw>
                  <a:reflection blurRad="6350" stA="55000" endA="300" endPos="45500" dir="5400000" sy="-100000" algn="bl" rotWithShape="0"/>
                </a:effectLst>
              </a:rPr>
              <a:t>G</a:t>
            </a:r>
            <a:r>
              <a:rPr lang="en-US" sz="13800" dirty="0" err="1" smtClean="0">
                <a:ln w="18415" cmpd="sng">
                  <a:solidFill>
                    <a:srgbClr val="FFFFFF"/>
                  </a:solidFill>
                  <a:prstDash val="solid"/>
                </a:ln>
                <a:solidFill>
                  <a:srgbClr val="FFFF00"/>
                </a:solidFill>
                <a:effectLst>
                  <a:glow rad="139700">
                    <a:schemeClr val="accent3">
                      <a:satMod val="175000"/>
                      <a:alpha val="40000"/>
                    </a:schemeClr>
                  </a:glow>
                  <a:outerShdw blurRad="63500" dir="3600000" algn="tl" rotWithShape="0">
                    <a:srgbClr val="000000">
                      <a:alpha val="70000"/>
                    </a:srgbClr>
                  </a:outerShdw>
                  <a:reflection blurRad="6350" stA="55000" endA="300" endPos="45500" dir="5400000" sy="-100000" algn="bl" rotWithShape="0"/>
                </a:effectLst>
              </a:rPr>
              <a:t>az</a:t>
            </a:r>
            <a:endParaRPr lang="ru-RU" dirty="0">
              <a:solidFill>
                <a:srgbClr val="FFFF00"/>
              </a:solidFill>
              <a:effectLst>
                <a:glow rad="139700">
                  <a:schemeClr val="accent3">
                    <a:satMod val="175000"/>
                    <a:alpha val="40000"/>
                  </a:schemeClr>
                </a:glow>
                <a:outerShdw blurRad="63500" dir="3600000" algn="tl" rotWithShape="0">
                  <a:srgbClr val="000000">
                    <a:alpha val="70000"/>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9840966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barr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ownloads\10_60_base_tita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9" y="-1"/>
            <a:ext cx="4886541" cy="6830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Admin\Downloads\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144" y="0"/>
            <a:ext cx="4293096" cy="68307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2317483">
            <a:off x="-313912" y="2335654"/>
            <a:ext cx="9733882" cy="2182457"/>
          </a:xfrm>
          <a:prstGeom prst="rect">
            <a:avLst/>
          </a:prstGeom>
        </p:spPr>
        <p:txBody>
          <a:bodyPr vert="wordArtVert" wrap="none">
            <a:prstTxWarp prst="textWave2">
              <a:avLst/>
            </a:prstTxWarp>
            <a:spAutoFit/>
          </a:bodyPr>
          <a:lstStyle/>
          <a:p>
            <a:pPr algn="ctr"/>
            <a:r>
              <a:rPr lang="uk-UA" sz="115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glow rad="228600">
                    <a:schemeClr val="accent1">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rPr>
              <a:t>Т</a:t>
            </a:r>
            <a:r>
              <a:rPr lang="en-US" sz="88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glow rad="228600">
                    <a:schemeClr val="accent1">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rPr>
              <a:t>itane</a:t>
            </a:r>
            <a:endParaRPr lang="ru-RU" sz="2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glow rad="228600">
                  <a:schemeClr val="accent1">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2512218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decel="50000" fill="hold">
                                          <p:stCondLst>
                                            <p:cond delay="0"/>
                                          </p:stCondLst>
                                        </p:cTn>
                                        <p:tgtEl>
                                          <p:spTgt spid="102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7"/>
                                        </p:tgtEl>
                                        <p:attrNameLst>
                                          <p:attrName>ppt_w</p:attrName>
                                        </p:attrNameLst>
                                      </p:cBhvr>
                                      <p:tavLst>
                                        <p:tav tm="0">
                                          <p:val>
                                            <p:strVal val="#ppt_w*.05"/>
                                          </p:val>
                                        </p:tav>
                                        <p:tav tm="100000">
                                          <p:val>
                                            <p:strVal val="#ppt_w"/>
                                          </p:val>
                                        </p:tav>
                                      </p:tavLst>
                                    </p:anim>
                                    <p:anim calcmode="lin" valueType="num">
                                      <p:cBhvr>
                                        <p:cTn id="10" dur="1000" fill="hold"/>
                                        <p:tgtEl>
                                          <p:spTgt spid="102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7"/>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decel="50000" fill="hold">
                                          <p:stCondLst>
                                            <p:cond delay="0"/>
                                          </p:stCondLst>
                                        </p:cTn>
                                        <p:tgtEl>
                                          <p:spTgt spid="102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2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28"/>
                                        </p:tgtEl>
                                        <p:attrNameLst>
                                          <p:attrName>ppt_w</p:attrName>
                                        </p:attrNameLst>
                                      </p:cBhvr>
                                      <p:tavLst>
                                        <p:tav tm="0">
                                          <p:val>
                                            <p:strVal val="#ppt_w*.05"/>
                                          </p:val>
                                        </p:tav>
                                        <p:tav tm="100000">
                                          <p:val>
                                            <p:strVal val="#ppt_w"/>
                                          </p:val>
                                        </p:tav>
                                      </p:tavLst>
                                    </p:anim>
                                    <p:anim calcmode="lin" valueType="num">
                                      <p:cBhvr>
                                        <p:cTn id="22" dur="1000" fill="hold"/>
                                        <p:tgtEl>
                                          <p:spTgt spid="102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2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2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2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38" presetClass="entr" presetSubtype="0" accel="50000" fill="hold" grpId="0" nodeType="clickEffect">
                                  <p:stCondLst>
                                    <p:cond delay="0"/>
                                  </p:stCondLst>
                                  <p:iterate type="lt">
                                    <p:tmPct val="50000"/>
                                  </p:iterate>
                                  <p:childTnLst>
                                    <p:set>
                                      <p:cBhvr>
                                        <p:cTn id="30" dur="1" fill="hold">
                                          <p:stCondLst>
                                            <p:cond delay="0"/>
                                          </p:stCondLst>
                                        </p:cTn>
                                        <p:tgtEl>
                                          <p:spTgt spid="4"/>
                                        </p:tgtEl>
                                        <p:attrNameLst>
                                          <p:attrName>style.visibility</p:attrName>
                                        </p:attrNameLst>
                                      </p:cBhvr>
                                      <p:to>
                                        <p:strVal val="visible"/>
                                      </p:to>
                                    </p:set>
                                    <p:set>
                                      <p:cBhvr>
                                        <p:cTn id="31" dur="455" fill="hold">
                                          <p:stCondLst>
                                            <p:cond delay="0"/>
                                          </p:stCondLst>
                                        </p:cTn>
                                        <p:tgtEl>
                                          <p:spTgt spid="4"/>
                                        </p:tgtEl>
                                        <p:attrNameLst>
                                          <p:attrName>style.rotation</p:attrName>
                                        </p:attrNameLst>
                                      </p:cBhvr>
                                      <p:to>
                                        <p:strVal val="-45.0"/>
                                      </p:to>
                                    </p:set>
                                    <p:anim calcmode="lin" valueType="num">
                                      <p:cBhvr>
                                        <p:cTn id="32"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33"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34"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35"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pyrite_de_f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1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39752" y="1700808"/>
            <a:ext cx="4110997" cy="3154710"/>
          </a:xfrm>
          <a:prstGeom prst="rect">
            <a:avLst/>
          </a:prstGeom>
        </p:spPr>
        <p:txBody>
          <a:bodyPr wrap="none">
            <a:spAutoFit/>
            <a:scene3d>
              <a:camera prst="perspectiveHeroicExtremeLeftFacing"/>
              <a:lightRig rig="threePt" dir="t"/>
            </a:scene3d>
          </a:bodyPr>
          <a:lstStyle/>
          <a:p>
            <a:r>
              <a:rPr lang="en-US" sz="199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6">
                      <a:satMod val="175000"/>
                      <a:alpha val="40000"/>
                    </a:schemeClr>
                  </a:glow>
                  <a:reflection blurRad="6350" stA="55000" endA="300" endPos="45500" dir="5400000" sy="-100000" algn="bl" rotWithShape="0"/>
                </a:effectLst>
              </a:rPr>
              <a:t>F</a:t>
            </a:r>
            <a:r>
              <a:rPr lang="en-US" sz="199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6">
                      <a:satMod val="175000"/>
                      <a:alpha val="40000"/>
                    </a:schemeClr>
                  </a:glow>
                  <a:reflection blurRad="6350" stA="55000" endA="300" endPos="45500" dir="5400000" sy="-100000" algn="bl" rotWithShape="0"/>
                </a:effectLst>
              </a:rPr>
              <a:t>er</a:t>
            </a:r>
            <a:endParaRPr lang="ru-RU" dirty="0">
              <a:effectLst>
                <a:glow rad="139700">
                  <a:schemeClr val="accent6">
                    <a:satMod val="175000"/>
                    <a:alpha val="40000"/>
                  </a:schemeClr>
                </a:glow>
                <a:reflection blurRad="6350" stA="55000" endA="300" endPos="45500" dir="5400000" sy="-100000" algn="bl" rotWithShape="0"/>
              </a:effectLst>
            </a:endParaRPr>
          </a:p>
        </p:txBody>
      </p:sp>
    </p:spTree>
    <p:extLst>
      <p:ext uri="{BB962C8B-B14F-4D97-AF65-F5344CB8AC3E}">
        <p14:creationId xmlns:p14="http://schemas.microsoft.com/office/powerpoint/2010/main" val="27423037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ownloads\Kamerun-derevn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 y="-21668"/>
            <a:ext cx="9144538" cy="687966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ownloads\cameroon01_z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
            <a:ext cx="9144000" cy="687572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851920" y="64405"/>
            <a:ext cx="5392823" cy="1569660"/>
          </a:xfrm>
          <a:prstGeom prst="rect">
            <a:avLst/>
          </a:prstGeom>
        </p:spPr>
        <p:txBody>
          <a:bodyPr wrap="none">
            <a:prstTxWarp prst="textWave4">
              <a:avLst/>
            </a:prstTxWarp>
            <a:spAutoFit/>
            <a:scene3d>
              <a:camera prst="perspectiveRight"/>
              <a:lightRig rig="threePt" dir="t"/>
            </a:scene3d>
          </a:bodyPr>
          <a:lstStyle/>
          <a:p>
            <a:r>
              <a:rPr lang="en-US" sz="9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3">
                      <a:satMod val="175000"/>
                      <a:alpha val="40000"/>
                    </a:schemeClr>
                  </a:glow>
                  <a:reflection blurRad="6350" stA="55000" endA="300" endPos="45500" dir="5400000" sy="-100000" algn="bl" rotWithShape="0"/>
                </a:effectLst>
              </a:rPr>
              <a:t>Tourisme</a:t>
            </a:r>
            <a:endParaRPr lang="ru-RU" dirty="0">
              <a:effectLst>
                <a:glow rad="139700">
                  <a:schemeClr val="accent3">
                    <a:satMod val="175000"/>
                    <a:alpha val="40000"/>
                  </a:schemeClr>
                </a:glow>
                <a:reflection blurRad="6350" stA="55000" endA="300" endPos="45500" dir="5400000" sy="-100000" algn="bl" rotWithShape="0"/>
              </a:effectLst>
            </a:endParaRPr>
          </a:p>
        </p:txBody>
      </p:sp>
    </p:spTree>
    <p:extLst>
      <p:ext uri="{BB962C8B-B14F-4D97-AF65-F5344CB8AC3E}">
        <p14:creationId xmlns:p14="http://schemas.microsoft.com/office/powerpoint/2010/main" val="1669445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ownloads\7e07278a_yaohitw_yaohitw_exterior_s-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355976" y="476672"/>
            <a:ext cx="4878288" cy="3539430"/>
          </a:xfrm>
          <a:prstGeom prst="rect">
            <a:avLst/>
          </a:prstGeom>
        </p:spPr>
        <p:txBody>
          <a:bodyPr wrap="square">
            <a:spAutoFit/>
          </a:bodyPr>
          <a:lstStyle/>
          <a:p>
            <a:pPr algn="r"/>
            <a:r>
              <a:rPr lang="fr-FR" sz="3200"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Yaoundé surnommée </a:t>
            </a:r>
            <a:r>
              <a:rPr lang="fr-FR" sz="32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la ville aux sept collines ,est la capitale politique du Cameroun.</a:t>
            </a:r>
          </a:p>
          <a:p>
            <a:pPr algn="r"/>
            <a:r>
              <a:rPr lang="fr-FR" sz="32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Yaoundé a  été fondée en 1889 comme poste militaire allemand</a:t>
            </a:r>
            <a:r>
              <a:rPr lang="fr-FR"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
        <p:nvSpPr>
          <p:cNvPr id="6" name="Прямоугольник 5"/>
          <p:cNvSpPr/>
          <p:nvPr/>
        </p:nvSpPr>
        <p:spPr>
          <a:xfrm>
            <a:off x="6083943" y="-27384"/>
            <a:ext cx="2088457" cy="646331"/>
          </a:xfrm>
          <a:prstGeom prst="rect">
            <a:avLst/>
          </a:prstGeom>
        </p:spPr>
        <p:txBody>
          <a:bodyPr wrap="none">
            <a:spAutoFit/>
          </a:bodyPr>
          <a:lstStyle/>
          <a:p>
            <a:pPr algn="r"/>
            <a:r>
              <a:rPr lang="fr-FR"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fr-FR"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Yaoundé</a:t>
            </a:r>
            <a:endParaRPr lang="fr-F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43505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Admin\Downloads\cameroonra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8309"/>
          </a:xfrm>
          <a:prstGeom prst="rect">
            <a:avLst/>
          </a:prstGeom>
          <a:noFill/>
          <a:extLst>
            <a:ext uri="{909E8E84-426E-40DD-AFC4-6F175D3DCCD1}">
              <a14:hiddenFill xmlns:a14="http://schemas.microsoft.com/office/drawing/2010/main">
                <a:solidFill>
                  <a:srgbClr val="FFFFFF"/>
                </a:solidFill>
              </a14:hiddenFill>
            </a:ext>
          </a:extLst>
        </p:spPr>
      </p:pic>
      <p:sp>
        <p:nvSpPr>
          <p:cNvPr id="4" name="Блок-схема: альтернативный процесс 3"/>
          <p:cNvSpPr/>
          <p:nvPr/>
        </p:nvSpPr>
        <p:spPr>
          <a:xfrm rot="21040720">
            <a:off x="1031041" y="120741"/>
            <a:ext cx="5493865" cy="1328023"/>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7200" b="1" dirty="0"/>
              <a:t> </a:t>
            </a:r>
            <a:r>
              <a:rPr lang="ru-RU" sz="7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Généralités</a:t>
            </a:r>
            <a:endParaRPr lang="ru-RU" sz="7200" dirty="0"/>
          </a:p>
        </p:txBody>
      </p:sp>
      <p:sp>
        <p:nvSpPr>
          <p:cNvPr id="5" name="Rectangle 8"/>
          <p:cNvSpPr>
            <a:spLocks noChangeArrowheads="1"/>
          </p:cNvSpPr>
          <p:nvPr/>
        </p:nvSpPr>
        <p:spPr bwMode="auto">
          <a:xfrm>
            <a:off x="0" y="980728"/>
            <a:ext cx="91440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scene3d>
              <a:camera prst="isometricOffAxis1Right"/>
              <a:lightRig rig="threePt" dir="t"/>
            </a:scene3d>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Cameroun</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est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un</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pays</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d'Afrique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centrale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Il</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est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souvent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qualifié</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d'Afrique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en</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miniature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a:t>
            </a:r>
            <a:endParaRPr kumimoji="0" lang="ru-RU"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cs typeface="Arial" pitchFamily="34" charset="0"/>
            </a:endParaRPr>
          </a:p>
          <a:p>
            <a:pPr eaLnBrk="0" fontAlgn="base" hangingPunct="0">
              <a:spcBef>
                <a:spcPct val="0"/>
              </a:spcBef>
              <a:spcAft>
                <a:spcPct val="0"/>
              </a:spcAft>
            </a:pP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D</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écouvert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par</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les</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Portugais</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occupe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par</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l'Allemagne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Cameroun</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est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effectLst>
              </a:rPr>
              <a:t>d</a:t>
            </a:r>
            <a:r>
              <a:rPr lang="en-US" sz="4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effectLst>
              </a:rPr>
              <a:t>ivis</a:t>
            </a:r>
            <a:r>
              <a:rPr lang="uk-UA"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effectLst>
              </a:rPr>
              <a:t>е</a:t>
            </a:r>
            <a:r>
              <a:rPr lang="en-US" sz="4000" b="1" dirty="0" smtClean="0"/>
              <a:t>́</a:t>
            </a:r>
            <a:r>
              <a:rPr lang="en-US" sz="4000" dirty="0"/>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entre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la</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France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et</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la</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Grande-Bretagne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après</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la</a:t>
            </a:r>
            <a:r>
              <a:rPr kumimoji="0" lang="en-US"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effectLst>
              </a:rPr>
              <a:t>Première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guerre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 </a:t>
            </a:r>
            <a:r>
              <a:rPr kumimoji="0" lang="ru-RU" sz="4000" b="1" i="0" u="none" strike="noStrike" normalizeH="0" baseline="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mondiale</a:t>
            </a:r>
            <a:r>
              <a:rPr kumimoji="0" lang="ru-RU" sz="40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ea typeface="Times New Roman" pitchFamily="18" charset="0"/>
                <a:cs typeface="Arial" pitchFamily="34" charset="0"/>
              </a:rPr>
              <a:t>.</a:t>
            </a:r>
            <a:endParaRPr kumimoji="0" lang="ru-RU" sz="48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3">
                    <a:satMod val="175000"/>
                    <a:alpha val="40000"/>
                  </a:schemeClr>
                </a:glow>
              </a:effectLst>
              <a:latin typeface="Arial" pitchFamily="34" charset="0"/>
              <a:cs typeface="Arial" pitchFamily="34" charset="0"/>
            </a:endParaRPr>
          </a:p>
        </p:txBody>
      </p:sp>
      <p:sp>
        <p:nvSpPr>
          <p:cNvPr id="6" name="Прямоугольник 5"/>
          <p:cNvSpPr/>
          <p:nvPr/>
        </p:nvSpPr>
        <p:spPr>
          <a:xfrm>
            <a:off x="0" y="6165304"/>
            <a:ext cx="91440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 Cameroun compte dix provinces divisées en départements qui sont subdivises en arrondissement .</a:t>
            </a:r>
            <a:endPar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5995037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800" decel="100000"/>
                                        <p:tgtEl>
                                          <p:spTgt spid="6">
                                            <p:txEl>
                                              <p:pRg st="0" end="0"/>
                                            </p:txEl>
                                          </p:spTgt>
                                        </p:tgtEl>
                                      </p:cBhvr>
                                    </p:animEffect>
                                    <p:anim calcmode="lin" valueType="num">
                                      <p:cBhvr>
                                        <p:cTn id="22" dur="800" decel="100000" fill="hold"/>
                                        <p:tgtEl>
                                          <p:spTgt spid="6">
                                            <p:txEl>
                                              <p:pRg st="0" end="0"/>
                                            </p:txEl>
                                          </p:spTgt>
                                        </p:tgtEl>
                                        <p:attrNameLst>
                                          <p:attrName>style.rotation</p:attrName>
                                        </p:attrNameLst>
                                      </p:cBhvr>
                                      <p:tavLst>
                                        <p:tav tm="0">
                                          <p:val>
                                            <p:fltVal val="-90"/>
                                          </p:val>
                                        </p:tav>
                                        <p:tav tm="100000">
                                          <p:val>
                                            <p:fltVal val="0"/>
                                          </p:val>
                                        </p:tav>
                                      </p:tavLst>
                                    </p:anim>
                                    <p:anim calcmode="lin" valueType="num">
                                      <p:cBhvr>
                                        <p:cTn id="23" dur="800" decel="100000" fill="hold"/>
                                        <p:tgtEl>
                                          <p:spTgt spid="6">
                                            <p:txEl>
                                              <p:pRg st="0" end="0"/>
                                            </p:txEl>
                                          </p:spTgt>
                                        </p:tgtEl>
                                        <p:attrNameLst>
                                          <p:attrName>ppt_x</p:attrName>
                                        </p:attrNameLst>
                                      </p:cBhvr>
                                      <p:tavLst>
                                        <p:tav tm="0">
                                          <p:val>
                                            <p:strVal val="#ppt_x+0.4"/>
                                          </p:val>
                                        </p:tav>
                                        <p:tav tm="100000">
                                          <p:val>
                                            <p:strVal val="#ppt_x-0.05"/>
                                          </p:val>
                                        </p:tav>
                                      </p:tavLst>
                                    </p:anim>
                                    <p:anim calcmode="lin" valueType="num">
                                      <p:cBhvr>
                                        <p:cTn id="24" dur="800" decel="100000" fill="hold"/>
                                        <p:tgtEl>
                                          <p:spTgt spid="6">
                                            <p:txEl>
                                              <p:pRg st="0" end="0"/>
                                            </p:txEl>
                                          </p:spTgt>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6">
                                            <p:txEl>
                                              <p:pRg st="0" end="0"/>
                                            </p:txEl>
                                          </p:spTgt>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6">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Admin\Downloads\cameroun_detail_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763" y="10432"/>
            <a:ext cx="495823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 y="44624"/>
            <a:ext cx="4163504"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 Cameroun est situé au creu du Golfe de Guinée, légèrement au dessus de l’Equateur, et s’étend du Lac Tchad jusqu’à la côte atlantique.</a:t>
            </a:r>
            <a:endPar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Прямоугольник 8"/>
          <p:cNvSpPr/>
          <p:nvPr/>
        </p:nvSpPr>
        <p:spPr>
          <a:xfrm>
            <a:off x="-32296" y="1675840"/>
            <a:ext cx="4218059"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fr-F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Il possède des frontières communes avec </a:t>
            </a:r>
            <a:r>
              <a:rPr lang="fr-F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fr-F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Прямоугольник 9"/>
          <p:cNvSpPr/>
          <p:nvPr/>
        </p:nvSpPr>
        <p:spPr>
          <a:xfrm>
            <a:off x="0" y="5914325"/>
            <a:ext cx="4178706"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la </a:t>
            </a:r>
            <a:r>
              <a:rPr lang="en-US" sz="2800" b="1"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Guinée</a:t>
            </a:r>
            <a:r>
              <a:rPr lang="en-US" sz="28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800" b="1"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Equatoriale</a:t>
            </a:r>
            <a:r>
              <a:rPr lang="en-US" sz="28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ru-RU" sz="28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Прямоугольник 10"/>
          <p:cNvSpPr/>
          <p:nvPr/>
        </p:nvSpPr>
        <p:spPr>
          <a:xfrm>
            <a:off x="-1" y="4867885"/>
            <a:ext cx="4178707"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le Gabon,</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Прямоугольник 11"/>
          <p:cNvSpPr/>
          <p:nvPr/>
        </p:nvSpPr>
        <p:spPr>
          <a:xfrm>
            <a:off x="-1" y="5391105"/>
            <a:ext cx="4185763"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le Congo au </a:t>
            </a:r>
            <a:r>
              <a:rPr lang="en-US" sz="2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sud</a:t>
            </a: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Прямоугольник 12"/>
          <p:cNvSpPr/>
          <p:nvPr/>
        </p:nvSpPr>
        <p:spPr>
          <a:xfrm>
            <a:off x="-17095" y="2906941"/>
            <a:ext cx="4195801"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la </a:t>
            </a:r>
            <a:r>
              <a:rPr lang="en-US" sz="2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République</a:t>
            </a: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Centrafricaine</a:t>
            </a: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Прямоугольник 13"/>
          <p:cNvSpPr/>
          <p:nvPr/>
        </p:nvSpPr>
        <p:spPr>
          <a:xfrm>
            <a:off x="-23685" y="3821445"/>
            <a:ext cx="4209448"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le </a:t>
            </a:r>
            <a:r>
              <a:rPr lang="en-US" sz="2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Tchad</a:t>
            </a: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à </a:t>
            </a:r>
            <a:r>
              <a:rPr lang="en-US" sz="2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l'est</a:t>
            </a: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5" name="Прямоугольник 14"/>
          <p:cNvSpPr/>
          <p:nvPr/>
        </p:nvSpPr>
        <p:spPr>
          <a:xfrm>
            <a:off x="-7055" y="4344665"/>
            <a:ext cx="4185761"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fr-FR"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et le Nigeria à l'ouest.</a:t>
            </a:r>
          </a:p>
        </p:txBody>
      </p:sp>
      <p:cxnSp>
        <p:nvCxnSpPr>
          <p:cNvPr id="17" name="Соединительная линия уступом 16"/>
          <p:cNvCxnSpPr>
            <a:stCxn id="13" idx="3"/>
          </p:cNvCxnSpPr>
          <p:nvPr/>
        </p:nvCxnSpPr>
        <p:spPr>
          <a:xfrm>
            <a:off x="4178706" y="3383995"/>
            <a:ext cx="4546071" cy="1483890"/>
          </a:xfrm>
          <a:prstGeom prst="bentConnector3">
            <a:avLst>
              <a:gd name="adj1" fmla="val 50000"/>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22" name="Соединительная линия уступом 21"/>
          <p:cNvCxnSpPr/>
          <p:nvPr/>
        </p:nvCxnSpPr>
        <p:spPr>
          <a:xfrm flipV="1">
            <a:off x="4185763" y="1807428"/>
            <a:ext cx="4758976" cy="2318512"/>
          </a:xfrm>
          <a:prstGeom prst="bentConnector3">
            <a:avLst>
              <a:gd name="adj1" fmla="val 99900"/>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
        <p:nvSpPr>
          <p:cNvPr id="31" name="Стрелка вниз 30"/>
          <p:cNvSpPr/>
          <p:nvPr/>
        </p:nvSpPr>
        <p:spPr>
          <a:xfrm>
            <a:off x="1783112" y="2492896"/>
            <a:ext cx="484632" cy="414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78" name="Соединительная линия уступом 3077"/>
          <p:cNvCxnSpPr>
            <a:stCxn id="15" idx="3"/>
          </p:cNvCxnSpPr>
          <p:nvPr/>
        </p:nvCxnSpPr>
        <p:spPr>
          <a:xfrm flipV="1">
            <a:off x="4178706" y="2699918"/>
            <a:ext cx="2913574" cy="1906357"/>
          </a:xfrm>
          <a:prstGeom prst="bentConnector3">
            <a:avLst>
              <a:gd name="adj1" fmla="val 50000"/>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3082" name="Соединительная линия уступом 3081"/>
          <p:cNvCxnSpPr/>
          <p:nvPr/>
        </p:nvCxnSpPr>
        <p:spPr>
          <a:xfrm>
            <a:off x="4185763" y="5129495"/>
            <a:ext cx="3338565" cy="1539865"/>
          </a:xfrm>
          <a:prstGeom prst="bentConnector3">
            <a:avLst>
              <a:gd name="adj1" fmla="val 99464"/>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3086" name="Соединительная линия уступом 3085"/>
          <p:cNvCxnSpPr/>
          <p:nvPr/>
        </p:nvCxnSpPr>
        <p:spPr>
          <a:xfrm>
            <a:off x="4178706" y="5652715"/>
            <a:ext cx="3993694" cy="1016645"/>
          </a:xfrm>
          <a:prstGeom prst="bentConnector3">
            <a:avLst>
              <a:gd name="adj1" fmla="val 9955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3090" name="Соединительная линия уступом 3089"/>
          <p:cNvCxnSpPr>
            <a:stCxn id="10" idx="3"/>
          </p:cNvCxnSpPr>
          <p:nvPr/>
        </p:nvCxnSpPr>
        <p:spPr>
          <a:xfrm>
            <a:off x="4178706" y="6391379"/>
            <a:ext cx="1905462" cy="205973"/>
          </a:xfrm>
          <a:prstGeom prst="bentConnector3">
            <a:avLst>
              <a:gd name="adj1" fmla="val 100137"/>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3069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
                                        </p:tgtEl>
                                        <p:attrNameLst>
                                          <p:attrName>ppt_x</p:attrName>
                                          <p:attrName>ppt_y</p:attrName>
                                        </p:attrNameLst>
                                      </p:cBhvr>
                                    </p:animMotion>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by="(-#ppt_w*2)" calcmode="lin" valueType="num">
                                      <p:cBhvr rctx="PPT">
                                        <p:cTn id="22" dur="500" autoRev="1" fill="hold">
                                          <p:stCondLst>
                                            <p:cond delay="0"/>
                                          </p:stCondLst>
                                        </p:cTn>
                                        <p:tgtEl>
                                          <p:spTgt spid="9"/>
                                        </p:tgtEl>
                                        <p:attrNameLst>
                                          <p:attrName>ppt_w</p:attrName>
                                        </p:attrNameLst>
                                      </p:cBhvr>
                                    </p:anim>
                                    <p:anim by="(#ppt_w*0.50)" calcmode="lin" valueType="num">
                                      <p:cBhvr>
                                        <p:cTn id="23" dur="500" decel="50000" autoRev="1" fill="hold">
                                          <p:stCondLst>
                                            <p:cond delay="0"/>
                                          </p:stCondLst>
                                        </p:cTn>
                                        <p:tgtEl>
                                          <p:spTgt spid="9"/>
                                        </p:tgtEl>
                                        <p:attrNameLst>
                                          <p:attrName>ppt_x</p:attrName>
                                        </p:attrNameLst>
                                      </p:cBhvr>
                                    </p:anim>
                                    <p:anim from="(-#ppt_h/2)" to="(#ppt_y)" calcmode="lin" valueType="num">
                                      <p:cBhvr>
                                        <p:cTn id="24" dur="1000" fill="hold">
                                          <p:stCondLst>
                                            <p:cond delay="0"/>
                                          </p:stCondLst>
                                        </p:cTn>
                                        <p:tgtEl>
                                          <p:spTgt spid="9"/>
                                        </p:tgtEl>
                                        <p:attrNameLst>
                                          <p:attrName>ppt_y</p:attrName>
                                        </p:attrNameLst>
                                      </p:cBhvr>
                                    </p:anim>
                                    <p:animRot by="21600000">
                                      <p:cBhvr>
                                        <p:cTn id="25" dur="1000" fill="hold">
                                          <p:stCondLst>
                                            <p:cond delay="0"/>
                                          </p:stCondLst>
                                        </p:cTn>
                                        <p:tgtEl>
                                          <p:spTgt spid="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80">
                                          <p:stCondLst>
                                            <p:cond delay="0"/>
                                          </p:stCondLst>
                                        </p:cTn>
                                        <p:tgtEl>
                                          <p:spTgt spid="31"/>
                                        </p:tgtEl>
                                      </p:cBhvr>
                                    </p:animEffect>
                                    <p:anim calcmode="lin" valueType="num">
                                      <p:cBhvr>
                                        <p:cTn id="3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6" dur="26">
                                          <p:stCondLst>
                                            <p:cond delay="650"/>
                                          </p:stCondLst>
                                        </p:cTn>
                                        <p:tgtEl>
                                          <p:spTgt spid="31"/>
                                        </p:tgtEl>
                                      </p:cBhvr>
                                      <p:to x="100000" y="60000"/>
                                    </p:animScale>
                                    <p:animScale>
                                      <p:cBhvr>
                                        <p:cTn id="37" dur="166" decel="50000">
                                          <p:stCondLst>
                                            <p:cond delay="676"/>
                                          </p:stCondLst>
                                        </p:cTn>
                                        <p:tgtEl>
                                          <p:spTgt spid="31"/>
                                        </p:tgtEl>
                                      </p:cBhvr>
                                      <p:to x="100000" y="100000"/>
                                    </p:animScale>
                                    <p:animScale>
                                      <p:cBhvr>
                                        <p:cTn id="38" dur="26">
                                          <p:stCondLst>
                                            <p:cond delay="1312"/>
                                          </p:stCondLst>
                                        </p:cTn>
                                        <p:tgtEl>
                                          <p:spTgt spid="31"/>
                                        </p:tgtEl>
                                      </p:cBhvr>
                                      <p:to x="100000" y="80000"/>
                                    </p:animScale>
                                    <p:animScale>
                                      <p:cBhvr>
                                        <p:cTn id="39" dur="166" decel="50000">
                                          <p:stCondLst>
                                            <p:cond delay="1338"/>
                                          </p:stCondLst>
                                        </p:cTn>
                                        <p:tgtEl>
                                          <p:spTgt spid="31"/>
                                        </p:tgtEl>
                                      </p:cBhvr>
                                      <p:to x="100000" y="100000"/>
                                    </p:animScale>
                                    <p:animScale>
                                      <p:cBhvr>
                                        <p:cTn id="40" dur="26">
                                          <p:stCondLst>
                                            <p:cond delay="1642"/>
                                          </p:stCondLst>
                                        </p:cTn>
                                        <p:tgtEl>
                                          <p:spTgt spid="31"/>
                                        </p:tgtEl>
                                      </p:cBhvr>
                                      <p:to x="100000" y="90000"/>
                                    </p:animScale>
                                    <p:animScale>
                                      <p:cBhvr>
                                        <p:cTn id="41" dur="166" decel="50000">
                                          <p:stCondLst>
                                            <p:cond delay="1668"/>
                                          </p:stCondLst>
                                        </p:cTn>
                                        <p:tgtEl>
                                          <p:spTgt spid="31"/>
                                        </p:tgtEl>
                                      </p:cBhvr>
                                      <p:to x="100000" y="100000"/>
                                    </p:animScale>
                                    <p:animScale>
                                      <p:cBhvr>
                                        <p:cTn id="42" dur="26">
                                          <p:stCondLst>
                                            <p:cond delay="1808"/>
                                          </p:stCondLst>
                                        </p:cTn>
                                        <p:tgtEl>
                                          <p:spTgt spid="31"/>
                                        </p:tgtEl>
                                      </p:cBhvr>
                                      <p:to x="100000" y="95000"/>
                                    </p:animScale>
                                    <p:animScale>
                                      <p:cBhvr>
                                        <p:cTn id="43" dur="166" decel="50000">
                                          <p:stCondLst>
                                            <p:cond delay="1834"/>
                                          </p:stCondLst>
                                        </p:cTn>
                                        <p:tgtEl>
                                          <p:spTgt spid="3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Scale>
                                      <p:cBhvr>
                                        <p:cTn id="4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3"/>
                                        </p:tgtEl>
                                        <p:attrNameLst>
                                          <p:attrName>ppt_x</p:attrName>
                                          <p:attrName>ppt_y</p:attrName>
                                        </p:attrNameLst>
                                      </p:cBhvr>
                                    </p:animMotion>
                                    <p:animEffect transition="in" filter="fade">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800" decel="100000"/>
                                        <p:tgtEl>
                                          <p:spTgt spid="14"/>
                                        </p:tgtEl>
                                      </p:cBhvr>
                                    </p:animEffect>
                                    <p:anim calcmode="lin" valueType="num">
                                      <p:cBhvr>
                                        <p:cTn id="68" dur="800" decel="100000" fill="hold"/>
                                        <p:tgtEl>
                                          <p:spTgt spid="14"/>
                                        </p:tgtEl>
                                        <p:attrNameLst>
                                          <p:attrName>style.rotation</p:attrName>
                                        </p:attrNameLst>
                                      </p:cBhvr>
                                      <p:tavLst>
                                        <p:tav tm="0">
                                          <p:val>
                                            <p:fltVal val="-90"/>
                                          </p:val>
                                        </p:tav>
                                        <p:tav tm="100000">
                                          <p:val>
                                            <p:fltVal val="0"/>
                                          </p:val>
                                        </p:tav>
                                      </p:tavLst>
                                    </p:anim>
                                    <p:anim calcmode="lin" valueType="num">
                                      <p:cBhvr>
                                        <p:cTn id="69" dur="800" decel="100000" fill="hold"/>
                                        <p:tgtEl>
                                          <p:spTgt spid="14"/>
                                        </p:tgtEl>
                                        <p:attrNameLst>
                                          <p:attrName>ppt_x</p:attrName>
                                        </p:attrNameLst>
                                      </p:cBhvr>
                                      <p:tavLst>
                                        <p:tav tm="0">
                                          <p:val>
                                            <p:strVal val="#ppt_x+0.4"/>
                                          </p:val>
                                        </p:tav>
                                        <p:tav tm="100000">
                                          <p:val>
                                            <p:strVal val="#ppt_x-0.05"/>
                                          </p:val>
                                        </p:tav>
                                      </p:tavLst>
                                    </p:anim>
                                    <p:anim calcmode="lin" valueType="num">
                                      <p:cBhvr>
                                        <p:cTn id="70" dur="800" decel="100000" fill="hold"/>
                                        <p:tgtEl>
                                          <p:spTgt spid="14"/>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2" presetClass="entr" presetSubtype="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Scale>
                                      <p:cBhvr>
                                        <p:cTn id="7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1000" decel="50000" fill="hold">
                                          <p:stCondLst>
                                            <p:cond delay="0"/>
                                          </p:stCondLst>
                                        </p:cTn>
                                        <p:tgtEl>
                                          <p:spTgt spid="22"/>
                                        </p:tgtEl>
                                        <p:attrNameLst>
                                          <p:attrName>ppt_x</p:attrName>
                                          <p:attrName>ppt_y</p:attrName>
                                        </p:attrNameLst>
                                      </p:cBhvr>
                                    </p:animMotion>
                                    <p:animEffect transition="in" filter="fade">
                                      <p:cBhvr>
                                        <p:cTn id="79" dur="10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30"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800" decel="100000"/>
                                        <p:tgtEl>
                                          <p:spTgt spid="15"/>
                                        </p:tgtEl>
                                      </p:cBhvr>
                                    </p:animEffect>
                                    <p:anim calcmode="lin" valueType="num">
                                      <p:cBhvr>
                                        <p:cTn id="85" dur="800" decel="100000" fill="hold"/>
                                        <p:tgtEl>
                                          <p:spTgt spid="15"/>
                                        </p:tgtEl>
                                        <p:attrNameLst>
                                          <p:attrName>style.rotation</p:attrName>
                                        </p:attrNameLst>
                                      </p:cBhvr>
                                      <p:tavLst>
                                        <p:tav tm="0">
                                          <p:val>
                                            <p:fltVal val="-90"/>
                                          </p:val>
                                        </p:tav>
                                        <p:tav tm="100000">
                                          <p:val>
                                            <p:fltVal val="0"/>
                                          </p:val>
                                        </p:tav>
                                      </p:tavLst>
                                    </p:anim>
                                    <p:anim calcmode="lin" valueType="num">
                                      <p:cBhvr>
                                        <p:cTn id="86" dur="800" decel="100000" fill="hold"/>
                                        <p:tgtEl>
                                          <p:spTgt spid="15"/>
                                        </p:tgtEl>
                                        <p:attrNameLst>
                                          <p:attrName>ppt_x</p:attrName>
                                        </p:attrNameLst>
                                      </p:cBhvr>
                                      <p:tavLst>
                                        <p:tav tm="0">
                                          <p:val>
                                            <p:strVal val="#ppt_x+0.4"/>
                                          </p:val>
                                        </p:tav>
                                        <p:tav tm="100000">
                                          <p:val>
                                            <p:strVal val="#ppt_x-0.05"/>
                                          </p:val>
                                        </p:tav>
                                      </p:tavLst>
                                    </p:anim>
                                    <p:anim calcmode="lin" valueType="num">
                                      <p:cBhvr>
                                        <p:cTn id="87" dur="800" decel="100000" fill="hold"/>
                                        <p:tgtEl>
                                          <p:spTgt spid="15"/>
                                        </p:tgtEl>
                                        <p:attrNameLst>
                                          <p:attrName>ppt_y</p:attrName>
                                        </p:attrNameLst>
                                      </p:cBhvr>
                                      <p:tavLst>
                                        <p:tav tm="0">
                                          <p:val>
                                            <p:strVal val="#ppt_y-0.4"/>
                                          </p:val>
                                        </p:tav>
                                        <p:tav tm="100000">
                                          <p:val>
                                            <p:strVal val="#ppt_y+0.1"/>
                                          </p:val>
                                        </p:tav>
                                      </p:tavLst>
                                    </p:anim>
                                    <p:anim calcmode="lin" valueType="num">
                                      <p:cBhvr>
                                        <p:cTn id="88"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89"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5" presetClass="entr" presetSubtype="0" fill="hold" nodeType="clickEffect">
                                  <p:stCondLst>
                                    <p:cond delay="0"/>
                                  </p:stCondLst>
                                  <p:childTnLst>
                                    <p:set>
                                      <p:cBhvr>
                                        <p:cTn id="93" dur="1" fill="hold">
                                          <p:stCondLst>
                                            <p:cond delay="0"/>
                                          </p:stCondLst>
                                        </p:cTn>
                                        <p:tgtEl>
                                          <p:spTgt spid="3078"/>
                                        </p:tgtEl>
                                        <p:attrNameLst>
                                          <p:attrName>style.visibility</p:attrName>
                                        </p:attrNameLst>
                                      </p:cBhvr>
                                      <p:to>
                                        <p:strVal val="visible"/>
                                      </p:to>
                                    </p:set>
                                    <p:anim calcmode="lin" valueType="num">
                                      <p:cBhvr>
                                        <p:cTn id="94" dur="500" decel="50000" fill="hold">
                                          <p:stCondLst>
                                            <p:cond delay="0"/>
                                          </p:stCondLst>
                                        </p:cTn>
                                        <p:tgtEl>
                                          <p:spTgt spid="3078"/>
                                        </p:tgtEl>
                                        <p:attrNameLst>
                                          <p:attrName>style.rotation</p:attrName>
                                        </p:attrNameLst>
                                      </p:cBhvr>
                                      <p:tavLst>
                                        <p:tav tm="0">
                                          <p:val>
                                            <p:fltVal val="-90"/>
                                          </p:val>
                                        </p:tav>
                                        <p:tav tm="100000">
                                          <p:val>
                                            <p:fltVal val="0"/>
                                          </p:val>
                                        </p:tav>
                                      </p:tavLst>
                                    </p:anim>
                                    <p:anim calcmode="lin" valueType="num">
                                      <p:cBhvr>
                                        <p:cTn id="95" dur="500" decel="50000" fill="hold">
                                          <p:stCondLst>
                                            <p:cond delay="0"/>
                                          </p:stCondLst>
                                        </p:cTn>
                                        <p:tgtEl>
                                          <p:spTgt spid="3078"/>
                                        </p:tgtEl>
                                        <p:attrNameLst>
                                          <p:attrName>ppt_w</p:attrName>
                                        </p:attrNameLst>
                                      </p:cBhvr>
                                      <p:tavLst>
                                        <p:tav tm="0">
                                          <p:val>
                                            <p:strVal val="#ppt_w"/>
                                          </p:val>
                                        </p:tav>
                                        <p:tav tm="100000">
                                          <p:val>
                                            <p:strVal val="#ppt_w*.05"/>
                                          </p:val>
                                        </p:tav>
                                      </p:tavLst>
                                    </p:anim>
                                    <p:anim calcmode="lin" valueType="num">
                                      <p:cBhvr>
                                        <p:cTn id="96" dur="500" accel="50000" fill="hold">
                                          <p:stCondLst>
                                            <p:cond delay="500"/>
                                          </p:stCondLst>
                                        </p:cTn>
                                        <p:tgtEl>
                                          <p:spTgt spid="3078"/>
                                        </p:tgtEl>
                                        <p:attrNameLst>
                                          <p:attrName>ppt_w</p:attrName>
                                        </p:attrNameLst>
                                      </p:cBhvr>
                                      <p:tavLst>
                                        <p:tav tm="0">
                                          <p:val>
                                            <p:strVal val="#ppt_w*.05"/>
                                          </p:val>
                                        </p:tav>
                                        <p:tav tm="100000">
                                          <p:val>
                                            <p:strVal val="#ppt_w"/>
                                          </p:val>
                                        </p:tav>
                                      </p:tavLst>
                                    </p:anim>
                                    <p:anim calcmode="lin" valueType="num">
                                      <p:cBhvr>
                                        <p:cTn id="97" dur="1000" fill="hold"/>
                                        <p:tgtEl>
                                          <p:spTgt spid="3078"/>
                                        </p:tgtEl>
                                        <p:attrNameLst>
                                          <p:attrName>ppt_h</p:attrName>
                                        </p:attrNameLst>
                                      </p:cBhvr>
                                      <p:tavLst>
                                        <p:tav tm="0">
                                          <p:val>
                                            <p:strVal val="#ppt_h"/>
                                          </p:val>
                                        </p:tav>
                                        <p:tav tm="100000">
                                          <p:val>
                                            <p:strVal val="#ppt_h"/>
                                          </p:val>
                                        </p:tav>
                                      </p:tavLst>
                                    </p:anim>
                                    <p:anim calcmode="lin" valueType="num">
                                      <p:cBhvr>
                                        <p:cTn id="98" dur="500" decel="50000" fill="hold">
                                          <p:stCondLst>
                                            <p:cond delay="0"/>
                                          </p:stCondLst>
                                        </p:cTn>
                                        <p:tgtEl>
                                          <p:spTgt spid="3078"/>
                                        </p:tgtEl>
                                        <p:attrNameLst>
                                          <p:attrName>ppt_x</p:attrName>
                                        </p:attrNameLst>
                                      </p:cBhvr>
                                      <p:tavLst>
                                        <p:tav tm="0">
                                          <p:val>
                                            <p:strVal val="#ppt_x+.4"/>
                                          </p:val>
                                        </p:tav>
                                        <p:tav tm="100000">
                                          <p:val>
                                            <p:strVal val="#ppt_x"/>
                                          </p:val>
                                        </p:tav>
                                      </p:tavLst>
                                    </p:anim>
                                    <p:anim calcmode="lin" valueType="num">
                                      <p:cBhvr>
                                        <p:cTn id="99" dur="500" decel="50000" fill="hold">
                                          <p:stCondLst>
                                            <p:cond delay="0"/>
                                          </p:stCondLst>
                                        </p:cTn>
                                        <p:tgtEl>
                                          <p:spTgt spid="3078"/>
                                        </p:tgtEl>
                                        <p:attrNameLst>
                                          <p:attrName>ppt_y</p:attrName>
                                        </p:attrNameLst>
                                      </p:cBhvr>
                                      <p:tavLst>
                                        <p:tav tm="0">
                                          <p:val>
                                            <p:strVal val="#ppt_y-.2"/>
                                          </p:val>
                                        </p:tav>
                                        <p:tav tm="100000">
                                          <p:val>
                                            <p:strVal val="#ppt_y+.1"/>
                                          </p:val>
                                        </p:tav>
                                      </p:tavLst>
                                    </p:anim>
                                    <p:anim calcmode="lin" valueType="num">
                                      <p:cBhvr>
                                        <p:cTn id="100" dur="500" accel="50000" fill="hold">
                                          <p:stCondLst>
                                            <p:cond delay="500"/>
                                          </p:stCondLst>
                                        </p:cTn>
                                        <p:tgtEl>
                                          <p:spTgt spid="3078"/>
                                        </p:tgtEl>
                                        <p:attrNameLst>
                                          <p:attrName>ppt_y</p:attrName>
                                        </p:attrNameLst>
                                      </p:cBhvr>
                                      <p:tavLst>
                                        <p:tav tm="0">
                                          <p:val>
                                            <p:strVal val="#ppt_y+.1"/>
                                          </p:val>
                                        </p:tav>
                                        <p:tav tm="100000">
                                          <p:val>
                                            <p:strVal val="#ppt_y"/>
                                          </p:val>
                                        </p:tav>
                                      </p:tavLst>
                                    </p:anim>
                                    <p:animEffect transition="in" filter="fade">
                                      <p:cBhvr>
                                        <p:cTn id="101" dur="1000" decel="50000">
                                          <p:stCondLst>
                                            <p:cond delay="0"/>
                                          </p:stCondLst>
                                        </p:cTn>
                                        <p:tgtEl>
                                          <p:spTgt spid="3078"/>
                                        </p:tgtEl>
                                      </p:cBhvr>
                                    </p:animEffect>
                                  </p:childTnLst>
                                </p:cTn>
                              </p:par>
                            </p:childTnLst>
                          </p:cTn>
                        </p:par>
                      </p:childTnLst>
                    </p:cTn>
                  </p:par>
                  <p:par>
                    <p:cTn id="102" fill="hold">
                      <p:stCondLst>
                        <p:cond delay="indefinite"/>
                      </p:stCondLst>
                      <p:childTnLst>
                        <p:par>
                          <p:cTn id="103" fill="hold">
                            <p:stCondLst>
                              <p:cond delay="0"/>
                            </p:stCondLst>
                            <p:childTnLst>
                              <p:par>
                                <p:cTn id="104" presetID="30" presetClass="entr" presetSubtype="0"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800" decel="100000"/>
                                        <p:tgtEl>
                                          <p:spTgt spid="11"/>
                                        </p:tgtEl>
                                      </p:cBhvr>
                                    </p:animEffect>
                                    <p:anim calcmode="lin" valueType="num">
                                      <p:cBhvr>
                                        <p:cTn id="107" dur="800" decel="100000" fill="hold"/>
                                        <p:tgtEl>
                                          <p:spTgt spid="11"/>
                                        </p:tgtEl>
                                        <p:attrNameLst>
                                          <p:attrName>style.rotation</p:attrName>
                                        </p:attrNameLst>
                                      </p:cBhvr>
                                      <p:tavLst>
                                        <p:tav tm="0">
                                          <p:val>
                                            <p:fltVal val="-90"/>
                                          </p:val>
                                        </p:tav>
                                        <p:tav tm="100000">
                                          <p:val>
                                            <p:fltVal val="0"/>
                                          </p:val>
                                        </p:tav>
                                      </p:tavLst>
                                    </p:anim>
                                    <p:anim calcmode="lin" valueType="num">
                                      <p:cBhvr>
                                        <p:cTn id="108" dur="800" decel="100000" fill="hold"/>
                                        <p:tgtEl>
                                          <p:spTgt spid="11"/>
                                        </p:tgtEl>
                                        <p:attrNameLst>
                                          <p:attrName>ppt_x</p:attrName>
                                        </p:attrNameLst>
                                      </p:cBhvr>
                                      <p:tavLst>
                                        <p:tav tm="0">
                                          <p:val>
                                            <p:strVal val="#ppt_x+0.4"/>
                                          </p:val>
                                        </p:tav>
                                        <p:tav tm="100000">
                                          <p:val>
                                            <p:strVal val="#ppt_x-0.05"/>
                                          </p:val>
                                        </p:tav>
                                      </p:tavLst>
                                    </p:anim>
                                    <p:anim calcmode="lin" valueType="num">
                                      <p:cBhvr>
                                        <p:cTn id="109" dur="800" decel="100000" fill="hold"/>
                                        <p:tgtEl>
                                          <p:spTgt spid="11"/>
                                        </p:tgtEl>
                                        <p:attrNameLst>
                                          <p:attrName>ppt_y</p:attrName>
                                        </p:attrNameLst>
                                      </p:cBhvr>
                                      <p:tavLst>
                                        <p:tav tm="0">
                                          <p:val>
                                            <p:strVal val="#ppt_y-0.4"/>
                                          </p:val>
                                        </p:tav>
                                        <p:tav tm="100000">
                                          <p:val>
                                            <p:strVal val="#ppt_y+0.1"/>
                                          </p:val>
                                        </p:tav>
                                      </p:tavLst>
                                    </p:anim>
                                    <p:anim calcmode="lin" valueType="num">
                                      <p:cBhvr>
                                        <p:cTn id="110"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11"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52" presetClass="entr" presetSubtype="0" fill="hold" nodeType="clickEffect">
                                  <p:stCondLst>
                                    <p:cond delay="0"/>
                                  </p:stCondLst>
                                  <p:childTnLst>
                                    <p:set>
                                      <p:cBhvr>
                                        <p:cTn id="115" dur="1" fill="hold">
                                          <p:stCondLst>
                                            <p:cond delay="0"/>
                                          </p:stCondLst>
                                        </p:cTn>
                                        <p:tgtEl>
                                          <p:spTgt spid="3082"/>
                                        </p:tgtEl>
                                        <p:attrNameLst>
                                          <p:attrName>style.visibility</p:attrName>
                                        </p:attrNameLst>
                                      </p:cBhvr>
                                      <p:to>
                                        <p:strVal val="visible"/>
                                      </p:to>
                                    </p:set>
                                    <p:animScale>
                                      <p:cBhvr>
                                        <p:cTn id="116" dur="1000" decel="50000" fill="hold">
                                          <p:stCondLst>
                                            <p:cond delay="0"/>
                                          </p:stCondLst>
                                        </p:cTn>
                                        <p:tgtEl>
                                          <p:spTgt spid="30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7" dur="1000" decel="50000" fill="hold">
                                          <p:stCondLst>
                                            <p:cond delay="0"/>
                                          </p:stCondLst>
                                        </p:cTn>
                                        <p:tgtEl>
                                          <p:spTgt spid="3082"/>
                                        </p:tgtEl>
                                        <p:attrNameLst>
                                          <p:attrName>ppt_x</p:attrName>
                                          <p:attrName>ppt_y</p:attrName>
                                        </p:attrNameLst>
                                      </p:cBhvr>
                                    </p:animMotion>
                                    <p:animEffect transition="in" filter="fade">
                                      <p:cBhvr>
                                        <p:cTn id="118" dur="1000"/>
                                        <p:tgtEl>
                                          <p:spTgt spid="3082"/>
                                        </p:tgtEl>
                                      </p:cBhvr>
                                    </p:animEffect>
                                  </p:childTnLst>
                                </p:cTn>
                              </p:par>
                            </p:childTnLst>
                          </p:cTn>
                        </p:par>
                      </p:childTnLst>
                    </p:cTn>
                  </p:par>
                  <p:par>
                    <p:cTn id="119" fill="hold">
                      <p:stCondLst>
                        <p:cond delay="indefinite"/>
                      </p:stCondLst>
                      <p:childTnLst>
                        <p:par>
                          <p:cTn id="120" fill="hold">
                            <p:stCondLst>
                              <p:cond delay="0"/>
                            </p:stCondLst>
                            <p:childTnLst>
                              <p:par>
                                <p:cTn id="121" presetID="30" presetClass="entr" presetSubtype="0" fill="hold" grpId="0" nodeType="clickEffect">
                                  <p:stCondLst>
                                    <p:cond delay="0"/>
                                  </p:stCondLst>
                                  <p:childTnLst>
                                    <p:set>
                                      <p:cBhvr>
                                        <p:cTn id="122" dur="1" fill="hold">
                                          <p:stCondLst>
                                            <p:cond delay="0"/>
                                          </p:stCondLst>
                                        </p:cTn>
                                        <p:tgtEl>
                                          <p:spTgt spid="12"/>
                                        </p:tgtEl>
                                        <p:attrNameLst>
                                          <p:attrName>style.visibility</p:attrName>
                                        </p:attrNameLst>
                                      </p:cBhvr>
                                      <p:to>
                                        <p:strVal val="visible"/>
                                      </p:to>
                                    </p:set>
                                    <p:animEffect transition="in" filter="fade">
                                      <p:cBhvr>
                                        <p:cTn id="123" dur="800" decel="100000"/>
                                        <p:tgtEl>
                                          <p:spTgt spid="12"/>
                                        </p:tgtEl>
                                      </p:cBhvr>
                                    </p:animEffect>
                                    <p:anim calcmode="lin" valueType="num">
                                      <p:cBhvr>
                                        <p:cTn id="124" dur="800" decel="100000" fill="hold"/>
                                        <p:tgtEl>
                                          <p:spTgt spid="12"/>
                                        </p:tgtEl>
                                        <p:attrNameLst>
                                          <p:attrName>style.rotation</p:attrName>
                                        </p:attrNameLst>
                                      </p:cBhvr>
                                      <p:tavLst>
                                        <p:tav tm="0">
                                          <p:val>
                                            <p:fltVal val="-90"/>
                                          </p:val>
                                        </p:tav>
                                        <p:tav tm="100000">
                                          <p:val>
                                            <p:fltVal val="0"/>
                                          </p:val>
                                        </p:tav>
                                      </p:tavLst>
                                    </p:anim>
                                    <p:anim calcmode="lin" valueType="num">
                                      <p:cBhvr>
                                        <p:cTn id="125" dur="800" decel="100000" fill="hold"/>
                                        <p:tgtEl>
                                          <p:spTgt spid="12"/>
                                        </p:tgtEl>
                                        <p:attrNameLst>
                                          <p:attrName>ppt_x</p:attrName>
                                        </p:attrNameLst>
                                      </p:cBhvr>
                                      <p:tavLst>
                                        <p:tav tm="0">
                                          <p:val>
                                            <p:strVal val="#ppt_x+0.4"/>
                                          </p:val>
                                        </p:tav>
                                        <p:tav tm="100000">
                                          <p:val>
                                            <p:strVal val="#ppt_x-0.05"/>
                                          </p:val>
                                        </p:tav>
                                      </p:tavLst>
                                    </p:anim>
                                    <p:anim calcmode="lin" valueType="num">
                                      <p:cBhvr>
                                        <p:cTn id="126" dur="800" decel="100000" fill="hold"/>
                                        <p:tgtEl>
                                          <p:spTgt spid="12"/>
                                        </p:tgtEl>
                                        <p:attrNameLst>
                                          <p:attrName>ppt_y</p:attrName>
                                        </p:attrNameLst>
                                      </p:cBhvr>
                                      <p:tavLst>
                                        <p:tav tm="0">
                                          <p:val>
                                            <p:strVal val="#ppt_y-0.4"/>
                                          </p:val>
                                        </p:tav>
                                        <p:tav tm="100000">
                                          <p:val>
                                            <p:strVal val="#ppt_y+0.1"/>
                                          </p:val>
                                        </p:tav>
                                      </p:tavLst>
                                    </p:anim>
                                    <p:anim calcmode="lin" valueType="num">
                                      <p:cBhvr>
                                        <p:cTn id="12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5" presetClass="entr" presetSubtype="0" fill="hold" nodeType="clickEffect">
                                  <p:stCondLst>
                                    <p:cond delay="0"/>
                                  </p:stCondLst>
                                  <p:childTnLst>
                                    <p:set>
                                      <p:cBhvr>
                                        <p:cTn id="132" dur="1" fill="hold">
                                          <p:stCondLst>
                                            <p:cond delay="0"/>
                                          </p:stCondLst>
                                        </p:cTn>
                                        <p:tgtEl>
                                          <p:spTgt spid="3086"/>
                                        </p:tgtEl>
                                        <p:attrNameLst>
                                          <p:attrName>style.visibility</p:attrName>
                                        </p:attrNameLst>
                                      </p:cBhvr>
                                      <p:to>
                                        <p:strVal val="visible"/>
                                      </p:to>
                                    </p:set>
                                    <p:anim calcmode="lin" valueType="num">
                                      <p:cBhvr>
                                        <p:cTn id="133" dur="500" decel="50000" fill="hold">
                                          <p:stCondLst>
                                            <p:cond delay="0"/>
                                          </p:stCondLst>
                                        </p:cTn>
                                        <p:tgtEl>
                                          <p:spTgt spid="3086"/>
                                        </p:tgtEl>
                                        <p:attrNameLst>
                                          <p:attrName>style.rotation</p:attrName>
                                        </p:attrNameLst>
                                      </p:cBhvr>
                                      <p:tavLst>
                                        <p:tav tm="0">
                                          <p:val>
                                            <p:fltVal val="-90"/>
                                          </p:val>
                                        </p:tav>
                                        <p:tav tm="100000">
                                          <p:val>
                                            <p:fltVal val="0"/>
                                          </p:val>
                                        </p:tav>
                                      </p:tavLst>
                                    </p:anim>
                                    <p:anim calcmode="lin" valueType="num">
                                      <p:cBhvr>
                                        <p:cTn id="134" dur="500" decel="50000" fill="hold">
                                          <p:stCondLst>
                                            <p:cond delay="0"/>
                                          </p:stCondLst>
                                        </p:cTn>
                                        <p:tgtEl>
                                          <p:spTgt spid="3086"/>
                                        </p:tgtEl>
                                        <p:attrNameLst>
                                          <p:attrName>ppt_w</p:attrName>
                                        </p:attrNameLst>
                                      </p:cBhvr>
                                      <p:tavLst>
                                        <p:tav tm="0">
                                          <p:val>
                                            <p:strVal val="#ppt_w"/>
                                          </p:val>
                                        </p:tav>
                                        <p:tav tm="100000">
                                          <p:val>
                                            <p:strVal val="#ppt_w*.05"/>
                                          </p:val>
                                        </p:tav>
                                      </p:tavLst>
                                    </p:anim>
                                    <p:anim calcmode="lin" valueType="num">
                                      <p:cBhvr>
                                        <p:cTn id="135" dur="500" accel="50000" fill="hold">
                                          <p:stCondLst>
                                            <p:cond delay="500"/>
                                          </p:stCondLst>
                                        </p:cTn>
                                        <p:tgtEl>
                                          <p:spTgt spid="3086"/>
                                        </p:tgtEl>
                                        <p:attrNameLst>
                                          <p:attrName>ppt_w</p:attrName>
                                        </p:attrNameLst>
                                      </p:cBhvr>
                                      <p:tavLst>
                                        <p:tav tm="0">
                                          <p:val>
                                            <p:strVal val="#ppt_w*.05"/>
                                          </p:val>
                                        </p:tav>
                                        <p:tav tm="100000">
                                          <p:val>
                                            <p:strVal val="#ppt_w"/>
                                          </p:val>
                                        </p:tav>
                                      </p:tavLst>
                                    </p:anim>
                                    <p:anim calcmode="lin" valueType="num">
                                      <p:cBhvr>
                                        <p:cTn id="136" dur="1000" fill="hold"/>
                                        <p:tgtEl>
                                          <p:spTgt spid="3086"/>
                                        </p:tgtEl>
                                        <p:attrNameLst>
                                          <p:attrName>ppt_h</p:attrName>
                                        </p:attrNameLst>
                                      </p:cBhvr>
                                      <p:tavLst>
                                        <p:tav tm="0">
                                          <p:val>
                                            <p:strVal val="#ppt_h"/>
                                          </p:val>
                                        </p:tav>
                                        <p:tav tm="100000">
                                          <p:val>
                                            <p:strVal val="#ppt_h"/>
                                          </p:val>
                                        </p:tav>
                                      </p:tavLst>
                                    </p:anim>
                                    <p:anim calcmode="lin" valueType="num">
                                      <p:cBhvr>
                                        <p:cTn id="137" dur="500" decel="50000" fill="hold">
                                          <p:stCondLst>
                                            <p:cond delay="0"/>
                                          </p:stCondLst>
                                        </p:cTn>
                                        <p:tgtEl>
                                          <p:spTgt spid="3086"/>
                                        </p:tgtEl>
                                        <p:attrNameLst>
                                          <p:attrName>ppt_x</p:attrName>
                                        </p:attrNameLst>
                                      </p:cBhvr>
                                      <p:tavLst>
                                        <p:tav tm="0">
                                          <p:val>
                                            <p:strVal val="#ppt_x+.4"/>
                                          </p:val>
                                        </p:tav>
                                        <p:tav tm="100000">
                                          <p:val>
                                            <p:strVal val="#ppt_x"/>
                                          </p:val>
                                        </p:tav>
                                      </p:tavLst>
                                    </p:anim>
                                    <p:anim calcmode="lin" valueType="num">
                                      <p:cBhvr>
                                        <p:cTn id="138" dur="500" decel="50000" fill="hold">
                                          <p:stCondLst>
                                            <p:cond delay="0"/>
                                          </p:stCondLst>
                                        </p:cTn>
                                        <p:tgtEl>
                                          <p:spTgt spid="3086"/>
                                        </p:tgtEl>
                                        <p:attrNameLst>
                                          <p:attrName>ppt_y</p:attrName>
                                        </p:attrNameLst>
                                      </p:cBhvr>
                                      <p:tavLst>
                                        <p:tav tm="0">
                                          <p:val>
                                            <p:strVal val="#ppt_y-.2"/>
                                          </p:val>
                                        </p:tav>
                                        <p:tav tm="100000">
                                          <p:val>
                                            <p:strVal val="#ppt_y+.1"/>
                                          </p:val>
                                        </p:tav>
                                      </p:tavLst>
                                    </p:anim>
                                    <p:anim calcmode="lin" valueType="num">
                                      <p:cBhvr>
                                        <p:cTn id="139" dur="500" accel="50000" fill="hold">
                                          <p:stCondLst>
                                            <p:cond delay="500"/>
                                          </p:stCondLst>
                                        </p:cTn>
                                        <p:tgtEl>
                                          <p:spTgt spid="3086"/>
                                        </p:tgtEl>
                                        <p:attrNameLst>
                                          <p:attrName>ppt_y</p:attrName>
                                        </p:attrNameLst>
                                      </p:cBhvr>
                                      <p:tavLst>
                                        <p:tav tm="0">
                                          <p:val>
                                            <p:strVal val="#ppt_y+.1"/>
                                          </p:val>
                                        </p:tav>
                                        <p:tav tm="100000">
                                          <p:val>
                                            <p:strVal val="#ppt_y"/>
                                          </p:val>
                                        </p:tav>
                                      </p:tavLst>
                                    </p:anim>
                                    <p:animEffect transition="in" filter="fade">
                                      <p:cBhvr>
                                        <p:cTn id="140" dur="1000" decel="50000">
                                          <p:stCondLst>
                                            <p:cond delay="0"/>
                                          </p:stCondLst>
                                        </p:cTn>
                                        <p:tgtEl>
                                          <p:spTgt spid="3086"/>
                                        </p:tgtEl>
                                      </p:cBhvr>
                                    </p:animEffect>
                                  </p:childTnLst>
                                </p:cTn>
                              </p:par>
                            </p:childTnLst>
                          </p:cTn>
                        </p:par>
                      </p:childTnLst>
                    </p:cTn>
                  </p:par>
                  <p:par>
                    <p:cTn id="141" fill="hold">
                      <p:stCondLst>
                        <p:cond delay="indefinite"/>
                      </p:stCondLst>
                      <p:childTnLst>
                        <p:par>
                          <p:cTn id="142" fill="hold">
                            <p:stCondLst>
                              <p:cond delay="0"/>
                            </p:stCondLst>
                            <p:childTnLst>
                              <p:par>
                                <p:cTn id="143" presetID="30" presetClass="entr" presetSubtype="0" fill="hold" grpId="0" nodeType="clickEffect">
                                  <p:stCondLst>
                                    <p:cond delay="0"/>
                                  </p:stCondLst>
                                  <p:childTnLst>
                                    <p:set>
                                      <p:cBhvr>
                                        <p:cTn id="144" dur="1" fill="hold">
                                          <p:stCondLst>
                                            <p:cond delay="0"/>
                                          </p:stCondLst>
                                        </p:cTn>
                                        <p:tgtEl>
                                          <p:spTgt spid="10"/>
                                        </p:tgtEl>
                                        <p:attrNameLst>
                                          <p:attrName>style.visibility</p:attrName>
                                        </p:attrNameLst>
                                      </p:cBhvr>
                                      <p:to>
                                        <p:strVal val="visible"/>
                                      </p:to>
                                    </p:set>
                                    <p:animEffect transition="in" filter="fade">
                                      <p:cBhvr>
                                        <p:cTn id="145" dur="800" decel="100000"/>
                                        <p:tgtEl>
                                          <p:spTgt spid="10"/>
                                        </p:tgtEl>
                                      </p:cBhvr>
                                    </p:animEffect>
                                    <p:anim calcmode="lin" valueType="num">
                                      <p:cBhvr>
                                        <p:cTn id="146" dur="800" decel="100000" fill="hold"/>
                                        <p:tgtEl>
                                          <p:spTgt spid="10"/>
                                        </p:tgtEl>
                                        <p:attrNameLst>
                                          <p:attrName>style.rotation</p:attrName>
                                        </p:attrNameLst>
                                      </p:cBhvr>
                                      <p:tavLst>
                                        <p:tav tm="0">
                                          <p:val>
                                            <p:fltVal val="-90"/>
                                          </p:val>
                                        </p:tav>
                                        <p:tav tm="100000">
                                          <p:val>
                                            <p:fltVal val="0"/>
                                          </p:val>
                                        </p:tav>
                                      </p:tavLst>
                                    </p:anim>
                                    <p:anim calcmode="lin" valueType="num">
                                      <p:cBhvr>
                                        <p:cTn id="147" dur="800" decel="100000" fill="hold"/>
                                        <p:tgtEl>
                                          <p:spTgt spid="10"/>
                                        </p:tgtEl>
                                        <p:attrNameLst>
                                          <p:attrName>ppt_x</p:attrName>
                                        </p:attrNameLst>
                                      </p:cBhvr>
                                      <p:tavLst>
                                        <p:tav tm="0">
                                          <p:val>
                                            <p:strVal val="#ppt_x+0.4"/>
                                          </p:val>
                                        </p:tav>
                                        <p:tav tm="100000">
                                          <p:val>
                                            <p:strVal val="#ppt_x-0.05"/>
                                          </p:val>
                                        </p:tav>
                                      </p:tavLst>
                                    </p:anim>
                                    <p:anim calcmode="lin" valueType="num">
                                      <p:cBhvr>
                                        <p:cTn id="148" dur="800" decel="100000" fill="hold"/>
                                        <p:tgtEl>
                                          <p:spTgt spid="10"/>
                                        </p:tgtEl>
                                        <p:attrNameLst>
                                          <p:attrName>ppt_y</p:attrName>
                                        </p:attrNameLst>
                                      </p:cBhvr>
                                      <p:tavLst>
                                        <p:tav tm="0">
                                          <p:val>
                                            <p:strVal val="#ppt_y-0.4"/>
                                          </p:val>
                                        </p:tav>
                                        <p:tav tm="100000">
                                          <p:val>
                                            <p:strVal val="#ppt_y+0.1"/>
                                          </p:val>
                                        </p:tav>
                                      </p:tavLst>
                                    </p:anim>
                                    <p:anim calcmode="lin" valueType="num">
                                      <p:cBhvr>
                                        <p:cTn id="14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5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5" presetClass="entr" presetSubtype="0" fill="hold" nodeType="clickEffect">
                                  <p:stCondLst>
                                    <p:cond delay="0"/>
                                  </p:stCondLst>
                                  <p:childTnLst>
                                    <p:set>
                                      <p:cBhvr>
                                        <p:cTn id="154" dur="1" fill="hold">
                                          <p:stCondLst>
                                            <p:cond delay="0"/>
                                          </p:stCondLst>
                                        </p:cTn>
                                        <p:tgtEl>
                                          <p:spTgt spid="3090"/>
                                        </p:tgtEl>
                                        <p:attrNameLst>
                                          <p:attrName>style.visibility</p:attrName>
                                        </p:attrNameLst>
                                      </p:cBhvr>
                                      <p:to>
                                        <p:strVal val="visible"/>
                                      </p:to>
                                    </p:set>
                                    <p:anim calcmode="lin" valueType="num">
                                      <p:cBhvr>
                                        <p:cTn id="155" dur="500" decel="50000" fill="hold">
                                          <p:stCondLst>
                                            <p:cond delay="0"/>
                                          </p:stCondLst>
                                        </p:cTn>
                                        <p:tgtEl>
                                          <p:spTgt spid="3090"/>
                                        </p:tgtEl>
                                        <p:attrNameLst>
                                          <p:attrName>style.rotation</p:attrName>
                                        </p:attrNameLst>
                                      </p:cBhvr>
                                      <p:tavLst>
                                        <p:tav tm="0">
                                          <p:val>
                                            <p:fltVal val="-90"/>
                                          </p:val>
                                        </p:tav>
                                        <p:tav tm="100000">
                                          <p:val>
                                            <p:fltVal val="0"/>
                                          </p:val>
                                        </p:tav>
                                      </p:tavLst>
                                    </p:anim>
                                    <p:anim calcmode="lin" valueType="num">
                                      <p:cBhvr>
                                        <p:cTn id="156" dur="500" decel="50000" fill="hold">
                                          <p:stCondLst>
                                            <p:cond delay="0"/>
                                          </p:stCondLst>
                                        </p:cTn>
                                        <p:tgtEl>
                                          <p:spTgt spid="3090"/>
                                        </p:tgtEl>
                                        <p:attrNameLst>
                                          <p:attrName>ppt_w</p:attrName>
                                        </p:attrNameLst>
                                      </p:cBhvr>
                                      <p:tavLst>
                                        <p:tav tm="0">
                                          <p:val>
                                            <p:strVal val="#ppt_w"/>
                                          </p:val>
                                        </p:tav>
                                        <p:tav tm="100000">
                                          <p:val>
                                            <p:strVal val="#ppt_w*.05"/>
                                          </p:val>
                                        </p:tav>
                                      </p:tavLst>
                                    </p:anim>
                                    <p:anim calcmode="lin" valueType="num">
                                      <p:cBhvr>
                                        <p:cTn id="157" dur="500" accel="50000" fill="hold">
                                          <p:stCondLst>
                                            <p:cond delay="500"/>
                                          </p:stCondLst>
                                        </p:cTn>
                                        <p:tgtEl>
                                          <p:spTgt spid="3090"/>
                                        </p:tgtEl>
                                        <p:attrNameLst>
                                          <p:attrName>ppt_w</p:attrName>
                                        </p:attrNameLst>
                                      </p:cBhvr>
                                      <p:tavLst>
                                        <p:tav tm="0">
                                          <p:val>
                                            <p:strVal val="#ppt_w*.05"/>
                                          </p:val>
                                        </p:tav>
                                        <p:tav tm="100000">
                                          <p:val>
                                            <p:strVal val="#ppt_w"/>
                                          </p:val>
                                        </p:tav>
                                      </p:tavLst>
                                    </p:anim>
                                    <p:anim calcmode="lin" valueType="num">
                                      <p:cBhvr>
                                        <p:cTn id="158" dur="1000" fill="hold"/>
                                        <p:tgtEl>
                                          <p:spTgt spid="3090"/>
                                        </p:tgtEl>
                                        <p:attrNameLst>
                                          <p:attrName>ppt_h</p:attrName>
                                        </p:attrNameLst>
                                      </p:cBhvr>
                                      <p:tavLst>
                                        <p:tav tm="0">
                                          <p:val>
                                            <p:strVal val="#ppt_h"/>
                                          </p:val>
                                        </p:tav>
                                        <p:tav tm="100000">
                                          <p:val>
                                            <p:strVal val="#ppt_h"/>
                                          </p:val>
                                        </p:tav>
                                      </p:tavLst>
                                    </p:anim>
                                    <p:anim calcmode="lin" valueType="num">
                                      <p:cBhvr>
                                        <p:cTn id="159" dur="500" decel="50000" fill="hold">
                                          <p:stCondLst>
                                            <p:cond delay="0"/>
                                          </p:stCondLst>
                                        </p:cTn>
                                        <p:tgtEl>
                                          <p:spTgt spid="3090"/>
                                        </p:tgtEl>
                                        <p:attrNameLst>
                                          <p:attrName>ppt_x</p:attrName>
                                        </p:attrNameLst>
                                      </p:cBhvr>
                                      <p:tavLst>
                                        <p:tav tm="0">
                                          <p:val>
                                            <p:strVal val="#ppt_x+.4"/>
                                          </p:val>
                                        </p:tav>
                                        <p:tav tm="100000">
                                          <p:val>
                                            <p:strVal val="#ppt_x"/>
                                          </p:val>
                                        </p:tav>
                                      </p:tavLst>
                                    </p:anim>
                                    <p:anim calcmode="lin" valueType="num">
                                      <p:cBhvr>
                                        <p:cTn id="160" dur="500" decel="50000" fill="hold">
                                          <p:stCondLst>
                                            <p:cond delay="0"/>
                                          </p:stCondLst>
                                        </p:cTn>
                                        <p:tgtEl>
                                          <p:spTgt spid="3090"/>
                                        </p:tgtEl>
                                        <p:attrNameLst>
                                          <p:attrName>ppt_y</p:attrName>
                                        </p:attrNameLst>
                                      </p:cBhvr>
                                      <p:tavLst>
                                        <p:tav tm="0">
                                          <p:val>
                                            <p:strVal val="#ppt_y-.2"/>
                                          </p:val>
                                        </p:tav>
                                        <p:tav tm="100000">
                                          <p:val>
                                            <p:strVal val="#ppt_y+.1"/>
                                          </p:val>
                                        </p:tav>
                                      </p:tavLst>
                                    </p:anim>
                                    <p:anim calcmode="lin" valueType="num">
                                      <p:cBhvr>
                                        <p:cTn id="161" dur="500" accel="50000" fill="hold">
                                          <p:stCondLst>
                                            <p:cond delay="500"/>
                                          </p:stCondLst>
                                        </p:cTn>
                                        <p:tgtEl>
                                          <p:spTgt spid="3090"/>
                                        </p:tgtEl>
                                        <p:attrNameLst>
                                          <p:attrName>ppt_y</p:attrName>
                                        </p:attrNameLst>
                                      </p:cBhvr>
                                      <p:tavLst>
                                        <p:tav tm="0">
                                          <p:val>
                                            <p:strVal val="#ppt_y+.1"/>
                                          </p:val>
                                        </p:tav>
                                        <p:tav tm="100000">
                                          <p:val>
                                            <p:strVal val="#ppt_y"/>
                                          </p:val>
                                        </p:tav>
                                      </p:tavLst>
                                    </p:anim>
                                    <p:animEffect transition="in" filter="fade">
                                      <p:cBhvr>
                                        <p:cTn id="162" dur="1000" decel="50000">
                                          <p:stCondLst>
                                            <p:cond delay="0"/>
                                          </p:stCondLst>
                                        </p:cTn>
                                        <p:tgtEl>
                                          <p:spTgt spid="3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15"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ownloads\565px-Coat_of_arms_of_Cameroon_ol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0629"/>
            <a:ext cx="6552728" cy="695864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419872" y="332656"/>
            <a:ext cx="2799579" cy="523220"/>
          </a:xfrm>
          <a:prstGeom prst="rect">
            <a:avLst/>
          </a:prstGeom>
        </p:spPr>
        <p:txBody>
          <a:bodyPr wrap="square">
            <a:spAutoFit/>
          </a:bodyPr>
          <a:lstStyle/>
          <a:p>
            <a:r>
              <a:rPr lang="en-US" sz="2800" b="1" dirty="0">
                <a:solidFill>
                  <a:srgbClr val="002060"/>
                </a:solidFill>
              </a:rPr>
              <a:t>Nom du pays: </a:t>
            </a:r>
            <a:endParaRPr lang="ru-RU" sz="2800" dirty="0">
              <a:solidFill>
                <a:srgbClr val="002060"/>
              </a:solidFill>
            </a:endParaRPr>
          </a:p>
        </p:txBody>
      </p:sp>
      <p:sp>
        <p:nvSpPr>
          <p:cNvPr id="5" name="Прямоугольник 4"/>
          <p:cNvSpPr/>
          <p:nvPr/>
        </p:nvSpPr>
        <p:spPr>
          <a:xfrm>
            <a:off x="2915816" y="855876"/>
            <a:ext cx="3674404" cy="461665"/>
          </a:xfrm>
          <a:prstGeom prst="rect">
            <a:avLst/>
          </a:prstGeom>
        </p:spPr>
        <p:txBody>
          <a:bodyPr wrap="none">
            <a:spAutoFit/>
          </a:bodyPr>
          <a:lstStyle/>
          <a:p>
            <a:r>
              <a:rPr lang="en-US" sz="2400" i="1" dirty="0" err="1">
                <a:solidFill>
                  <a:srgbClr val="FF0000"/>
                </a:solidFill>
              </a:rPr>
              <a:t>République</a:t>
            </a:r>
            <a:r>
              <a:rPr lang="en-US" sz="2400" i="1" dirty="0">
                <a:solidFill>
                  <a:srgbClr val="FF0000"/>
                </a:solidFill>
              </a:rPr>
              <a:t> du Cameroun</a:t>
            </a:r>
            <a:endParaRPr lang="ru-RU" sz="2400" i="1" dirty="0">
              <a:solidFill>
                <a:srgbClr val="FF0000"/>
              </a:solidFill>
            </a:endParaRPr>
          </a:p>
        </p:txBody>
      </p:sp>
    </p:spTree>
    <p:extLst>
      <p:ext uri="{BB962C8B-B14F-4D97-AF65-F5344CB8AC3E}">
        <p14:creationId xmlns:p14="http://schemas.microsoft.com/office/powerpoint/2010/main" val="708646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ownloads\1348734835_kamer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0"/>
            <a:ext cx="4572000" cy="1569660"/>
          </a:xfrm>
          <a:prstGeom prst="rect">
            <a:avLst/>
          </a:prstGeom>
        </p:spPr>
        <p:txBody>
          <a:bodyPr>
            <a:spAutoFit/>
          </a:bodyPr>
          <a:lstStyle/>
          <a:p>
            <a:r>
              <a:rPr lang="fr-F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 Cameroun est à environ 7 heures d'avion de Paris, sans décalage horaire l'hiver, une heure de moins l'été.</a:t>
            </a:r>
          </a:p>
        </p:txBody>
      </p:sp>
      <p:sp>
        <p:nvSpPr>
          <p:cNvPr id="5" name="Прямоугольник 4"/>
          <p:cNvSpPr/>
          <p:nvPr/>
        </p:nvSpPr>
        <p:spPr>
          <a:xfrm>
            <a:off x="0" y="1700349"/>
            <a:ext cx="4139952" cy="707886"/>
          </a:xfrm>
          <a:prstGeom prst="rect">
            <a:avLst/>
          </a:prstGeom>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Altitude </a:t>
            </a:r>
            <a:r>
              <a:rPr lang="en-US"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maximale</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 4070 m (Mont Cameroun)</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8" name="Picture 4" descr="C:\Users\Admin\Downloads\Bardintzeff.Montserratdo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0"/>
            <a:ext cx="4211960" cy="228560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ownloads\Mont-Camerou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39" y="5163454"/>
            <a:ext cx="4211961" cy="16945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ownloads\Mt-cameroun01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2285764"/>
            <a:ext cx="4217158" cy="2877690"/>
          </a:xfrm>
          <a:prstGeom prst="rect">
            <a:avLst/>
          </a:prstGeom>
          <a:noFill/>
          <a:extLst>
            <a:ext uri="{909E8E84-426E-40DD-AFC4-6F175D3DCCD1}">
              <a14:hiddenFill xmlns:a14="http://schemas.microsoft.com/office/drawing/2010/main">
                <a:solidFill>
                  <a:srgbClr val="FFFFFF"/>
                </a:solidFill>
              </a14:hiddenFill>
            </a:ext>
          </a:extLst>
        </p:spPr>
      </p:pic>
      <p:sp>
        <p:nvSpPr>
          <p:cNvPr id="6" name="Стрелка вправо 5"/>
          <p:cNvSpPr/>
          <p:nvPr/>
        </p:nvSpPr>
        <p:spPr>
          <a:xfrm>
            <a:off x="3731429" y="1767156"/>
            <a:ext cx="1224135" cy="484632"/>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ru-RU"/>
          </a:p>
        </p:txBody>
      </p:sp>
      <p:sp>
        <p:nvSpPr>
          <p:cNvPr id="7" name="Прямоугольник 6"/>
          <p:cNvSpPr/>
          <p:nvPr/>
        </p:nvSpPr>
        <p:spPr>
          <a:xfrm>
            <a:off x="10665" y="2487573"/>
            <a:ext cx="4572000" cy="1323439"/>
          </a:xfrm>
          <a:prstGeom prst="rect">
            <a:avLst/>
          </a:prstGeom>
        </p:spPr>
        <p:txBody>
          <a:bodyPr>
            <a:spAutoFit/>
          </a:bodyPr>
          <a:lstStyle/>
          <a:p>
            <a:r>
              <a:rPr lang="fr-F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Capitale administrative et politique : Yaoundé,</a:t>
            </a:r>
          </a:p>
          <a:p>
            <a:r>
              <a:rPr lang="fr-F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à 700 mètres d'altitude et à 250 kms de la côte.</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0" y="3811012"/>
            <a:ext cx="4572000" cy="3046988"/>
          </a:xfrm>
          <a:prstGeom prst="rect">
            <a:avLst/>
          </a:prstGeom>
        </p:spPr>
        <p:txBody>
          <a:bodyPr>
            <a:spAutoFit/>
          </a:bodyPr>
          <a:lstStyle/>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Principales</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villes</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 Douala (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sur</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l'embouchure</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du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fleuve</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Wouri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Garoua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Maroua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Ngaoundéré</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Bafoussam</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Bamenda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Bertoua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Kumba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Nkongsamba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Buéa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Ebolowa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Kribi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Sangmélima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Limbé</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Dschang</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Foumban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Tree>
    <p:extLst>
      <p:ext uri="{BB962C8B-B14F-4D97-AF65-F5344CB8AC3E}">
        <p14:creationId xmlns:p14="http://schemas.microsoft.com/office/powerpoint/2010/main" val="19180148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Scale>
                                      <p:cBhvr>
                                        <p:cTn id="1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5"/>
                                        </p:tgtEl>
                                        <p:attrNameLst>
                                          <p:attrName>ppt_x</p:attrName>
                                          <p:attrName>ppt_y</p:attrName>
                                        </p:attrNameLst>
                                      </p:cBhvr>
                                    </p:animMotion>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p:cTn id="39" dur="500" fill="hold"/>
                                        <p:tgtEl>
                                          <p:spTgt spid="1030"/>
                                        </p:tgtEl>
                                        <p:attrNameLst>
                                          <p:attrName>ppt_w</p:attrName>
                                        </p:attrNameLst>
                                      </p:cBhvr>
                                      <p:tavLst>
                                        <p:tav tm="0">
                                          <p:val>
                                            <p:fltVal val="0"/>
                                          </p:val>
                                        </p:tav>
                                        <p:tav tm="100000">
                                          <p:val>
                                            <p:strVal val="#ppt_w"/>
                                          </p:val>
                                        </p:tav>
                                      </p:tavLst>
                                    </p:anim>
                                    <p:anim calcmode="lin" valueType="num">
                                      <p:cBhvr>
                                        <p:cTn id="40" dur="500" fill="hold"/>
                                        <p:tgtEl>
                                          <p:spTgt spid="1030"/>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1029"/>
                                        </p:tgtEl>
                                        <p:attrNameLst>
                                          <p:attrName>style.visibility</p:attrName>
                                        </p:attrNameLst>
                                      </p:cBhvr>
                                      <p:to>
                                        <p:strVal val="visible"/>
                                      </p:to>
                                    </p:set>
                                    <p:anim calcmode="lin" valueType="num">
                                      <p:cBhvr>
                                        <p:cTn id="45" dur="500" fill="hold"/>
                                        <p:tgtEl>
                                          <p:spTgt spid="1029"/>
                                        </p:tgtEl>
                                        <p:attrNameLst>
                                          <p:attrName>ppt_w</p:attrName>
                                        </p:attrNameLst>
                                      </p:cBhvr>
                                      <p:tavLst>
                                        <p:tav tm="0">
                                          <p:val>
                                            <p:fltVal val="0"/>
                                          </p:val>
                                        </p:tav>
                                        <p:tav tm="100000">
                                          <p:val>
                                            <p:strVal val="#ppt_w"/>
                                          </p:val>
                                        </p:tav>
                                      </p:tavLst>
                                    </p:anim>
                                    <p:anim calcmode="lin" valueType="num">
                                      <p:cBhvr>
                                        <p:cTn id="46" dur="500" fill="hold"/>
                                        <p:tgtEl>
                                          <p:spTgt spid="1029"/>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5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Scale>
                                      <p:cBhvr>
                                        <p:cTn id="5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7"/>
                                        </p:tgtEl>
                                        <p:attrNameLst>
                                          <p:attrName>ppt_x</p:attrName>
                                          <p:attrName>ppt_y</p:attrName>
                                        </p:attrNameLst>
                                      </p:cBhvr>
                                    </p:animMotion>
                                    <p:animEffect transition="in" filter="fade">
                                      <p:cBhvr>
                                        <p:cTn id="53" dur="1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52"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Scale>
                                      <p:cBhvr>
                                        <p:cTn id="5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8"/>
                                        </p:tgtEl>
                                        <p:attrNameLst>
                                          <p:attrName>ppt_x</p:attrName>
                                          <p:attrName>ppt_y</p:attrName>
                                        </p:attrNameLst>
                                      </p:cBhvr>
                                    </p:animMotion>
                                    <p:animEffect transition="in" filter="fade">
                                      <p:cBhvr>
                                        <p:cTn id="6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Cameroon_TJ3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6512" y="476672"/>
            <a:ext cx="7488832" cy="6463308"/>
          </a:xfrm>
          <a:prstGeom prst="rect">
            <a:avLst/>
          </a:prstGeom>
        </p:spPr>
        <p:txBody>
          <a:bodyPr wrap="square">
            <a:spAutoFit/>
          </a:bodyPr>
          <a:lstStyle/>
          <a:p>
            <a:r>
              <a:rPr lang="fr-FR" sz="2300" dirty="0"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Le </a:t>
            </a:r>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portugais Fernando PO’O aborde en 1472 les côtes du pays alors que le Mont Cameroun est en pleine éruption.</a:t>
            </a:r>
          </a:p>
          <a:p>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Jusqu’en 1884, le Cameroun sera le lieu de passage de nombreux commerçants et missionnaires. Il devient une colonie allemande, avec laquelle les chefs doualas signent un traité. </a:t>
            </a:r>
          </a:p>
          <a:p>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Après l’Armistice de 1918, le Cameroun retourne dans le giron de l’Afrique Equatoriale Française.</a:t>
            </a:r>
          </a:p>
          <a:p>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En 1958, le pays obtient une autonomie interne, avant d’accéder àl’indépendance en 1960.</a:t>
            </a:r>
          </a:p>
          <a:p>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Le premier président sera Ahmadou Ahidjo auquel succédera en 1982, l’actuel président : S.E.M. Paul BIYA.</a:t>
            </a:r>
          </a:p>
          <a:p>
            <a:r>
              <a:rPr lang="fr-FR" sz="23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La fête nationale a lieu le 20 mai, et le drapeau du Cameroun présente trois bandes verticales, verte, rouge et jaune, ainsi qu’une étoile symbole de l’unité du pays, sur la bande rouge.</a:t>
            </a:r>
          </a:p>
        </p:txBody>
      </p:sp>
      <p:sp>
        <p:nvSpPr>
          <p:cNvPr id="5" name="Прямоугольник 4"/>
          <p:cNvSpPr/>
          <p:nvPr/>
        </p:nvSpPr>
        <p:spPr>
          <a:xfrm>
            <a:off x="0" y="-31129"/>
            <a:ext cx="190770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Histoire</a:t>
            </a:r>
            <a:endParaRPr lang="fr-F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51" name="Picture 3" descr="C:\Users\Admin\Downloads\afp_cameroon_president_vows_poll_body_independ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925" y="3432019"/>
            <a:ext cx="2232247" cy="176138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Соединительная линия уступом 7"/>
          <p:cNvCxnSpPr>
            <a:endCxn id="2051" idx="1"/>
          </p:cNvCxnSpPr>
          <p:nvPr/>
        </p:nvCxnSpPr>
        <p:spPr>
          <a:xfrm flipV="1">
            <a:off x="5580112" y="4312711"/>
            <a:ext cx="1316813" cy="196409"/>
          </a:xfrm>
          <a:prstGeom prst="bentConnector3">
            <a:avLst>
              <a:gd name="adj1" fmla="val 14761"/>
            </a:avLst>
          </a:prstGeom>
          <a:ln>
            <a:tailEnd type="arrow"/>
          </a:ln>
          <a:effectLst>
            <a:glow rad="139700">
              <a:schemeClr val="accent6">
                <a:satMod val="175000"/>
                <a:alpha val="40000"/>
              </a:schemeClr>
            </a:glow>
            <a:outerShdw blurRad="40005" dist="22984" dir="5400000" rotWithShape="0">
              <a:srgbClr val="000000">
                <a:alpha val="45000"/>
              </a:srgbClr>
            </a:outerShdw>
          </a:effectLst>
        </p:spPr>
        <p:style>
          <a:lnRef idx="3">
            <a:schemeClr val="dk1"/>
          </a:lnRef>
          <a:fillRef idx="0">
            <a:schemeClr val="dk1"/>
          </a:fillRef>
          <a:effectRef idx="2">
            <a:schemeClr val="dk1"/>
          </a:effectRef>
          <a:fontRef idx="minor">
            <a:schemeClr val="tx1"/>
          </a:fontRef>
        </p:style>
      </p:cxnSp>
      <p:pic>
        <p:nvPicPr>
          <p:cNvPr id="2052" name="Picture 4" descr="C:\Users\Admin\Downloads\cameroo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5193402"/>
            <a:ext cx="1907704" cy="166459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Соединительная линия уступом 16"/>
          <p:cNvCxnSpPr/>
          <p:nvPr/>
        </p:nvCxnSpPr>
        <p:spPr>
          <a:xfrm flipV="1">
            <a:off x="6084168" y="5301208"/>
            <a:ext cx="1152128" cy="216024"/>
          </a:xfrm>
          <a:prstGeom prst="bentConnector3">
            <a:avLst>
              <a:gd name="adj1" fmla="val -937"/>
            </a:avLst>
          </a:prstGeom>
          <a:ln>
            <a:tailEnd type="arrow"/>
          </a:ln>
          <a:effectLst>
            <a:glow rad="139700">
              <a:schemeClr val="accent6">
                <a:satMod val="175000"/>
                <a:alpha val="40000"/>
              </a:schemeClr>
            </a:glow>
            <a:outerShdw blurRad="40005" dist="22984" dir="5400000" rotWithShape="0">
              <a:srgbClr val="000000">
                <a:alpha val="45000"/>
              </a:srgb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86521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2051"/>
                                        </p:tgtEl>
                                        <p:attrNameLst>
                                          <p:attrName>style.visibility</p:attrName>
                                        </p:attrNameLst>
                                      </p:cBhvr>
                                      <p:to>
                                        <p:strVal val="visible"/>
                                      </p:to>
                                    </p:set>
                                    <p:animScale>
                                      <p:cBhvr>
                                        <p:cTn id="31" dur="1000" decel="50000" fill="hold">
                                          <p:stCondLst>
                                            <p:cond delay="0"/>
                                          </p:stCondLst>
                                        </p:cTn>
                                        <p:tgtEl>
                                          <p:spTgt spid="20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051"/>
                                        </p:tgtEl>
                                        <p:attrNameLst>
                                          <p:attrName>ppt_x</p:attrName>
                                          <p:attrName>ppt_y</p:attrName>
                                        </p:attrNameLst>
                                      </p:cBhvr>
                                    </p:animMotion>
                                    <p:animEffect transition="in" filter="fade">
                                      <p:cBhvr>
                                        <p:cTn id="33" dur="1000"/>
                                        <p:tgtEl>
                                          <p:spTgt spid="2051"/>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nodeType="clickEffect">
                                  <p:stCondLst>
                                    <p:cond delay="0"/>
                                  </p:stCondLst>
                                  <p:childTnLst>
                                    <p:set>
                                      <p:cBhvr>
                                        <p:cTn id="49" dur="1" fill="hold">
                                          <p:stCondLst>
                                            <p:cond delay="0"/>
                                          </p:stCondLst>
                                        </p:cTn>
                                        <p:tgtEl>
                                          <p:spTgt spid="2052"/>
                                        </p:tgtEl>
                                        <p:attrNameLst>
                                          <p:attrName>style.visibility</p:attrName>
                                        </p:attrNameLst>
                                      </p:cBhvr>
                                      <p:to>
                                        <p:strVal val="visible"/>
                                      </p:to>
                                    </p:set>
                                    <p:animScale>
                                      <p:cBhvr>
                                        <p:cTn id="50" dur="1000" decel="50000" fill="hold">
                                          <p:stCondLst>
                                            <p:cond delay="0"/>
                                          </p:stCondLst>
                                        </p:cTn>
                                        <p:tgtEl>
                                          <p:spTgt spid="20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2052"/>
                                        </p:tgtEl>
                                        <p:attrNameLst>
                                          <p:attrName>ppt_x</p:attrName>
                                          <p:attrName>ppt_y</p:attrName>
                                        </p:attrNameLst>
                                      </p:cBhvr>
                                    </p:animMotion>
                                    <p:animEffect transition="in" filter="fade">
                                      <p:cBhvr>
                                        <p:cTn id="52"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ownloads\Yaounde_Biyem-As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314"/>
            <a:ext cx="9144000" cy="682768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7504" y="395947"/>
            <a:ext cx="9144000" cy="4401205"/>
          </a:xfrm>
          <a:prstGeom prst="rect">
            <a:avLst/>
          </a:prstGeom>
        </p:spPr>
        <p:txBody>
          <a:bodyPr wrap="square">
            <a:spAutoFit/>
            <a:scene3d>
              <a:camera prst="perspectiveContrastingRightFacing"/>
              <a:lightRig rig="threePt" dir="t"/>
            </a:scene3d>
          </a:bodyPr>
          <a:lstStyle/>
          <a:p>
            <a:r>
              <a:rPr lang="fr-FR" sz="2800" b="1" i="1" spc="50" dirty="0" smtClean="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De </a:t>
            </a:r>
            <a:r>
              <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type tropical humide dans le sud, et sec dans le nord.</a:t>
            </a:r>
          </a:p>
          <a:p>
            <a:r>
              <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  Sud Cameroun : saison sèche de novembre à février, petite saison pluvieuse de mars à juin, grande saison des pluies d'août à fin octobre.</a:t>
            </a:r>
          </a:p>
          <a:p>
            <a:r>
              <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Température moyenne : 26°C</a:t>
            </a:r>
            <a:r>
              <a:rPr lang="fr-FR" sz="2800" b="1" i="1" spc="50" dirty="0" smtClean="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a:t>
            </a:r>
            <a:endPar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endParaRPr>
          </a:p>
          <a:p>
            <a:r>
              <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  Nord Cameroun : Le climat se rapproche du type sahélien. La saison des pluies s'étend de mai à fin septembre.</a:t>
            </a:r>
          </a:p>
          <a:p>
            <a:r>
              <a:rPr lang="fr-FR" sz="2800" b="1" i="1" spc="50" dirty="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Température moyenne : 30°C</a:t>
            </a:r>
          </a:p>
        </p:txBody>
      </p:sp>
    </p:spTree>
    <p:extLst>
      <p:ext uri="{BB962C8B-B14F-4D97-AF65-F5344CB8AC3E}">
        <p14:creationId xmlns:p14="http://schemas.microsoft.com/office/powerpoint/2010/main" val="27457060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2692840_4f2f9a67dd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Блок-схема: знак завершения 3"/>
          <p:cNvSpPr/>
          <p:nvPr/>
        </p:nvSpPr>
        <p:spPr>
          <a:xfrm>
            <a:off x="2456892" y="0"/>
            <a:ext cx="4230216" cy="1125260"/>
          </a:xfrm>
          <a:prstGeom prst="flowChartTerminator">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b="1" dirty="0"/>
              <a:t>Population\</a:t>
            </a:r>
            <a:r>
              <a:rPr lang="en-US" sz="2800" b="1" dirty="0" err="1"/>
              <a:t>Langues</a:t>
            </a:r>
            <a:endParaRPr lang="ru-RU" sz="2800" b="1" dirty="0"/>
          </a:p>
          <a:p>
            <a:r>
              <a:rPr lang="en-US" b="1" dirty="0"/>
              <a:t> </a:t>
            </a:r>
            <a:endParaRPr lang="ru-RU" b="1" dirty="0"/>
          </a:p>
        </p:txBody>
      </p:sp>
      <p:sp>
        <p:nvSpPr>
          <p:cNvPr id="5" name="Выноска со стрелкой вниз 4"/>
          <p:cNvSpPr/>
          <p:nvPr/>
        </p:nvSpPr>
        <p:spPr>
          <a:xfrm>
            <a:off x="467544" y="1590908"/>
            <a:ext cx="4067944" cy="1803975"/>
          </a:xfrm>
          <a:prstGeom prst="downArrowCallout">
            <a:avLst>
              <a:gd name="adj1" fmla="val 19211"/>
              <a:gd name="adj2" fmla="val 37543"/>
              <a:gd name="adj3" fmla="val 20175"/>
              <a:gd name="adj4" fmla="val 65942"/>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Environ 20 millions d'habitants,</a:t>
            </a:r>
          </a:p>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répartis en plus de 200 ethnies.</a:t>
            </a:r>
          </a:p>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Les principaux grands groupes </a:t>
            </a:r>
            <a:r>
              <a:rPr lang="fr-FR"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sont </a:t>
            </a:r>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ru-RU"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Блок-схема: знак завершения 5"/>
          <p:cNvSpPr/>
          <p:nvPr/>
        </p:nvSpPr>
        <p:spPr>
          <a:xfrm>
            <a:off x="1763688" y="3416408"/>
            <a:ext cx="1491163" cy="519351"/>
          </a:xfrm>
          <a:prstGeom prst="flowChartTerminator">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b="1" dirty="0"/>
              <a:t>• les </a:t>
            </a:r>
            <a:r>
              <a:rPr lang="en-US" b="1" dirty="0" err="1"/>
              <a:t>Bétis</a:t>
            </a:r>
            <a:r>
              <a:rPr lang="en-US" b="1" dirty="0"/>
              <a:t>,</a:t>
            </a:r>
            <a:endParaRPr lang="ru-RU" b="1" dirty="0"/>
          </a:p>
        </p:txBody>
      </p:sp>
      <p:sp>
        <p:nvSpPr>
          <p:cNvPr id="7" name="Блок-схема: знак завершения 6"/>
          <p:cNvSpPr/>
          <p:nvPr/>
        </p:nvSpPr>
        <p:spPr>
          <a:xfrm>
            <a:off x="1460929" y="5492740"/>
            <a:ext cx="2102959" cy="519351"/>
          </a:xfrm>
          <a:prstGeom prst="flowChartTerminator">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b="1" dirty="0"/>
              <a:t>• les </a:t>
            </a:r>
            <a:r>
              <a:rPr lang="en-US" b="1" dirty="0" err="1"/>
              <a:t>Bamilékés</a:t>
            </a:r>
            <a:r>
              <a:rPr lang="en-US" b="1" dirty="0"/>
              <a:t>,</a:t>
            </a:r>
            <a:endParaRPr lang="ru-RU" b="1" dirty="0"/>
          </a:p>
        </p:txBody>
      </p:sp>
      <p:sp>
        <p:nvSpPr>
          <p:cNvPr id="8" name="Блок-схема: знак завершения 7"/>
          <p:cNvSpPr/>
          <p:nvPr/>
        </p:nvSpPr>
        <p:spPr>
          <a:xfrm>
            <a:off x="1547664" y="4973389"/>
            <a:ext cx="1964074" cy="519351"/>
          </a:xfrm>
          <a:prstGeom prst="flowChartTerminator">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b="1" dirty="0" smtClean="0"/>
              <a:t>• les </a:t>
            </a:r>
            <a:r>
              <a:rPr lang="en-US" b="1" dirty="0" err="1" smtClean="0"/>
              <a:t>Bamouns</a:t>
            </a:r>
            <a:r>
              <a:rPr lang="en-US" b="1" dirty="0" smtClean="0"/>
              <a:t>,</a:t>
            </a:r>
            <a:endParaRPr lang="ru-RU" b="1" dirty="0"/>
          </a:p>
        </p:txBody>
      </p:sp>
      <p:sp>
        <p:nvSpPr>
          <p:cNvPr id="9" name="Блок-схема: знак завершения 8"/>
          <p:cNvSpPr/>
          <p:nvPr/>
        </p:nvSpPr>
        <p:spPr>
          <a:xfrm>
            <a:off x="1606567" y="4454038"/>
            <a:ext cx="1813305" cy="519351"/>
          </a:xfrm>
          <a:prstGeom prst="flowChartTerminator">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b="1" dirty="0"/>
              <a:t>• les </a:t>
            </a:r>
            <a:r>
              <a:rPr lang="en-US" b="1" dirty="0" err="1"/>
              <a:t>Foulbés</a:t>
            </a:r>
            <a:r>
              <a:rPr lang="en-US" b="1" dirty="0"/>
              <a:t>,</a:t>
            </a:r>
            <a:endParaRPr lang="ru-RU" b="1" dirty="0"/>
          </a:p>
        </p:txBody>
      </p:sp>
      <p:sp>
        <p:nvSpPr>
          <p:cNvPr id="10" name="Блок-схема: знак завершения 9"/>
          <p:cNvSpPr/>
          <p:nvPr/>
        </p:nvSpPr>
        <p:spPr>
          <a:xfrm>
            <a:off x="1691680" y="3935759"/>
            <a:ext cx="1582581" cy="519351"/>
          </a:xfrm>
          <a:prstGeom prst="flowChartTerminator">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b="1" dirty="0"/>
              <a:t>• les </a:t>
            </a:r>
            <a:r>
              <a:rPr lang="en-US" b="1" dirty="0" err="1"/>
              <a:t>Kirdis</a:t>
            </a:r>
            <a:r>
              <a:rPr lang="en-US" b="1" dirty="0"/>
              <a:t>.</a:t>
            </a:r>
            <a:endParaRPr lang="ru-RU" b="1" dirty="0"/>
          </a:p>
        </p:txBody>
      </p:sp>
      <p:sp>
        <p:nvSpPr>
          <p:cNvPr id="12" name="Стрелка вниз 11"/>
          <p:cNvSpPr/>
          <p:nvPr/>
        </p:nvSpPr>
        <p:spPr>
          <a:xfrm>
            <a:off x="3083167" y="1125260"/>
            <a:ext cx="484632" cy="4656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3" name="Стрелка вниз 12"/>
          <p:cNvSpPr/>
          <p:nvPr/>
        </p:nvSpPr>
        <p:spPr>
          <a:xfrm>
            <a:off x="5576375" y="1146675"/>
            <a:ext cx="484632" cy="4892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5004048" y="1657831"/>
            <a:ext cx="3636912" cy="313932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 français et l'anglais sont les deux langues officielles du pays. Parmi les dix </a:t>
            </a:r>
            <a:r>
              <a:rPr lang="fr-FR"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provinces, </a:t>
            </a:r>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les deux sont anglophones, les restes sont  francophones.</a:t>
            </a:r>
          </a:p>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Français pour 80 % de la population.</a:t>
            </a:r>
          </a:p>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Anglais pour 20 % de la population,</a:t>
            </a:r>
          </a:p>
          <a:p>
            <a:r>
              <a:rPr lang="fr-FR"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surtout dans les 2 régions anglophones proches du Nigeria</a:t>
            </a:r>
          </a:p>
        </p:txBody>
      </p:sp>
    </p:spTree>
    <p:extLst>
      <p:ext uri="{BB962C8B-B14F-4D97-AF65-F5344CB8AC3E}">
        <p14:creationId xmlns:p14="http://schemas.microsoft.com/office/powerpoint/2010/main" val="29236021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circle(in)">
                                      <p:cBhvr>
                                        <p:cTn id="62" dur="2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43"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
                                        <p:tgtEl>
                                          <p:spTgt spid="14"/>
                                        </p:tgtEl>
                                      </p:cBhvr>
                                    </p:animEffect>
                                    <p:anim calcmode="lin" valueType="num">
                                      <p:cBhvr>
                                        <p:cTn id="68" dur="400" fill="hold"/>
                                        <p:tgtEl>
                                          <p:spTgt spid="14"/>
                                        </p:tgtEl>
                                        <p:attrNameLst>
                                          <p:attrName>ppt_x</p:attrName>
                                        </p:attrNameLst>
                                      </p:cBhvr>
                                      <p:tavLst>
                                        <p:tav tm="0">
                                          <p:val>
                                            <p:strVal val="#ppt_x"/>
                                          </p:val>
                                        </p:tav>
                                        <p:tav tm="100000">
                                          <p:val>
                                            <p:strVal val="#ppt_x"/>
                                          </p:val>
                                        </p:tav>
                                      </p:tavLst>
                                    </p:anim>
                                    <p:anim calcmode="lin" valueType="num">
                                      <p:cBhvr>
                                        <p:cTn id="69" dur="400" fill="hold"/>
                                        <p:tgtEl>
                                          <p:spTgt spid="14"/>
                                        </p:tgtEl>
                                        <p:attrNameLst>
                                          <p:attrName>ppt_y</p:attrName>
                                        </p:attrNameLst>
                                      </p:cBhvr>
                                      <p:tavLst>
                                        <p:tav tm="0">
                                          <p:val>
                                            <p:strVal val="#ppt_y+0.31"/>
                                          </p:val>
                                        </p:tav>
                                        <p:tav tm="100000">
                                          <p:val>
                                            <p:strVal val="#ppt_y+0.31"/>
                                          </p:val>
                                        </p:tav>
                                      </p:tavLst>
                                    </p:anim>
                                    <p:anim calcmode="lin" valueType="num">
                                      <p:cBhvr>
                                        <p:cTn id="70"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1"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0_21163_5dedfb1e_XL.jpg"/>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880" y="0"/>
            <a:ext cx="915387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14004" y="-171400"/>
            <a:ext cx="4174220" cy="830997"/>
          </a:xfrm>
          <a:prstGeom prst="rect">
            <a:avLst/>
          </a:prstGeom>
        </p:spPr>
        <p:txBody>
          <a:bodyPr wrap="none">
            <a:spAutoFit/>
          </a:bodyPr>
          <a:lstStyle/>
          <a:p>
            <a:r>
              <a:rPr lang="en-US" sz="48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rPr>
              <a:t> Art et Culture</a:t>
            </a:r>
            <a:endParaRPr lang="ru-RU" sz="48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endParaRPr>
          </a:p>
        </p:txBody>
      </p:sp>
      <p:sp>
        <p:nvSpPr>
          <p:cNvPr id="5" name="Прямоугольник 4"/>
          <p:cNvSpPr/>
          <p:nvPr/>
        </p:nvSpPr>
        <p:spPr>
          <a:xfrm>
            <a:off x="-180528" y="514409"/>
            <a:ext cx="9505056" cy="6370975"/>
          </a:xfrm>
          <a:prstGeom prst="rect">
            <a:avLst/>
          </a:prstGeom>
        </p:spPr>
        <p:txBody>
          <a:bodyPr wrap="square">
            <a:spAutoFit/>
          </a:bodyPr>
          <a:lstStyle/>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Le Cameroun est l'un des plus anciens foyers de l'art africain représenté surtout par les masques aussi par la musique, les danses,la peinture,la littérature, la sculpture, l'artisanat</a:t>
            </a:r>
            <a:r>
              <a:rPr lang="fr-FR" sz="2400" i="1" dirty="0" smtClean="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a:t>
            </a:r>
            <a:endPar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endParaRP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Véritable carrefour de l’art et de la culture africaine, le Cameroun compte plus de deux cents ethnies, qui font toute la richesse du patrimoine artistique et culturel du pays.</a:t>
            </a: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Pygmées, bantous, soudanais, arabo-berbères, et bien d’autres forment cette extraordinaire mosaïque de population, dont chaque partie apporte ses traditions, son art, sa musique.</a:t>
            </a: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  Le “Ngondo” et le “Mpo’o” sur la côte, associent danses, magie, déguisements et courses de pirogues .</a:t>
            </a: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  Les “funérailles” dans l'ouest et le nord, donnent lieu à de grandes cérémonies très colorées, en l'honneur des défunts.</a:t>
            </a: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  Lors des “fantasias” au nord, on peut assister à de superbes cavalcades colorées.</a:t>
            </a:r>
          </a:p>
          <a:p>
            <a:pPr algn="ctr"/>
            <a:r>
              <a:rPr lang="fr-FR"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rPr>
              <a:t>  Les danses “buma” sont typiques des pygmées du sud de la forêt équatoriale.</a:t>
            </a:r>
            <a:endParaRPr lang="ru-RU" sz="2400" i="1" dirty="0">
              <a:ln w="18415" cmpd="sng">
                <a:solidFill>
                  <a:srgbClr val="FFFFFF"/>
                </a:solidFill>
                <a:prstDash val="solid"/>
              </a:ln>
              <a:solidFill>
                <a:srgbClr val="FFFF00"/>
              </a:solidFill>
              <a:effectLst>
                <a:glow rad="228600">
                  <a:schemeClr val="accent1">
                    <a:satMod val="175000"/>
                    <a:alpha val="40000"/>
                  </a:schemeClr>
                </a:glow>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3471417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Scale>
                                      <p:cBhvr>
                                        <p:cTn id="1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5"/>
                                        </p:tgtEl>
                                        <p:attrNameLst>
                                          <p:attrName>ppt_x</p:attrName>
                                          <p:attrName>ppt_y</p:attrName>
                                        </p:attrNameLst>
                                      </p:cBhvr>
                                    </p:animMotion>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Downloads\d475716107-dlya-doma-interera-indijskij-slon-statuetka-n23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4544" y="214769"/>
            <a:ext cx="9144000" cy="2062103"/>
          </a:xfrm>
          <a:prstGeom prst="rect">
            <a:avLst/>
          </a:prstGeom>
        </p:spPr>
        <p:txBody>
          <a:bodyPr wrap="square">
            <a:spAutoFit/>
            <a:scene3d>
              <a:camera prst="perspectiveContrastingRightFacing"/>
              <a:lightRig rig="threePt" dir="t"/>
            </a:scene3d>
          </a:bodyPr>
          <a:lstStyle/>
          <a:p>
            <a:r>
              <a:rPr lang="fr-FR" sz="3200" b="1" spc="50" dirty="0" smtClean="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rPr>
              <a:t>Masques</a:t>
            </a:r>
            <a:r>
              <a:rPr lang="fr-FR" sz="32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rPr>
              <a:t>, statuettes, instruments de musique, tout concourt à perpétuer les rites et traditions immémoriaux du continent africain. </a:t>
            </a:r>
            <a:endParaRPr lang="ru-RU" sz="32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ndParaRPr>
          </a:p>
        </p:txBody>
      </p:sp>
      <p:pic>
        <p:nvPicPr>
          <p:cNvPr id="5124" name="Picture 4" descr="C:\Users\Admin\Downloads\maska-na-lico-foto-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7875" y="1124744"/>
            <a:ext cx="3052723" cy="33123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5" name="Picture 5" descr="C:\Users\Admin\Downloads\obezyana_ne_slish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700808"/>
            <a:ext cx="2199183" cy="30977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C:\Users\Admin\Downloads\0a32c7be516305ccea89ddfca8e61ad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669" y="4343077"/>
            <a:ext cx="3304786" cy="25149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7" name="Picture 7" descr="C:\Users\Admin\Downloads\kopilka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4630717"/>
            <a:ext cx="1639928" cy="2232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8" name="Picture 8" descr="C:\Users\Admin\Downloads\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1" y="3223890"/>
            <a:ext cx="3384376" cy="17018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9" name="Picture 9" descr="C:\Users\Admin\Downloads\1-Statuetka-Femida-boginya-pravosudiya-h-78-sm-polistoun-+-bronzovoe-napilenie-Kita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794" y="4845340"/>
            <a:ext cx="3635895" cy="19815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5440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1000"/>
                                        <p:tgtEl>
                                          <p:spTgt spid="5124"/>
                                        </p:tgtEl>
                                      </p:cBhvr>
                                    </p:animEffect>
                                    <p:anim calcmode="lin" valueType="num">
                                      <p:cBhvr>
                                        <p:cTn id="15" dur="1000" fill="hold"/>
                                        <p:tgtEl>
                                          <p:spTgt spid="5124"/>
                                        </p:tgtEl>
                                        <p:attrNameLst>
                                          <p:attrName>ppt_x</p:attrName>
                                        </p:attrNameLst>
                                      </p:cBhvr>
                                      <p:tavLst>
                                        <p:tav tm="0">
                                          <p:val>
                                            <p:strVal val="#ppt_x"/>
                                          </p:val>
                                        </p:tav>
                                        <p:tav tm="100000">
                                          <p:val>
                                            <p:strVal val="#ppt_x"/>
                                          </p:val>
                                        </p:tav>
                                      </p:tavLst>
                                    </p:anim>
                                    <p:anim calcmode="lin" valueType="num">
                                      <p:cBhvr>
                                        <p:cTn id="1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7"/>
                                        </p:tgtEl>
                                        <p:attrNameLst>
                                          <p:attrName>style.visibility</p:attrName>
                                        </p:attrNameLst>
                                      </p:cBhvr>
                                      <p:to>
                                        <p:strVal val="visible"/>
                                      </p:to>
                                    </p:set>
                                    <p:animEffect transition="in" filter="fade">
                                      <p:cBhvr>
                                        <p:cTn id="21" dur="1000"/>
                                        <p:tgtEl>
                                          <p:spTgt spid="5127"/>
                                        </p:tgtEl>
                                      </p:cBhvr>
                                    </p:animEffect>
                                    <p:anim calcmode="lin" valueType="num">
                                      <p:cBhvr>
                                        <p:cTn id="22" dur="1000" fill="hold"/>
                                        <p:tgtEl>
                                          <p:spTgt spid="5127"/>
                                        </p:tgtEl>
                                        <p:attrNameLst>
                                          <p:attrName>ppt_x</p:attrName>
                                        </p:attrNameLst>
                                      </p:cBhvr>
                                      <p:tavLst>
                                        <p:tav tm="0">
                                          <p:val>
                                            <p:strVal val="#ppt_x"/>
                                          </p:val>
                                        </p:tav>
                                        <p:tav tm="100000">
                                          <p:val>
                                            <p:strVal val="#ppt_x"/>
                                          </p:val>
                                        </p:tav>
                                      </p:tavLst>
                                    </p:anim>
                                    <p:anim calcmode="lin" valueType="num">
                                      <p:cBhvr>
                                        <p:cTn id="23"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fade">
                                      <p:cBhvr>
                                        <p:cTn id="28" dur="1000"/>
                                        <p:tgtEl>
                                          <p:spTgt spid="5128"/>
                                        </p:tgtEl>
                                      </p:cBhvr>
                                    </p:animEffect>
                                    <p:anim calcmode="lin" valueType="num">
                                      <p:cBhvr>
                                        <p:cTn id="29" dur="1000" fill="hold"/>
                                        <p:tgtEl>
                                          <p:spTgt spid="5128"/>
                                        </p:tgtEl>
                                        <p:attrNameLst>
                                          <p:attrName>ppt_x</p:attrName>
                                        </p:attrNameLst>
                                      </p:cBhvr>
                                      <p:tavLst>
                                        <p:tav tm="0">
                                          <p:val>
                                            <p:strVal val="#ppt_x"/>
                                          </p:val>
                                        </p:tav>
                                        <p:tav tm="100000">
                                          <p:val>
                                            <p:strVal val="#ppt_x"/>
                                          </p:val>
                                        </p:tav>
                                      </p:tavLst>
                                    </p:anim>
                                    <p:anim calcmode="lin" valueType="num">
                                      <p:cBhvr>
                                        <p:cTn id="30"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1000"/>
                                        <p:tgtEl>
                                          <p:spTgt spid="5126"/>
                                        </p:tgtEl>
                                      </p:cBhvr>
                                    </p:animEffect>
                                    <p:anim calcmode="lin" valueType="num">
                                      <p:cBhvr>
                                        <p:cTn id="36" dur="1000" fill="hold"/>
                                        <p:tgtEl>
                                          <p:spTgt spid="5126"/>
                                        </p:tgtEl>
                                        <p:attrNameLst>
                                          <p:attrName>ppt_x</p:attrName>
                                        </p:attrNameLst>
                                      </p:cBhvr>
                                      <p:tavLst>
                                        <p:tav tm="0">
                                          <p:val>
                                            <p:strVal val="#ppt_x"/>
                                          </p:val>
                                        </p:tav>
                                        <p:tav tm="100000">
                                          <p:val>
                                            <p:strVal val="#ppt_x"/>
                                          </p:val>
                                        </p:tav>
                                      </p:tavLst>
                                    </p:anim>
                                    <p:anim calcmode="lin" valueType="num">
                                      <p:cBhvr>
                                        <p:cTn id="3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29"/>
                                        </p:tgtEl>
                                        <p:attrNameLst>
                                          <p:attrName>style.visibility</p:attrName>
                                        </p:attrNameLst>
                                      </p:cBhvr>
                                      <p:to>
                                        <p:strVal val="visible"/>
                                      </p:to>
                                    </p:set>
                                    <p:animEffect transition="in" filter="fade">
                                      <p:cBhvr>
                                        <p:cTn id="42" dur="1000"/>
                                        <p:tgtEl>
                                          <p:spTgt spid="5129"/>
                                        </p:tgtEl>
                                      </p:cBhvr>
                                    </p:animEffect>
                                    <p:anim calcmode="lin" valueType="num">
                                      <p:cBhvr>
                                        <p:cTn id="43" dur="1000" fill="hold"/>
                                        <p:tgtEl>
                                          <p:spTgt spid="5129"/>
                                        </p:tgtEl>
                                        <p:attrNameLst>
                                          <p:attrName>ppt_x</p:attrName>
                                        </p:attrNameLst>
                                      </p:cBhvr>
                                      <p:tavLst>
                                        <p:tav tm="0">
                                          <p:val>
                                            <p:strVal val="#ppt_x"/>
                                          </p:val>
                                        </p:tav>
                                        <p:tav tm="100000">
                                          <p:val>
                                            <p:strVal val="#ppt_x"/>
                                          </p:val>
                                        </p:tav>
                                      </p:tavLst>
                                    </p:anim>
                                    <p:anim calcmode="lin" valueType="num">
                                      <p:cBhvr>
                                        <p:cTn id="44" dur="1000" fill="hold"/>
                                        <p:tgtEl>
                                          <p:spTgt spid="51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125"/>
                                        </p:tgtEl>
                                        <p:attrNameLst>
                                          <p:attrName>style.visibility</p:attrName>
                                        </p:attrNameLst>
                                      </p:cBhvr>
                                      <p:to>
                                        <p:strVal val="visible"/>
                                      </p:to>
                                    </p:set>
                                    <p:animEffect transition="in" filter="fade">
                                      <p:cBhvr>
                                        <p:cTn id="49" dur="1000"/>
                                        <p:tgtEl>
                                          <p:spTgt spid="5125"/>
                                        </p:tgtEl>
                                      </p:cBhvr>
                                    </p:animEffect>
                                    <p:anim calcmode="lin" valueType="num">
                                      <p:cBhvr>
                                        <p:cTn id="50" dur="1000" fill="hold"/>
                                        <p:tgtEl>
                                          <p:spTgt spid="5125"/>
                                        </p:tgtEl>
                                        <p:attrNameLst>
                                          <p:attrName>ppt_x</p:attrName>
                                        </p:attrNameLst>
                                      </p:cBhvr>
                                      <p:tavLst>
                                        <p:tav tm="0">
                                          <p:val>
                                            <p:strVal val="#ppt_x"/>
                                          </p:val>
                                        </p:tav>
                                        <p:tav tm="100000">
                                          <p:val>
                                            <p:strVal val="#ppt_x"/>
                                          </p:val>
                                        </p:tav>
                                      </p:tavLst>
                                    </p:anim>
                                    <p:anim calcmode="lin" valueType="num">
                                      <p:cBhvr>
                                        <p:cTn id="51"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ownloads\statuetka-lev-46sm-up1-20sht152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
            <a:ext cx="9164964" cy="68578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059832" y="0"/>
            <a:ext cx="2734338" cy="646331"/>
          </a:xfrm>
          <a:prstGeom prst="rect">
            <a:avLst/>
          </a:prstGeom>
        </p:spPr>
        <p:txBody>
          <a:bodyPr wrap="none">
            <a:spAutoFit/>
          </a:bodyPr>
          <a:lstStyle/>
          <a:p>
            <a:r>
              <a:rPr lang="en-US"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L’artisanat</a:t>
            </a:r>
            <a:endParaRPr lang="ru-RU"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Прямоугольник 4"/>
          <p:cNvSpPr/>
          <p:nvPr/>
        </p:nvSpPr>
        <p:spPr>
          <a:xfrm>
            <a:off x="0" y="548680"/>
            <a:ext cx="9164964" cy="1384995"/>
          </a:xfrm>
          <a:prstGeom prst="rect">
            <a:avLst/>
          </a:prstGeom>
        </p:spPr>
        <p:txBody>
          <a:bodyPr wrap="square">
            <a:spAutoFit/>
          </a:bodyPr>
          <a:lstStyle/>
          <a:p>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L’artisanat du Cameroun tire sa richesse de la présence de nombreuses ethnies et d’autant de cultures et de traditions.</a:t>
            </a:r>
            <a:endParaRPr lang="ru-RU"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sp>
        <p:nvSpPr>
          <p:cNvPr id="6" name="Выноска со стрелкой вниз 5"/>
          <p:cNvSpPr/>
          <p:nvPr/>
        </p:nvSpPr>
        <p:spPr>
          <a:xfrm>
            <a:off x="0" y="1844824"/>
            <a:ext cx="9144000" cy="1273016"/>
          </a:xfrm>
          <a:prstGeom prst="downArrowCallou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fr-FR" sz="2400" dirty="0"/>
              <a:t> Vous pourrez admirer la dextérité des </a:t>
            </a:r>
            <a:r>
              <a:rPr lang="fr-FR" sz="2400" dirty="0" smtClean="0"/>
              <a:t>artisant </a:t>
            </a:r>
            <a:r>
              <a:rPr lang="fr-FR" sz="2400" dirty="0"/>
              <a:t>et faire l’acquisition d’objets d’artisanat :</a:t>
            </a:r>
            <a:endParaRPr lang="ru-RU" sz="2400" dirty="0"/>
          </a:p>
        </p:txBody>
      </p:sp>
      <p:sp>
        <p:nvSpPr>
          <p:cNvPr id="10" name="Блок-схема: сохраненные данные 9"/>
          <p:cNvSpPr/>
          <p:nvPr/>
        </p:nvSpPr>
        <p:spPr>
          <a:xfrm rot="16200000">
            <a:off x="4237796" y="2841147"/>
            <a:ext cx="689372" cy="856966"/>
          </a:xfrm>
          <a:prstGeom prst="flowChartOnlineStorage">
            <a:avLst/>
          </a:prstGeom>
        </p:spPr>
        <p:style>
          <a:lnRef idx="1">
            <a:schemeClr val="dk1"/>
          </a:lnRef>
          <a:fillRef idx="2">
            <a:schemeClr val="dk1"/>
          </a:fillRef>
          <a:effectRef idx="1">
            <a:schemeClr val="dk1"/>
          </a:effectRef>
          <a:fontRef idx="minor">
            <a:schemeClr val="dk1"/>
          </a:fontRef>
        </p:style>
        <p:txBody>
          <a:bodyPr vert="vert" wrap="none">
            <a:spAutoFit/>
          </a:bodyPr>
          <a:lstStyle/>
          <a:p>
            <a:r>
              <a:rPr lang="en-US" dirty="0" smtClean="0"/>
              <a:t>• </a:t>
            </a:r>
            <a:r>
              <a:rPr lang="en-US" dirty="0" err="1" smtClean="0"/>
              <a:t>cuirs</a:t>
            </a:r>
            <a:r>
              <a:rPr lang="en-US" dirty="0" smtClean="0"/>
              <a:t>,</a:t>
            </a:r>
            <a:endParaRPr lang="ru-RU" dirty="0"/>
          </a:p>
        </p:txBody>
      </p:sp>
      <p:sp>
        <p:nvSpPr>
          <p:cNvPr id="11" name="Блок-схема: сохраненные данные 10"/>
          <p:cNvSpPr/>
          <p:nvPr/>
        </p:nvSpPr>
        <p:spPr>
          <a:xfrm rot="16200000">
            <a:off x="4237796" y="3323050"/>
            <a:ext cx="689372" cy="970779"/>
          </a:xfrm>
          <a:prstGeom prst="flowChartOnlineStorage">
            <a:avLst/>
          </a:prstGeom>
        </p:spPr>
        <p:style>
          <a:lnRef idx="1">
            <a:schemeClr val="dk1"/>
          </a:lnRef>
          <a:fillRef idx="2">
            <a:schemeClr val="dk1"/>
          </a:fillRef>
          <a:effectRef idx="1">
            <a:schemeClr val="dk1"/>
          </a:effectRef>
          <a:fontRef idx="minor">
            <a:schemeClr val="dk1"/>
          </a:fontRef>
        </p:style>
        <p:txBody>
          <a:bodyPr vert="vert" wrap="none">
            <a:spAutoFit/>
          </a:bodyPr>
          <a:lstStyle/>
          <a:p>
            <a:r>
              <a:rPr lang="en-US" dirty="0" smtClean="0"/>
              <a:t>• </a:t>
            </a:r>
            <a:r>
              <a:rPr lang="en-US" dirty="0" err="1" smtClean="0"/>
              <a:t>peaux</a:t>
            </a:r>
            <a:r>
              <a:rPr lang="en-US" dirty="0" smtClean="0"/>
              <a:t> </a:t>
            </a:r>
            <a:endParaRPr lang="ru-RU" dirty="0"/>
          </a:p>
        </p:txBody>
      </p:sp>
      <p:sp>
        <p:nvSpPr>
          <p:cNvPr id="14" name="Блок-схема: сохраненные данные 13"/>
          <p:cNvSpPr/>
          <p:nvPr/>
        </p:nvSpPr>
        <p:spPr>
          <a:xfrm rot="16200000">
            <a:off x="4271141" y="3702288"/>
            <a:ext cx="689372" cy="1249701"/>
          </a:xfrm>
          <a:prstGeom prst="flowChartOnlineStorage">
            <a:avLst/>
          </a:prstGeom>
        </p:spPr>
        <p:style>
          <a:lnRef idx="1">
            <a:schemeClr val="dk1"/>
          </a:lnRef>
          <a:fillRef idx="2">
            <a:schemeClr val="dk1"/>
          </a:fillRef>
          <a:effectRef idx="1">
            <a:schemeClr val="dk1"/>
          </a:effectRef>
          <a:fontRef idx="minor">
            <a:schemeClr val="dk1"/>
          </a:fontRef>
        </p:style>
        <p:txBody>
          <a:bodyPr vert="vert" wrap="none">
            <a:spAutoFit/>
          </a:bodyPr>
          <a:lstStyle/>
          <a:p>
            <a:r>
              <a:rPr lang="en-US" dirty="0"/>
              <a:t>• masques,</a:t>
            </a:r>
            <a:endParaRPr lang="ru-RU" dirty="0"/>
          </a:p>
        </p:txBody>
      </p:sp>
      <p:sp>
        <p:nvSpPr>
          <p:cNvPr id="15" name="Блок-схема: сохраненные данные 14"/>
          <p:cNvSpPr/>
          <p:nvPr/>
        </p:nvSpPr>
        <p:spPr>
          <a:xfrm rot="16200000">
            <a:off x="4271141" y="4230669"/>
            <a:ext cx="689372" cy="1331457"/>
          </a:xfrm>
          <a:prstGeom prst="flowChartOnlineStorage">
            <a:avLst/>
          </a:prstGeom>
        </p:spPr>
        <p:style>
          <a:lnRef idx="1">
            <a:schemeClr val="dk1"/>
          </a:lnRef>
          <a:fillRef idx="2">
            <a:schemeClr val="dk1"/>
          </a:fillRef>
          <a:effectRef idx="1">
            <a:schemeClr val="dk1"/>
          </a:effectRef>
          <a:fontRef idx="minor">
            <a:schemeClr val="dk1"/>
          </a:fontRef>
        </p:style>
        <p:txBody>
          <a:bodyPr vert="vert" wrap="square">
            <a:spAutoFit/>
          </a:bodyPr>
          <a:lstStyle/>
          <a:p>
            <a:r>
              <a:rPr lang="en-US" dirty="0"/>
              <a:t>• figurines, </a:t>
            </a:r>
            <a:endParaRPr lang="ru-RU" dirty="0"/>
          </a:p>
        </p:txBody>
      </p:sp>
      <p:sp>
        <p:nvSpPr>
          <p:cNvPr id="16" name="Блок-схема: сохраненные данные 15"/>
          <p:cNvSpPr/>
          <p:nvPr/>
        </p:nvSpPr>
        <p:spPr>
          <a:xfrm rot="16200000">
            <a:off x="4271141" y="4700147"/>
            <a:ext cx="689372" cy="1490152"/>
          </a:xfrm>
          <a:prstGeom prst="flowChartOnlineStorage">
            <a:avLst/>
          </a:prstGeom>
        </p:spPr>
        <p:style>
          <a:lnRef idx="1">
            <a:schemeClr val="dk1"/>
          </a:lnRef>
          <a:fillRef idx="2">
            <a:schemeClr val="dk1"/>
          </a:fillRef>
          <a:effectRef idx="1">
            <a:schemeClr val="dk1"/>
          </a:effectRef>
          <a:fontRef idx="minor">
            <a:schemeClr val="dk1"/>
          </a:fontRef>
        </p:style>
        <p:txBody>
          <a:bodyPr vert="vert" wrap="none">
            <a:spAutoFit/>
          </a:bodyPr>
          <a:lstStyle/>
          <a:p>
            <a:r>
              <a:rPr lang="en-US" dirty="0"/>
              <a:t>• statuettes, </a:t>
            </a:r>
            <a:endParaRPr lang="ru-RU" dirty="0"/>
          </a:p>
        </p:txBody>
      </p:sp>
      <p:sp>
        <p:nvSpPr>
          <p:cNvPr id="17" name="Блок-схема: сохраненные данные 16"/>
          <p:cNvSpPr/>
          <p:nvPr/>
        </p:nvSpPr>
        <p:spPr>
          <a:xfrm rot="16200000">
            <a:off x="4271141" y="4971768"/>
            <a:ext cx="689372" cy="1955022"/>
          </a:xfrm>
          <a:prstGeom prst="flowChartOnlineStorage">
            <a:avLst/>
          </a:prstGeom>
        </p:spPr>
        <p:style>
          <a:lnRef idx="1">
            <a:schemeClr val="dk1"/>
          </a:lnRef>
          <a:fillRef idx="2">
            <a:schemeClr val="dk1"/>
          </a:fillRef>
          <a:effectRef idx="1">
            <a:schemeClr val="dk1"/>
          </a:effectRef>
          <a:fontRef idx="minor">
            <a:schemeClr val="dk1"/>
          </a:fontRef>
        </p:style>
        <p:txBody>
          <a:bodyPr vert="vert" wrap="none">
            <a:spAutoFit/>
          </a:bodyPr>
          <a:lstStyle/>
          <a:p>
            <a:r>
              <a:rPr lang="en-US" dirty="0"/>
              <a:t>• et </a:t>
            </a:r>
            <a:r>
              <a:rPr lang="en-US" dirty="0" err="1"/>
              <a:t>tissus</a:t>
            </a:r>
            <a:r>
              <a:rPr lang="en-US" dirty="0"/>
              <a:t> </a:t>
            </a:r>
            <a:r>
              <a:rPr lang="en-US" dirty="0" err="1"/>
              <a:t>locaux</a:t>
            </a:r>
            <a:r>
              <a:rPr lang="en-US" dirty="0"/>
              <a:t>.</a:t>
            </a:r>
            <a:endParaRPr lang="ru-RU" dirty="0"/>
          </a:p>
        </p:txBody>
      </p:sp>
    </p:spTree>
    <p:extLst>
      <p:ext uri="{BB962C8B-B14F-4D97-AF65-F5344CB8AC3E}">
        <p14:creationId xmlns:p14="http://schemas.microsoft.com/office/powerpoint/2010/main" val="14794080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0" grpId="0" animBg="1"/>
      <p:bldP spid="11"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ownloads\img--i-47373-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4761"/>
            <a:ext cx="9144000" cy="6124754"/>
          </a:xfrm>
          <a:prstGeom prst="rect">
            <a:avLst/>
          </a:prstGeom>
        </p:spPr>
        <p:txBody>
          <a:bodyPr wrap="square">
            <a:spAutoFit/>
          </a:bodyPr>
          <a:lstStyle/>
          <a:p>
            <a:pPr algn="ctr"/>
            <a:r>
              <a:rPr lang="fr-FR" sz="28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Le palais du Sultan Bamoun de Foumban, de renommée internationale, contient un musée riche et très intéressant reflétant l’histoire du peuple Bamoun. Un des lieux les plus fréquentés ici est sans nul doute, la rue des artisans où se développe au quotidien, l’artisanat Bamoun, basé sur la sculpture en bronze, en métaux divers, ainsi qu’une forte pratique de la poterie.</a:t>
            </a:r>
          </a:p>
          <a:p>
            <a:pPr algn="ctr"/>
            <a:r>
              <a:rPr lang="fr-FR" sz="28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Le Centre artisanal de Djingliya à 10 km de la ville de Mokolo dans la région de l’Extrême-Nord est d’accès facile, il offre un stand d’exposition et de vente d’objets d’art. Le musée d’art local et le centre artisanal avec sa tannerie font de la ville de Maroua l’un des attraits touristiques importants du pays.</a:t>
            </a:r>
            <a:endParaRPr lang="ru-RU" sz="28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5089027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ownloads\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75553"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7504" y="44624"/>
            <a:ext cx="3435556" cy="769441"/>
          </a:xfrm>
          <a:prstGeom prst="rect">
            <a:avLst/>
          </a:prstGeom>
        </p:spPr>
        <p:txBody>
          <a:bodyPr wrap="none">
            <a:spAutoFit/>
          </a:body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400" i="1" dirty="0" err="1">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reflection blurRad="6350" stA="55000" endA="300" endPos="45500" dir="5400000" sy="-100000" algn="bl" rotWithShape="0"/>
                </a:effectLst>
              </a:rPr>
              <a:t>Ecotourisme</a:t>
            </a:r>
            <a:endParaRPr lang="ru-RU" sz="3200" i="1"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reflection blurRad="6350" stA="55000" endA="300" endPos="45500" dir="5400000" sy="-100000" algn="bl" rotWithShape="0"/>
              </a:effectLst>
            </a:endParaRPr>
          </a:p>
        </p:txBody>
      </p:sp>
      <p:sp>
        <p:nvSpPr>
          <p:cNvPr id="5" name="Прямоугольник 4"/>
          <p:cNvSpPr/>
          <p:nvPr/>
        </p:nvSpPr>
        <p:spPr>
          <a:xfrm>
            <a:off x="35496" y="836712"/>
            <a:ext cx="4572000" cy="1200329"/>
          </a:xfrm>
          <a:prstGeom prst="rect">
            <a:avLst/>
          </a:prstGeom>
        </p:spPr>
        <p:txBody>
          <a:bodyPr>
            <a:spAutoFit/>
          </a:bodyPr>
          <a:lstStyle/>
          <a:p>
            <a:r>
              <a:rPr lang="fr-FR" sz="240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Le pays regorge d’importants sites écotouristiques parmi lesquels :</a:t>
            </a:r>
            <a:endParaRPr lang="ru-RU" sz="240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p:txBody>
      </p:sp>
      <p:sp>
        <p:nvSpPr>
          <p:cNvPr id="6" name="Прямоугольник 5"/>
          <p:cNvSpPr/>
          <p:nvPr/>
        </p:nvSpPr>
        <p:spPr>
          <a:xfrm>
            <a:off x="-36512" y="2060848"/>
            <a:ext cx="2844048"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Les </a:t>
            </a:r>
            <a:r>
              <a:rPr lang="en-US" sz="2800" dirty="0" err="1">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montagnes</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7" name="Прямоугольник 6"/>
          <p:cNvSpPr/>
          <p:nvPr/>
        </p:nvSpPr>
        <p:spPr>
          <a:xfrm>
            <a:off x="-36512" y="2492896"/>
            <a:ext cx="1835759"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Les </a:t>
            </a:r>
            <a:r>
              <a:rPr lang="en-US" sz="2800" dirty="0" err="1">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lacs</a:t>
            </a:r>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8" name="Прямоугольник 7"/>
          <p:cNvSpPr/>
          <p:nvPr/>
        </p:nvSpPr>
        <p:spPr>
          <a:xfrm>
            <a:off x="-36512" y="2924944"/>
            <a:ext cx="3289683"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Les chutes </a:t>
            </a:r>
            <a:r>
              <a:rPr lang="en-US" sz="2800" dirty="0" err="1">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d’eau</a:t>
            </a:r>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9" name="Прямоугольник 8"/>
          <p:cNvSpPr/>
          <p:nvPr/>
        </p:nvSpPr>
        <p:spPr>
          <a:xfrm>
            <a:off x="-36512" y="3356992"/>
            <a:ext cx="2393604"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Des </a:t>
            </a:r>
            <a:r>
              <a:rPr lang="en-US" sz="2800" dirty="0" err="1">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grottes</a:t>
            </a:r>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10" name="Прямоугольник 9"/>
          <p:cNvSpPr/>
          <p:nvPr/>
        </p:nvSpPr>
        <p:spPr>
          <a:xfrm>
            <a:off x="-50541" y="3789040"/>
            <a:ext cx="3593601" cy="954107"/>
          </a:xfrm>
          <a:prstGeom prst="rect">
            <a:avLst/>
          </a:prstGeom>
        </p:spPr>
        <p:txBody>
          <a:bodyPr wrap="square">
            <a:spAutoFit/>
          </a:bodyPr>
          <a:lstStyle/>
          <a:p>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Des vestiges </a:t>
            </a:r>
            <a:r>
              <a:rPr lang="en-US" sz="2800" dirty="0" err="1">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archéologiques</a:t>
            </a:r>
            <a:r>
              <a:rPr lang="en-US"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11" name="Прямоугольник 10"/>
          <p:cNvSpPr/>
          <p:nvPr/>
        </p:nvSpPr>
        <p:spPr>
          <a:xfrm>
            <a:off x="-36512" y="4783217"/>
            <a:ext cx="4572000" cy="1815882"/>
          </a:xfrm>
          <a:prstGeom prst="rect">
            <a:avLst/>
          </a:prstGeom>
        </p:spPr>
        <p:txBody>
          <a:bodyPr>
            <a:spAutoFit/>
          </a:bodyPr>
          <a:lstStyle/>
          <a:p>
            <a:r>
              <a:rPr lang="fr-FR"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Ainsi que de fortes potentialités pouvant être transformées en produits écotouristiques.</a:t>
            </a:r>
            <a:endParaRPr lang="ru-RU" sz="28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sp>
        <p:nvSpPr>
          <p:cNvPr id="12" name="Прямоугольник 11"/>
          <p:cNvSpPr/>
          <p:nvPr/>
        </p:nvSpPr>
        <p:spPr>
          <a:xfrm>
            <a:off x="4283968" y="618941"/>
            <a:ext cx="5491585" cy="3785652"/>
          </a:xfrm>
          <a:prstGeom prst="rect">
            <a:avLst/>
          </a:prstGeom>
        </p:spPr>
        <p:txBody>
          <a:bodyPr wrap="square">
            <a:spAutoFit/>
          </a:bodyPr>
          <a:lstStyle/>
          <a:p>
            <a:r>
              <a:rPr lang="fr-FR" sz="2400" i="1" dirty="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 L’Ecotourisme est pratiqué dans les localités de Campo et sur les plages d’Ebodjé à travers la protection des tortues marines. Le parc national de Campo Ma’an avec les plages naturelles de Campo Beach, où des infrastructures </a:t>
            </a:r>
            <a:r>
              <a:rPr lang="fr-FR" sz="2400" i="1" dirty="0" smtClean="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touristiques </a:t>
            </a:r>
            <a:r>
              <a:rPr lang="fr-FR" sz="2400" i="1" dirty="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ont été construites (écolodges, pistes de vision, etc.) sont une attraction pour les touristes.</a:t>
            </a:r>
            <a:endParaRPr lang="ru-RU" sz="2400" i="1" dirty="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endParaRPr>
          </a:p>
        </p:txBody>
      </p:sp>
      <p:sp>
        <p:nvSpPr>
          <p:cNvPr id="13" name="Прямоугольник 12"/>
          <p:cNvSpPr/>
          <p:nvPr/>
        </p:nvSpPr>
        <p:spPr>
          <a:xfrm>
            <a:off x="4211960" y="4350583"/>
            <a:ext cx="5419577" cy="2246769"/>
          </a:xfrm>
          <a:prstGeom prst="rect">
            <a:avLst/>
          </a:prstGeom>
        </p:spPr>
        <p:txBody>
          <a:bodyPr wrap="square">
            <a:spAutoFit/>
          </a:bodyPr>
          <a:lstStyle/>
          <a:p>
            <a:r>
              <a:rPr lang="fr-FR"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rPr>
              <a:t> L’Ecotourisme se pratique également au Mont Cameroun et dans les aires protégées (réserves de Lobeké, du Dja, etc.).</a:t>
            </a:r>
            <a:endParaRPr lang="ru-RU"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9703638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Scale>
                                      <p:cBhvr>
                                        <p:cTn id="5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12"/>
                                        </p:tgtEl>
                                        <p:attrNameLst>
                                          <p:attrName>ppt_x</p:attrName>
                                          <p:attrName>ppt_y</p:attrName>
                                        </p:attrNameLst>
                                      </p:cBhvr>
                                    </p:animMotion>
                                    <p:animEffect transition="in" filter="fade">
                                      <p:cBhvr>
                                        <p:cTn id="61" dur="1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5"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9" dur="1000" fill="hold"/>
                                        <p:tgtEl>
                                          <p:spTgt spid="13"/>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ec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 y="-616"/>
            <a:ext cx="9164036" cy="6876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6512" y="44624"/>
            <a:ext cx="5040560" cy="1384995"/>
          </a:xfrm>
          <a:prstGeom prst="rect">
            <a:avLst/>
          </a:prstGeom>
        </p:spPr>
        <p:txBody>
          <a:bodyPr wrap="square">
            <a:spAutoFit/>
          </a:bodyPr>
          <a:lstStyle/>
          <a:p>
            <a:r>
              <a:rPr lang="fr-FR" sz="2800"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4">
                      <a:satMod val="175000"/>
                      <a:alpha val="40000"/>
                    </a:schemeClr>
                  </a:glow>
                  <a:innerShdw blurRad="69850" dist="43180" dir="5400000">
                    <a:srgbClr val="000000">
                      <a:alpha val="65000"/>
                    </a:srgbClr>
                  </a:innerShdw>
                </a:effectLst>
              </a:rPr>
              <a:t> D’autres sites très favorables au Trekking existent tels que : </a:t>
            </a:r>
            <a:endParaRPr lang="ru-RU" sz="2800"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4">
                    <a:satMod val="175000"/>
                    <a:alpha val="40000"/>
                  </a:schemeClr>
                </a:glow>
                <a:innerShdw blurRad="69850" dist="43180" dir="5400000">
                  <a:srgbClr val="000000">
                    <a:alpha val="65000"/>
                  </a:srgbClr>
                </a:innerShdw>
              </a:effectLst>
            </a:endParaRPr>
          </a:p>
        </p:txBody>
      </p:sp>
      <p:sp>
        <p:nvSpPr>
          <p:cNvPr id="5" name="Блок-схема: знак завершения 4"/>
          <p:cNvSpPr/>
          <p:nvPr/>
        </p:nvSpPr>
        <p:spPr>
          <a:xfrm>
            <a:off x="35496" y="1339652"/>
            <a:ext cx="3810007" cy="649188"/>
          </a:xfrm>
          <a:prstGeom prst="flowChartTerminator">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400" dirty="0"/>
              <a:t>• Les </a:t>
            </a:r>
            <a:r>
              <a:rPr lang="en-US" sz="2400" dirty="0" err="1"/>
              <a:t>Monts</a:t>
            </a:r>
            <a:r>
              <a:rPr lang="en-US" sz="2400" dirty="0"/>
              <a:t> </a:t>
            </a:r>
            <a:r>
              <a:rPr lang="en-US" sz="2400" dirty="0" err="1"/>
              <a:t>Bamboutos</a:t>
            </a:r>
            <a:r>
              <a:rPr lang="en-US" sz="2400" dirty="0"/>
              <a:t> </a:t>
            </a:r>
            <a:endParaRPr lang="ru-RU" sz="2400" dirty="0"/>
          </a:p>
        </p:txBody>
      </p:sp>
      <p:cxnSp>
        <p:nvCxnSpPr>
          <p:cNvPr id="7" name="Прямая со стрелкой 6"/>
          <p:cNvCxnSpPr/>
          <p:nvPr/>
        </p:nvCxnSpPr>
        <p:spPr>
          <a:xfrm flipH="1">
            <a:off x="1691680" y="908719"/>
            <a:ext cx="0" cy="396000"/>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pic>
        <p:nvPicPr>
          <p:cNvPr id="2051" name="Picture 3" descr="C:\Users\Admin\Downloads\bambou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79469"/>
            <a:ext cx="3995936" cy="2700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0" name="Прямая со стрелкой 9"/>
          <p:cNvCxnSpPr>
            <a:stCxn id="5" idx="3"/>
          </p:cNvCxnSpPr>
          <p:nvPr/>
        </p:nvCxnSpPr>
        <p:spPr>
          <a:xfrm>
            <a:off x="3845503" y="1664246"/>
            <a:ext cx="1302561" cy="0"/>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
        <p:nvSpPr>
          <p:cNvPr id="12" name="Блок-схема: знак завершения 11"/>
          <p:cNvSpPr/>
          <p:nvPr/>
        </p:nvSpPr>
        <p:spPr>
          <a:xfrm>
            <a:off x="3132" y="2276872"/>
            <a:ext cx="3842371" cy="1168539"/>
          </a:xfrm>
          <a:prstGeom prst="flowChartTerminator">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2400" dirty="0"/>
              <a:t>• Le Parc National de la vallée du Mbéré </a:t>
            </a:r>
            <a:endParaRPr lang="ru-RU" sz="2400" dirty="0"/>
          </a:p>
        </p:txBody>
      </p:sp>
      <p:cxnSp>
        <p:nvCxnSpPr>
          <p:cNvPr id="14" name="Прямая со стрелкой 13"/>
          <p:cNvCxnSpPr/>
          <p:nvPr/>
        </p:nvCxnSpPr>
        <p:spPr>
          <a:xfrm>
            <a:off x="1691680" y="1988840"/>
            <a:ext cx="0" cy="288032"/>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pic>
        <p:nvPicPr>
          <p:cNvPr id="2052" name="Picture 4" descr="C:\Users\Admin\Downloads\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3" y="1664246"/>
            <a:ext cx="3986575" cy="2684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7" name="Прямая со стрелкой 16"/>
          <p:cNvCxnSpPr>
            <a:stCxn id="12" idx="3"/>
          </p:cNvCxnSpPr>
          <p:nvPr/>
        </p:nvCxnSpPr>
        <p:spPr>
          <a:xfrm flipV="1">
            <a:off x="3845503" y="2861141"/>
            <a:ext cx="1302561" cy="1"/>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
        <p:nvSpPr>
          <p:cNvPr id="19" name="Блок-схема: знак завершения 18"/>
          <p:cNvSpPr/>
          <p:nvPr/>
        </p:nvSpPr>
        <p:spPr>
          <a:xfrm>
            <a:off x="35496" y="3772629"/>
            <a:ext cx="3810007" cy="1168539"/>
          </a:xfrm>
          <a:prstGeom prst="flowChartTerminator">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2400" dirty="0"/>
              <a:t>• Les Monts Atlantika dans la région du Nord</a:t>
            </a:r>
            <a:endParaRPr lang="ru-RU" sz="2400" dirty="0"/>
          </a:p>
        </p:txBody>
      </p:sp>
      <p:cxnSp>
        <p:nvCxnSpPr>
          <p:cNvPr id="21" name="Прямая со стрелкой 20"/>
          <p:cNvCxnSpPr/>
          <p:nvPr/>
        </p:nvCxnSpPr>
        <p:spPr>
          <a:xfrm>
            <a:off x="1691680" y="3445411"/>
            <a:ext cx="0" cy="288000"/>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24" name="Прямая со стрелкой 23"/>
          <p:cNvCxnSpPr/>
          <p:nvPr/>
        </p:nvCxnSpPr>
        <p:spPr>
          <a:xfrm>
            <a:off x="3419872" y="544522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3" name="Picture 5" descr="C:\Users\Admin\Downloads\bandeau_nord_ou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8859" y="3006493"/>
            <a:ext cx="4019104" cy="26816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6" name="Прямая со стрелкой 25"/>
          <p:cNvCxnSpPr>
            <a:stCxn id="19" idx="3"/>
          </p:cNvCxnSpPr>
          <p:nvPr/>
        </p:nvCxnSpPr>
        <p:spPr>
          <a:xfrm flipV="1">
            <a:off x="3845503" y="4348740"/>
            <a:ext cx="1333356" cy="8159"/>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
        <p:nvSpPr>
          <p:cNvPr id="29" name="Блок-схема: знак завершения 28"/>
          <p:cNvSpPr/>
          <p:nvPr/>
        </p:nvSpPr>
        <p:spPr>
          <a:xfrm>
            <a:off x="3132" y="5170110"/>
            <a:ext cx="3842371" cy="1687890"/>
          </a:xfrm>
          <a:prstGeom prst="flowChartTerminator">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2400" dirty="0"/>
              <a:t>• Les Monts Manengouba dans la région du Littoral, etc.</a:t>
            </a:r>
            <a:endParaRPr lang="ru-RU" sz="2400" dirty="0"/>
          </a:p>
        </p:txBody>
      </p:sp>
      <p:cxnSp>
        <p:nvCxnSpPr>
          <p:cNvPr id="31" name="Прямая со стрелкой 30"/>
          <p:cNvCxnSpPr/>
          <p:nvPr/>
        </p:nvCxnSpPr>
        <p:spPr>
          <a:xfrm>
            <a:off x="1691680" y="4941168"/>
            <a:ext cx="0" cy="228942"/>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pic>
        <p:nvPicPr>
          <p:cNvPr id="2054" name="Picture 6" descr="C:\Users\Admin\Downloads\5521541348_7b79037813_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3" y="4581129"/>
            <a:ext cx="4049899" cy="22768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049" name="Прямая со стрелкой 2048"/>
          <p:cNvCxnSpPr>
            <a:stCxn id="29" idx="3"/>
          </p:cNvCxnSpPr>
          <p:nvPr/>
        </p:nvCxnSpPr>
        <p:spPr>
          <a:xfrm>
            <a:off x="3845503" y="6014055"/>
            <a:ext cx="1302561" cy="0"/>
          </a:xfrm>
          <a:prstGeom prst="straightConnector1">
            <a:avLst/>
          </a:prstGeom>
          <a:ln>
            <a:tailEnd type="arrow"/>
          </a:ln>
          <a:effectLst>
            <a:glow rad="63500">
              <a:schemeClr val="accent6">
                <a:satMod val="175000"/>
                <a:alpha val="40000"/>
              </a:schemeClr>
            </a:glow>
            <a:outerShdw blurRad="40005" dist="22984" dir="5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2042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2051"/>
                                        </p:tgtEl>
                                        <p:attrNameLst>
                                          <p:attrName>style.visibility</p:attrName>
                                        </p:attrNameLst>
                                      </p:cBhvr>
                                      <p:to>
                                        <p:strVal val="visible"/>
                                      </p:to>
                                    </p:set>
                                    <p:animScale>
                                      <p:cBhvr>
                                        <p:cTn id="31" dur="1000" decel="50000" fill="hold">
                                          <p:stCondLst>
                                            <p:cond delay="0"/>
                                          </p:stCondLst>
                                        </p:cTn>
                                        <p:tgtEl>
                                          <p:spTgt spid="20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051"/>
                                        </p:tgtEl>
                                        <p:attrNameLst>
                                          <p:attrName>ppt_x</p:attrName>
                                          <p:attrName>ppt_y</p:attrName>
                                        </p:attrNameLst>
                                      </p:cBhvr>
                                    </p:animMotion>
                                    <p:animEffect transition="in" filter="fade">
                                      <p:cBhvr>
                                        <p:cTn id="33" dur="1000"/>
                                        <p:tgtEl>
                                          <p:spTgt spid="205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2" presetClass="entr" presetSubtype="0" fill="hold" nodeType="clickEffect">
                                  <p:stCondLst>
                                    <p:cond delay="0"/>
                                  </p:stCondLst>
                                  <p:childTnLst>
                                    <p:set>
                                      <p:cBhvr>
                                        <p:cTn id="56" dur="1" fill="hold">
                                          <p:stCondLst>
                                            <p:cond delay="0"/>
                                          </p:stCondLst>
                                        </p:cTn>
                                        <p:tgtEl>
                                          <p:spTgt spid="2052"/>
                                        </p:tgtEl>
                                        <p:attrNameLst>
                                          <p:attrName>style.visibility</p:attrName>
                                        </p:attrNameLst>
                                      </p:cBhvr>
                                      <p:to>
                                        <p:strVal val="visible"/>
                                      </p:to>
                                    </p:set>
                                    <p:animScale>
                                      <p:cBhvr>
                                        <p:cTn id="57" dur="1000" decel="50000" fill="hold">
                                          <p:stCondLst>
                                            <p:cond delay="0"/>
                                          </p:stCondLst>
                                        </p:cTn>
                                        <p:tgtEl>
                                          <p:spTgt spid="20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2052"/>
                                        </p:tgtEl>
                                        <p:attrNameLst>
                                          <p:attrName>ppt_x</p:attrName>
                                          <p:attrName>ppt_y</p:attrName>
                                        </p:attrNameLst>
                                      </p:cBhvr>
                                    </p:animMotion>
                                    <p:animEffect transition="in" filter="fade">
                                      <p:cBhvr>
                                        <p:cTn id="59" dur="1000"/>
                                        <p:tgtEl>
                                          <p:spTgt spid="205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ppt_x"/>
                                          </p:val>
                                        </p:tav>
                                        <p:tav tm="100000">
                                          <p:val>
                                            <p:strVal val="#ppt_x"/>
                                          </p:val>
                                        </p:tav>
                                      </p:tavLst>
                                    </p:anim>
                                    <p:anim calcmode="lin" valueType="num">
                                      <p:cBhvr additive="base">
                                        <p:cTn id="7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2" presetClass="entr" presetSubtype="0" fill="hold" nodeType="clickEffect">
                                  <p:stCondLst>
                                    <p:cond delay="0"/>
                                  </p:stCondLst>
                                  <p:childTnLst>
                                    <p:set>
                                      <p:cBhvr>
                                        <p:cTn id="82" dur="1" fill="hold">
                                          <p:stCondLst>
                                            <p:cond delay="0"/>
                                          </p:stCondLst>
                                        </p:cTn>
                                        <p:tgtEl>
                                          <p:spTgt spid="2053"/>
                                        </p:tgtEl>
                                        <p:attrNameLst>
                                          <p:attrName>style.visibility</p:attrName>
                                        </p:attrNameLst>
                                      </p:cBhvr>
                                      <p:to>
                                        <p:strVal val="visible"/>
                                      </p:to>
                                    </p:set>
                                    <p:animScale>
                                      <p:cBhvr>
                                        <p:cTn id="83" dur="1000" decel="50000" fill="hold">
                                          <p:stCondLst>
                                            <p:cond delay="0"/>
                                          </p:stCondLst>
                                        </p:cTn>
                                        <p:tgtEl>
                                          <p:spTgt spid="20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4" dur="1000" decel="50000" fill="hold">
                                          <p:stCondLst>
                                            <p:cond delay="0"/>
                                          </p:stCondLst>
                                        </p:cTn>
                                        <p:tgtEl>
                                          <p:spTgt spid="2053"/>
                                        </p:tgtEl>
                                        <p:attrNameLst>
                                          <p:attrName>ppt_x</p:attrName>
                                          <p:attrName>ppt_y</p:attrName>
                                        </p:attrNameLst>
                                      </p:cBhvr>
                                    </p:animMotion>
                                    <p:animEffect transition="in" filter="fade">
                                      <p:cBhvr>
                                        <p:cTn id="85" dur="1000"/>
                                        <p:tgtEl>
                                          <p:spTgt spid="2053"/>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additive="base">
                                        <p:cTn id="90" dur="500" fill="hold"/>
                                        <p:tgtEl>
                                          <p:spTgt spid="31"/>
                                        </p:tgtEl>
                                        <p:attrNameLst>
                                          <p:attrName>ppt_x</p:attrName>
                                        </p:attrNameLst>
                                      </p:cBhvr>
                                      <p:tavLst>
                                        <p:tav tm="0">
                                          <p:val>
                                            <p:strVal val="#ppt_x"/>
                                          </p:val>
                                        </p:tav>
                                        <p:tav tm="100000">
                                          <p:val>
                                            <p:strVal val="#ppt_x"/>
                                          </p:val>
                                        </p:tav>
                                      </p:tavLst>
                                    </p:anim>
                                    <p:anim calcmode="lin" valueType="num">
                                      <p:cBhvr additive="base">
                                        <p:cTn id="9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1000"/>
                                        <p:tgtEl>
                                          <p:spTgt spid="29"/>
                                        </p:tgtEl>
                                      </p:cBhvr>
                                    </p:animEffect>
                                    <p:anim calcmode="lin" valueType="num">
                                      <p:cBhvr>
                                        <p:cTn id="97" dur="1000" fill="hold"/>
                                        <p:tgtEl>
                                          <p:spTgt spid="29"/>
                                        </p:tgtEl>
                                        <p:attrNameLst>
                                          <p:attrName>ppt_x</p:attrName>
                                        </p:attrNameLst>
                                      </p:cBhvr>
                                      <p:tavLst>
                                        <p:tav tm="0">
                                          <p:val>
                                            <p:strVal val="#ppt_x"/>
                                          </p:val>
                                        </p:tav>
                                        <p:tav tm="100000">
                                          <p:val>
                                            <p:strVal val="#ppt_x"/>
                                          </p:val>
                                        </p:tav>
                                      </p:tavLst>
                                    </p:anim>
                                    <p:anim calcmode="lin" valueType="num">
                                      <p:cBhvr>
                                        <p:cTn id="9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049"/>
                                        </p:tgtEl>
                                        <p:attrNameLst>
                                          <p:attrName>style.visibility</p:attrName>
                                        </p:attrNameLst>
                                      </p:cBhvr>
                                      <p:to>
                                        <p:strVal val="visible"/>
                                      </p:to>
                                    </p:set>
                                    <p:anim calcmode="lin" valueType="num">
                                      <p:cBhvr additive="base">
                                        <p:cTn id="103" dur="500" fill="hold"/>
                                        <p:tgtEl>
                                          <p:spTgt spid="2049"/>
                                        </p:tgtEl>
                                        <p:attrNameLst>
                                          <p:attrName>ppt_x</p:attrName>
                                        </p:attrNameLst>
                                      </p:cBhvr>
                                      <p:tavLst>
                                        <p:tav tm="0">
                                          <p:val>
                                            <p:strVal val="#ppt_x"/>
                                          </p:val>
                                        </p:tav>
                                        <p:tav tm="100000">
                                          <p:val>
                                            <p:strVal val="#ppt_x"/>
                                          </p:val>
                                        </p:tav>
                                      </p:tavLst>
                                    </p:anim>
                                    <p:anim calcmode="lin" valueType="num">
                                      <p:cBhvr additive="base">
                                        <p:cTn id="104" dur="500" fill="hold"/>
                                        <p:tgtEl>
                                          <p:spTgt spid="204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2" presetClass="entr" presetSubtype="0" fill="hold" nodeType="clickEffect">
                                  <p:stCondLst>
                                    <p:cond delay="0"/>
                                  </p:stCondLst>
                                  <p:childTnLst>
                                    <p:set>
                                      <p:cBhvr>
                                        <p:cTn id="108" dur="1" fill="hold">
                                          <p:stCondLst>
                                            <p:cond delay="0"/>
                                          </p:stCondLst>
                                        </p:cTn>
                                        <p:tgtEl>
                                          <p:spTgt spid="2054"/>
                                        </p:tgtEl>
                                        <p:attrNameLst>
                                          <p:attrName>style.visibility</p:attrName>
                                        </p:attrNameLst>
                                      </p:cBhvr>
                                      <p:to>
                                        <p:strVal val="visible"/>
                                      </p:to>
                                    </p:set>
                                    <p:animScale>
                                      <p:cBhvr>
                                        <p:cTn id="109" dur="1000" decel="50000" fill="hold">
                                          <p:stCondLst>
                                            <p:cond delay="0"/>
                                          </p:stCondLst>
                                        </p:cTn>
                                        <p:tgtEl>
                                          <p:spTgt spid="20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0" dur="1000" decel="50000" fill="hold">
                                          <p:stCondLst>
                                            <p:cond delay="0"/>
                                          </p:stCondLst>
                                        </p:cTn>
                                        <p:tgtEl>
                                          <p:spTgt spid="2054"/>
                                        </p:tgtEl>
                                        <p:attrNameLst>
                                          <p:attrName>ppt_x</p:attrName>
                                          <p:attrName>ppt_y</p:attrName>
                                        </p:attrNameLst>
                                      </p:cBhvr>
                                    </p:animMotion>
                                    <p:animEffect transition="in" filter="fade">
                                      <p:cBhvr>
                                        <p:cTn id="111"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2" grpId="0" animBg="1"/>
      <p:bldP spid="19"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dmin\Downloads\cameroun-cart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26"/>
            <a:ext cx="9144000" cy="694602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rot="19434503">
            <a:off x="1152753" y="1829251"/>
            <a:ext cx="3916457" cy="1015663"/>
          </a:xfrm>
          <a:prstGeom prst="rect">
            <a:avLst/>
          </a:prstGeom>
        </p:spPr>
        <p:txBody>
          <a:bodyPr wrap="none">
            <a:spAutoFit/>
          </a:bodyPr>
          <a:lstStyle/>
          <a:p>
            <a:r>
              <a:rPr lang="en-US" sz="6000" b="1" dirty="0" err="1">
                <a:solidFill>
                  <a:schemeClr val="bg2">
                    <a:lumMod val="50000"/>
                  </a:schemeClr>
                </a:solidFill>
              </a:rPr>
              <a:t>Superficie</a:t>
            </a:r>
            <a:r>
              <a:rPr lang="ru-RU" sz="2000" b="1" dirty="0">
                <a:solidFill>
                  <a:schemeClr val="bg2">
                    <a:lumMod val="50000"/>
                  </a:schemeClr>
                </a:solidFill>
              </a:rPr>
              <a:t>:</a:t>
            </a:r>
            <a:endParaRPr lang="ru-RU" sz="2000" dirty="0">
              <a:solidFill>
                <a:schemeClr val="bg2">
                  <a:lumMod val="50000"/>
                </a:schemeClr>
              </a:solidFill>
            </a:endParaRPr>
          </a:p>
        </p:txBody>
      </p:sp>
      <p:sp>
        <p:nvSpPr>
          <p:cNvPr id="6" name="Прямоугольник 5"/>
          <p:cNvSpPr/>
          <p:nvPr/>
        </p:nvSpPr>
        <p:spPr>
          <a:xfrm rot="19452721">
            <a:off x="1883823" y="2621524"/>
            <a:ext cx="3499676" cy="769441"/>
          </a:xfrm>
          <a:prstGeom prst="rect">
            <a:avLst/>
          </a:prstGeom>
        </p:spPr>
        <p:txBody>
          <a:bodyPr wrap="none">
            <a:spAutoFit/>
          </a:bodyPr>
          <a:lstStyle/>
          <a:p>
            <a:r>
              <a:rPr lang="en-US" sz="4400" b="1" i="1" dirty="0">
                <a:solidFill>
                  <a:srgbClr val="FF0000"/>
                </a:solidFill>
              </a:rPr>
              <a:t>475 442 km</a:t>
            </a:r>
            <a:r>
              <a:rPr lang="en-US" sz="4400" b="1" i="1" baseline="30000" dirty="0">
                <a:solidFill>
                  <a:srgbClr val="FF0000"/>
                </a:solidFill>
              </a:rPr>
              <a:t>2</a:t>
            </a:r>
            <a:endParaRPr lang="ru-RU" sz="4400" b="1" i="1" dirty="0">
              <a:solidFill>
                <a:srgbClr val="FF0000"/>
              </a:solidFill>
            </a:endParaRPr>
          </a:p>
        </p:txBody>
      </p:sp>
    </p:spTree>
    <p:extLst>
      <p:ext uri="{BB962C8B-B14F-4D97-AF65-F5344CB8AC3E}">
        <p14:creationId xmlns:p14="http://schemas.microsoft.com/office/powerpoint/2010/main" val="67471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Scale>
                                      <p:cBhvr>
                                        <p:cTn id="7" dur="1000" decel="50000" fill="hold">
                                          <p:stCondLst>
                                            <p:cond delay="0"/>
                                          </p:stCondLst>
                                        </p:cTn>
                                        <p:tgtEl>
                                          <p:spTgt spid="30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5"/>
                                        </p:tgtEl>
                                        <p:attrNameLst>
                                          <p:attrName>ppt_x</p:attrName>
                                          <p:attrName>ppt_y</p:attrName>
                                        </p:attrNameLst>
                                      </p:cBhvr>
                                    </p:animMotion>
                                    <p:animEffect transition="in" filter="fade">
                                      <p:cBhvr>
                                        <p:cTn id="9" dur="1000"/>
                                        <p:tgtEl>
                                          <p:spTgt spid="3075"/>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6"/>
                                        </p:tgtEl>
                                        <p:attrNameLst>
                                          <p:attrName>ppt_y</p:attrName>
                                        </p:attrNameLst>
                                      </p:cBhvr>
                                      <p:tavLst>
                                        <p:tav tm="0">
                                          <p:val>
                                            <p:strVal val="#ppt_y"/>
                                          </p:val>
                                        </p:tav>
                                        <p:tav tm="100000">
                                          <p:val>
                                            <p:strVal val="#ppt_y"/>
                                          </p:val>
                                        </p:tav>
                                      </p:tavLst>
                                    </p:anim>
                                    <p:anim calcmode="lin" valueType="num">
                                      <p:cBhvr>
                                        <p:cTn id="2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artleo.com-58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5" y="0"/>
            <a:ext cx="917974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116632"/>
            <a:ext cx="9144000" cy="6124754"/>
          </a:xfrm>
          <a:prstGeom prst="rect">
            <a:avLst/>
          </a:prstGeom>
        </p:spPr>
        <p:txBody>
          <a:bodyPr wrap="square">
            <a:spAutoFit/>
          </a:bodyPr>
          <a:lstStyle/>
          <a:p>
            <a:r>
              <a:rPr lang="fr-FR"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Le site touristique d’Ebogo est très propice à la pratique de l’écotourisme. C’est un site naturel situé en pleine forêt équatoriale dans la réserve forestière de Mbalmayo, région du Centre, à 70 km de Yaoundé et à 20 km de Mbalmayo sur l’axe Mbalmayo Ebolowa.</a:t>
            </a:r>
          </a:p>
          <a:p>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Il est riche en biodiversité.</a:t>
            </a:r>
          </a:p>
          <a:p>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Plusieurs activités y sont pratiquées : excursions en pirogues sur le Nyong, pêche sportive, excursion sur le sentier botanique à la découverte de diverses essences tropicales (exemple de l’arbre tri-centenaire), des papillons et insectes très rares.</a:t>
            </a:r>
          </a:p>
          <a:p>
            <a:r>
              <a:rPr lang="fr-FR" sz="2800" i="1" dirty="0">
                <a:ln w="18415" cmpd="sng">
                  <a:solidFill>
                    <a:srgbClr val="FFFFFF"/>
                  </a:solidFill>
                  <a:prstDash val="solid"/>
                </a:ln>
                <a:solidFill>
                  <a:srgbClr val="FFFF00"/>
                </a:solidFill>
                <a:effectLst>
                  <a:outerShdw blurRad="63500" dir="3600000" algn="tl" rotWithShape="0">
                    <a:srgbClr val="000000">
                      <a:alpha val="70000"/>
                    </a:srgbClr>
                  </a:outerShdw>
                </a:effectLst>
              </a:rPr>
              <a:t> </a:t>
            </a:r>
            <a:endParaRPr lang="ru-RU" sz="2800" i="1"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591560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Як-формуються-піщані-пляж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185242" y="27132"/>
            <a:ext cx="2773516"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rPr>
              <a:t> </a:t>
            </a:r>
            <a:r>
              <a:rPr lang="en-US"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reflection blurRad="6350" stA="60000" endA="900" endPos="58000" dir="5400000" sy="-100000" algn="bl" rotWithShape="0"/>
                </a:effectLst>
              </a:rPr>
              <a:t>Sports</a:t>
            </a:r>
            <a:r>
              <a:rPr lang="en-US"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rPr>
              <a:t> et </a:t>
            </a:r>
            <a:r>
              <a:rPr lang="en-US" sz="2800" dirty="0" err="1">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rPr>
              <a:t>loisirs</a:t>
            </a:r>
            <a:endParaRPr lang="ru-RU" sz="28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endParaRPr>
          </a:p>
        </p:txBody>
      </p:sp>
      <p:sp>
        <p:nvSpPr>
          <p:cNvPr id="5" name="Прямоугольник 4"/>
          <p:cNvSpPr/>
          <p:nvPr/>
        </p:nvSpPr>
        <p:spPr>
          <a:xfrm>
            <a:off x="-8056" y="566092"/>
            <a:ext cx="9144000" cy="830997"/>
          </a:xfrm>
          <a:prstGeom prst="rect">
            <a:avLst/>
          </a:prstGeom>
        </p:spPr>
        <p:txBody>
          <a:bodyPr wrap="square">
            <a:spAutoFit/>
          </a:bodyPr>
          <a:lstStyle/>
          <a:p>
            <a:pPr algn="ctr"/>
            <a:r>
              <a:rPr lang="fr-FR" sz="24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Avec ses 400 km de côte, le Cameroun est un lieu privilégié pour les activités balnéaires et les sports nautiques</a:t>
            </a:r>
            <a:r>
              <a:rPr lang="fr-FR" sz="2400" b="1" i="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a:t>
            </a:r>
            <a:endParaRPr lang="fr-FR" sz="24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pic>
        <p:nvPicPr>
          <p:cNvPr id="4099" name="Picture 3" descr="C:\Users\Admin\Downloads\wakeboarding_1_7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619" y="1736811"/>
            <a:ext cx="3384376" cy="3384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C:\Users\Admin\Downloads\Bankoboev.Ru_vodnye_lyzh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97" y="1701068"/>
            <a:ext cx="3499898" cy="3420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1" name="Picture 5" descr="C:\Users\Admin\Downloads\6_22_off_tourname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3983246"/>
            <a:ext cx="4486253" cy="28747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5747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Scale>
                                      <p:cBhvr>
                                        <p:cTn id="21" dur="1000" decel="50000" fill="hold">
                                          <p:stCondLst>
                                            <p:cond delay="0"/>
                                          </p:stCondLst>
                                        </p:cTn>
                                        <p:tgtEl>
                                          <p:spTgt spid="410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100"/>
                                        </p:tgtEl>
                                        <p:attrNameLst>
                                          <p:attrName>ppt_x</p:attrName>
                                          <p:attrName>ppt_y</p:attrName>
                                        </p:attrNameLst>
                                      </p:cBhvr>
                                    </p:animMotion>
                                    <p:animEffect transition="in" filter="fade">
                                      <p:cBhvr>
                                        <p:cTn id="23" dur="1000"/>
                                        <p:tgtEl>
                                          <p:spTgt spid="410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4101"/>
                                        </p:tgtEl>
                                        <p:attrNameLst>
                                          <p:attrName>style.visibility</p:attrName>
                                        </p:attrNameLst>
                                      </p:cBhvr>
                                      <p:to>
                                        <p:strVal val="visible"/>
                                      </p:to>
                                    </p:set>
                                    <p:animScale>
                                      <p:cBhvr>
                                        <p:cTn id="28" dur="1000" decel="50000" fill="hold">
                                          <p:stCondLst>
                                            <p:cond delay="0"/>
                                          </p:stCondLst>
                                        </p:cTn>
                                        <p:tgtEl>
                                          <p:spTgt spid="410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4101"/>
                                        </p:tgtEl>
                                        <p:attrNameLst>
                                          <p:attrName>ppt_x</p:attrName>
                                          <p:attrName>ppt_y</p:attrName>
                                        </p:attrNameLst>
                                      </p:cBhvr>
                                    </p:animMotion>
                                    <p:animEffect transition="in" filter="fade">
                                      <p:cBhvr>
                                        <p:cTn id="30" dur="1000"/>
                                        <p:tgtEl>
                                          <p:spTgt spid="4101"/>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099"/>
                                        </p:tgtEl>
                                        <p:attrNameLst>
                                          <p:attrName>style.visibility</p:attrName>
                                        </p:attrNameLst>
                                      </p:cBhvr>
                                      <p:to>
                                        <p:strVal val="visible"/>
                                      </p:to>
                                    </p:set>
                                    <p:animScale>
                                      <p:cBhvr>
                                        <p:cTn id="35" dur="1000" decel="50000" fill="hold">
                                          <p:stCondLst>
                                            <p:cond delay="0"/>
                                          </p:stCondLst>
                                        </p:cTn>
                                        <p:tgtEl>
                                          <p:spTgt spid="40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4099"/>
                                        </p:tgtEl>
                                        <p:attrNameLst>
                                          <p:attrName>ppt_x</p:attrName>
                                          <p:attrName>ppt_y</p:attrName>
                                        </p:attrNameLst>
                                      </p:cBhvr>
                                    </p:animMotion>
                                    <p:animEffect transition="in" filter="fade">
                                      <p:cBhvr>
                                        <p:cTn id="37"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Downloads\Nature_Islands_Palma_Island__beach_021684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 y="1"/>
            <a:ext cx="9145304"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04" y="1"/>
            <a:ext cx="9145304" cy="1815882"/>
          </a:xfrm>
          <a:prstGeom prst="rect">
            <a:avLst/>
          </a:prstGeom>
        </p:spPr>
        <p:txBody>
          <a:bodyPr wrap="square">
            <a:spAutoFit/>
          </a:bodyPr>
          <a:lstStyle/>
          <a:p>
            <a:r>
              <a:rPr lang="fr-FR" sz="2800" dirty="0">
                <a:ln w="18415" cmpd="sng">
                  <a:solidFill>
                    <a:srgbClr val="FFFFFF"/>
                  </a:solidFill>
                  <a:prstDash val="solid"/>
                </a:ln>
                <a:solidFill>
                  <a:srgbClr val="FFFFFF"/>
                </a:solidFill>
                <a:effectLst>
                  <a:glow rad="63500">
                    <a:schemeClr val="accent6">
                      <a:satMod val="175000"/>
                      <a:alpha val="40000"/>
                    </a:schemeClr>
                  </a:glow>
                  <a:outerShdw blurRad="63500" dir="3600000" algn="tl" rotWithShape="0">
                    <a:srgbClr val="000000">
                      <a:alpha val="70000"/>
                    </a:srgbClr>
                  </a:outerShdw>
                  <a:reflection blurRad="6350" stA="55000" endA="300" endPos="45500" dir="5400000" sy="-100000" algn="bl" rotWithShape="0"/>
                </a:effectLst>
              </a:rPr>
              <a:t>Un climat doux tout au long de l’année, des plages de sable fin, l’océan à quelques pas : </a:t>
            </a:r>
          </a:p>
          <a:p>
            <a:r>
              <a:rPr lang="fr-FR" sz="2800" dirty="0">
                <a:ln w="18415" cmpd="sng">
                  <a:solidFill>
                    <a:srgbClr val="FFFFFF"/>
                  </a:solidFill>
                  <a:prstDash val="solid"/>
                </a:ln>
                <a:solidFill>
                  <a:srgbClr val="FFFFFF"/>
                </a:solidFill>
                <a:effectLst>
                  <a:glow rad="63500">
                    <a:schemeClr val="accent6">
                      <a:satMod val="175000"/>
                      <a:alpha val="40000"/>
                    </a:schemeClr>
                  </a:glow>
                  <a:outerShdw blurRad="63500" dir="3600000" algn="tl" rotWithShape="0">
                    <a:srgbClr val="000000">
                      <a:alpha val="70000"/>
                    </a:srgbClr>
                  </a:outerShdw>
                  <a:reflection blurRad="6350" stA="55000" endA="300" endPos="45500" dir="5400000" sy="-100000" algn="bl" rotWithShape="0"/>
                </a:effectLst>
              </a:rPr>
              <a:t>tout participe à faire de votre séjour un moment inoubliable</a:t>
            </a:r>
            <a:r>
              <a:rPr lang="fr-FR" dirty="0">
                <a:ln w="18415" cmpd="sng">
                  <a:solidFill>
                    <a:srgbClr val="FFFFFF"/>
                  </a:solidFill>
                  <a:prstDash val="solid"/>
                </a:ln>
                <a:solidFill>
                  <a:srgbClr val="FFFFFF"/>
                </a:solidFill>
                <a:effectLst>
                  <a:glow rad="63500">
                    <a:schemeClr val="accent6">
                      <a:satMod val="175000"/>
                      <a:alpha val="40000"/>
                    </a:schemeClr>
                  </a:glow>
                  <a:outerShdw blurRad="63500" dir="3600000" algn="tl" rotWithShape="0">
                    <a:srgbClr val="000000">
                      <a:alpha val="70000"/>
                    </a:srgbClr>
                  </a:outerShdw>
                  <a:reflection blurRad="6350" stA="55000" endA="300" endPos="45500" dir="5400000" sy="-100000" algn="bl" rotWithShape="0"/>
                </a:effectLst>
              </a:rPr>
              <a:t>.</a:t>
            </a:r>
            <a:endParaRPr lang="ru-RU" dirty="0">
              <a:ln w="18415" cmpd="sng">
                <a:solidFill>
                  <a:srgbClr val="FFFFFF"/>
                </a:solidFill>
                <a:prstDash val="solid"/>
              </a:ln>
              <a:solidFill>
                <a:srgbClr val="FFFFFF"/>
              </a:solidFill>
              <a:effectLst>
                <a:glow rad="63500">
                  <a:schemeClr val="accent6">
                    <a:satMod val="175000"/>
                    <a:alpha val="40000"/>
                  </a:schemeClr>
                </a:glow>
                <a:outerShdw blurRad="63500" dir="3600000" algn="tl" rotWithShape="0">
                  <a:srgbClr val="000000">
                    <a:alpha val="70000"/>
                  </a:srgbClr>
                </a:outerShdw>
                <a:reflection blurRad="6350" stA="55000" endA="300" endPos="45500" dir="5400000" sy="-100000" algn="bl" rotWithShape="0"/>
              </a:effectLst>
            </a:endParaRPr>
          </a:p>
        </p:txBody>
      </p:sp>
      <p:sp>
        <p:nvSpPr>
          <p:cNvPr id="5" name="Прямоугольник 4"/>
          <p:cNvSpPr/>
          <p:nvPr/>
        </p:nvSpPr>
        <p:spPr>
          <a:xfrm>
            <a:off x="0" y="1815883"/>
            <a:ext cx="9145304" cy="1938992"/>
          </a:xfrm>
          <a:prstGeom prst="rect">
            <a:avLst/>
          </a:prstGeom>
        </p:spPr>
        <p:txBody>
          <a:bodyPr wrap="square">
            <a:spAutoFit/>
          </a:bodyPr>
          <a:lstStyle/>
          <a:p>
            <a:r>
              <a:rPr lang="fr-FR"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r>
              <a:rPr lang="fr-FR" sz="24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Pour les amateurs de pêche au gros les eaux poissonneuses feront le plaisir des plus avertis.</a:t>
            </a:r>
          </a:p>
          <a:p>
            <a:r>
              <a:rPr lang="fr-FR" sz="24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Les activités de pêche sportive et les loisirs se pratiquent durant toute l’année.</a:t>
            </a:r>
          </a:p>
          <a:p>
            <a:r>
              <a:rPr lang="fr-FR" sz="24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 </a:t>
            </a:r>
            <a:endParaRPr lang="ru-RU" sz="24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endParaRPr>
          </a:p>
        </p:txBody>
      </p:sp>
      <p:pic>
        <p:nvPicPr>
          <p:cNvPr id="5124" name="Picture 4" descr="C:\Users\Admin\Downloads\66434_206749_13711142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754876"/>
            <a:ext cx="4267201" cy="311710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dmin\Downloads\40206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4876"/>
            <a:ext cx="4876800" cy="3103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3601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Scale>
                                      <p:cBhvr>
                                        <p:cTn id="17" dur="1000" decel="50000" fill="hold">
                                          <p:stCondLst>
                                            <p:cond delay="0"/>
                                          </p:stCondLst>
                                        </p:cTn>
                                        <p:tgtEl>
                                          <p:spTgt spid="5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124"/>
                                        </p:tgtEl>
                                        <p:attrNameLst>
                                          <p:attrName>ppt_x</p:attrName>
                                          <p:attrName>ppt_y</p:attrName>
                                        </p:attrNameLst>
                                      </p:cBhvr>
                                    </p:animMotion>
                                    <p:animEffect transition="in" filter="fade">
                                      <p:cBhvr>
                                        <p:cTn id="19" dur="10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5125"/>
                                        </p:tgtEl>
                                        <p:attrNameLst>
                                          <p:attrName>style.visibility</p:attrName>
                                        </p:attrNameLst>
                                      </p:cBhvr>
                                      <p:to>
                                        <p:strVal val="visible"/>
                                      </p:to>
                                    </p:set>
                                    <p:animScale>
                                      <p:cBhvr>
                                        <p:cTn id="24" dur="1000" decel="50000" fill="hold">
                                          <p:stCondLst>
                                            <p:cond delay="0"/>
                                          </p:stCondLst>
                                        </p:cTn>
                                        <p:tgtEl>
                                          <p:spTgt spid="51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5125"/>
                                        </p:tgtEl>
                                        <p:attrNameLst>
                                          <p:attrName>ppt_x</p:attrName>
                                          <p:attrName>ppt_y</p:attrName>
                                        </p:attrNameLst>
                                      </p:cBhvr>
                                    </p:animMotion>
                                    <p:animEffect transition="in" filter="fade">
                                      <p:cBhvr>
                                        <p:cTn id="26" dur="1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Admin\Downloads\Як-формуються-піщані-пляж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97"/>
            <a:ext cx="9144000" cy="684510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99392"/>
            <a:ext cx="9144000" cy="6555641"/>
          </a:xfrm>
          <a:prstGeom prst="rect">
            <a:avLst/>
          </a:prstGeom>
        </p:spPr>
        <p:txBody>
          <a:bodyPr wrap="square">
            <a:spAutoFit/>
          </a:bodyPr>
          <a:lstStyle/>
          <a:p>
            <a:pPr algn="ctr"/>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La région de Kribi est une véritable riviera camerounaise, propice au farniente. De grands plages de sable blanc s’étendent à perte de vue, bordées de splendides cocotiers. Le mélange entre l’Océan et la forêt équatoriale est envoûtant.</a:t>
            </a:r>
          </a:p>
          <a:p>
            <a:pPr algn="ctr"/>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Un site unique au sud de Kribi surprendra les plus blasés :les chutes de la Lobé, rivière qui se déverse directement dans l’océan en une série de cascades et plus loin, deux villages de pêcheurs typiques, Eboudja et Ebodjé, où les pêches sont quasi miraculeuses</a:t>
            </a:r>
            <a:r>
              <a:rPr lang="fr-FR" sz="2800" b="1" i="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a:t>
            </a:r>
            <a:endPar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a:p>
            <a:pPr algn="ctr"/>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A partir de la Lobé, des pirogues vous emmèneront à la découverte des pygmées de la forêt équatoriale.</a:t>
            </a:r>
          </a:p>
          <a:p>
            <a:pPr algn="ctr"/>
            <a:r>
              <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  </a:t>
            </a:r>
            <a:r>
              <a:rPr lang="fr-FR" sz="2800" b="1" i="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Golfs</a:t>
            </a:r>
            <a:endParaRPr lang="fr-FR" sz="28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8053376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16-157-2013040220534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904"/>
            <a:ext cx="9144000" cy="688890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0"/>
            <a:ext cx="9144000" cy="2308324"/>
          </a:xfrm>
          <a:prstGeom prst="rect">
            <a:avLst/>
          </a:prstGeom>
        </p:spPr>
        <p:txBody>
          <a:bodyPr wrap="square">
            <a:spAutoFit/>
          </a:bodyPr>
          <a:lstStyle/>
          <a:p>
            <a:pPr algn="ctr"/>
            <a:r>
              <a:rPr lang="fr-FR" sz="36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Les amoureux de golf trouveront quatre magnifiques parcours à Yaoundé, Douala, Kribi et Tiko sur la côte de Limbé.</a:t>
            </a:r>
            <a:endParaRPr lang="ru-RU" sz="3600" b="1" i="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pic>
        <p:nvPicPr>
          <p:cNvPr id="1027" name="Picture 3" descr="C:\Users\Admin\Download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310" y="3901675"/>
            <a:ext cx="4452409" cy="29324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Admin\Downloads\featuredoff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1" y="3901676"/>
            <a:ext cx="4752609" cy="2970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C:\Users\Admin\Downloads\f094b5d3041aacb8160e54cfe83d8c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1" y="-30904"/>
            <a:ext cx="9132299" cy="686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9257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Scale>
                                      <p:cBhvr>
                                        <p:cTn id="14" dur="1000" decel="50000" fill="hold">
                                          <p:stCondLst>
                                            <p:cond delay="0"/>
                                          </p:stCondLst>
                                        </p:cTn>
                                        <p:tgtEl>
                                          <p:spTgt spid="10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28"/>
                                        </p:tgtEl>
                                        <p:attrNameLst>
                                          <p:attrName>ppt_x</p:attrName>
                                          <p:attrName>ppt_y</p:attrName>
                                        </p:attrNameLst>
                                      </p:cBhvr>
                                    </p:animMotion>
                                    <p:animEffect transition="in" filter="fade">
                                      <p:cBhvr>
                                        <p:cTn id="16" dur="10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Scale>
                                      <p:cBhvr>
                                        <p:cTn id="21" dur="10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27"/>
                                        </p:tgtEl>
                                        <p:attrNameLst>
                                          <p:attrName>ppt_x</p:attrName>
                                          <p:attrName>ppt_y</p:attrName>
                                        </p:attrNameLst>
                                      </p:cBhvr>
                                    </p:animMotion>
                                    <p:animEffect transition="in" filter="fade">
                                      <p:cBhvr>
                                        <p:cTn id="23" dur="10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029"/>
                                        </p:tgtEl>
                                        <p:attrNameLst>
                                          <p:attrName>style.visibility</p:attrName>
                                        </p:attrNameLst>
                                      </p:cBhvr>
                                      <p:to>
                                        <p:strVal val="visible"/>
                                      </p:to>
                                    </p:set>
                                    <p:animScale>
                                      <p:cBhvr>
                                        <p:cTn id="28" dur="1000" decel="50000" fill="hold">
                                          <p:stCondLst>
                                            <p:cond delay="0"/>
                                          </p:stCondLst>
                                        </p:cTn>
                                        <p:tgtEl>
                                          <p:spTgt spid="10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29"/>
                                        </p:tgtEl>
                                        <p:attrNameLst>
                                          <p:attrName>ppt_x</p:attrName>
                                          <p:attrName>ppt_y</p:attrName>
                                        </p:attrNameLst>
                                      </p:cBhvr>
                                    </p:animMotion>
                                    <p:animEffect transition="in" filter="fade">
                                      <p:cBhvr>
                                        <p:cTn id="30"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835696" y="764704"/>
            <a:ext cx="5760640" cy="2862322"/>
          </a:xfrm>
          <a:prstGeom prst="rect">
            <a:avLst/>
          </a:prstGeom>
        </p:spPr>
        <p:txBody>
          <a:bodyPr wrap="square">
            <a:spAutoFit/>
            <a:scene3d>
              <a:camera prst="perspectiveRight"/>
              <a:lightRig rig="threePt" dir="t"/>
            </a:scene3d>
            <a:sp3d extrusionH="57150">
              <a:bevelT w="38100" h="38100" prst="angle"/>
            </a:sp3d>
          </a:bodyPr>
          <a:lstStyle/>
          <a:p>
            <a:pPr algn="ctr"/>
            <a:r>
              <a:rPr lang="fr-FR"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reflection blurRad="6350" stA="55000" endA="300" endPos="45500" dir="5400000" sy="-100000" algn="bl" rotWithShape="0"/>
                </a:effectLst>
              </a:rPr>
              <a:t>Merci pour votre </a:t>
            </a:r>
            <a:endParaRPr lang="uk-UA"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reflection blurRad="6350" stA="55000" endA="300" endPos="45500" dir="5400000" sy="-100000" algn="bl" rotWithShape="0"/>
              </a:effectLst>
            </a:endParaRPr>
          </a:p>
          <a:p>
            <a:pPr algn="ctr"/>
            <a:r>
              <a:rPr lang="fr-FR"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reflection blurRad="6350" stA="55000" endA="300" endPos="45500" dir="5400000" sy="-100000" algn="bl" rotWithShape="0"/>
                </a:effectLst>
              </a:rPr>
              <a:t>attention</a:t>
            </a:r>
            <a:endParaRPr lang="ru-RU"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3">
                    <a:satMod val="175000"/>
                    <a:alpha val="40000"/>
                  </a:schemeClr>
                </a:glow>
                <a:reflection blurRad="6350" stA="55000" endA="300" endPos="45500" dir="5400000" sy="-100000" algn="bl" rotWithShape="0"/>
              </a:effectLst>
            </a:endParaRPr>
          </a:p>
        </p:txBody>
      </p:sp>
    </p:spTree>
    <p:extLst>
      <p:ext uri="{BB962C8B-B14F-4D97-AF65-F5344CB8AC3E}">
        <p14:creationId xmlns:p14="http://schemas.microsoft.com/office/powerpoint/2010/main" val="3498341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Admin\Downloads\ki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2975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min\Download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 y="1051746"/>
            <a:ext cx="4596216" cy="4249462"/>
          </a:xfrm>
          <a:prstGeom prst="rect">
            <a:avLst/>
          </a:prstGeom>
          <a:noFill/>
          <a:extLst>
            <a:ext uri="{909E8E84-426E-40DD-AFC4-6F175D3DCCD1}">
              <a14:hiddenFill xmlns:a14="http://schemas.microsoft.com/office/drawing/2010/main">
                <a:solidFill>
                  <a:srgbClr val="FFFFFF"/>
                </a:solidFill>
              </a14:hiddenFill>
            </a:ext>
          </a:extLst>
        </p:spPr>
      </p:pic>
      <p:sp>
        <p:nvSpPr>
          <p:cNvPr id="4" name="Блок-схема: альтернативный процесс 3"/>
          <p:cNvSpPr/>
          <p:nvPr/>
        </p:nvSpPr>
        <p:spPr>
          <a:xfrm>
            <a:off x="2704472" y="0"/>
            <a:ext cx="3843124" cy="1021556"/>
          </a:xfrm>
          <a:prstGeom prst="flowChartAlternateProcess">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5400" b="1" dirty="0">
                <a:solidFill>
                  <a:srgbClr val="002060"/>
                </a:solidFill>
              </a:rPr>
              <a:t>Population</a:t>
            </a:r>
            <a:r>
              <a:rPr lang="en-US" b="1" dirty="0"/>
              <a:t>:</a:t>
            </a:r>
            <a:r>
              <a:rPr lang="en-US" dirty="0"/>
              <a:t> </a:t>
            </a:r>
            <a:endParaRPr lang="ru-RU" dirty="0"/>
          </a:p>
        </p:txBody>
      </p:sp>
      <p:sp>
        <p:nvSpPr>
          <p:cNvPr id="5" name="Блок-схема: альтернативный процесс 4"/>
          <p:cNvSpPr/>
          <p:nvPr/>
        </p:nvSpPr>
        <p:spPr>
          <a:xfrm>
            <a:off x="763194" y="6144483"/>
            <a:ext cx="7676897" cy="783193"/>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4000" b="1" dirty="0">
                <a:solidFill>
                  <a:srgbClr val="FF0000"/>
                </a:solidFill>
              </a:rPr>
              <a:t>Environ 20 millions </a:t>
            </a:r>
            <a:r>
              <a:rPr lang="en-US" sz="4000" b="1" dirty="0" err="1">
                <a:solidFill>
                  <a:srgbClr val="FF0000"/>
                </a:solidFill>
              </a:rPr>
              <a:t>d'habitants</a:t>
            </a:r>
            <a:endParaRPr lang="ru-RU" sz="4000" b="1" dirty="0">
              <a:solidFill>
                <a:srgbClr val="FF0000"/>
              </a:solidFill>
            </a:endParaRPr>
          </a:p>
        </p:txBody>
      </p:sp>
      <p:pic>
        <p:nvPicPr>
          <p:cNvPr id="10" name="Picture 3" descr="C:\Users\Admin\Downloads\Enfants sur Masoala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034" y="1021556"/>
            <a:ext cx="4503720" cy="427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1338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Scale>
                                      <p:cBhvr>
                                        <p:cTn id="2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
                                        </p:tgtEl>
                                        <p:attrNameLst>
                                          <p:attrName>ppt_x</p:attrName>
                                          <p:attrName>ppt_y</p:attrName>
                                        </p:attrNameLst>
                                      </p:cBhvr>
                                    </p:animMotion>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Cameroo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21"/>
            <a:ext cx="9144000" cy="691839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324528" y="3387778"/>
            <a:ext cx="2016224" cy="523220"/>
          </a:xfrm>
          <a:prstGeom prst="rect">
            <a:avLst/>
          </a:prstGeom>
        </p:spPr>
        <p:txBody>
          <a:bodyPr wrap="square">
            <a:spAutoFit/>
          </a:bodyPr>
          <a:lstStyle/>
          <a:p>
            <a:r>
              <a:rPr lang="uk-UA" sz="2800" b="1" dirty="0" smtClean="0"/>
              <a:t>Y</a:t>
            </a:r>
            <a:r>
              <a:rPr lang="en-US" sz="2800" b="1" dirty="0" smtClean="0"/>
              <a:t>AOUDNE</a:t>
            </a:r>
            <a:endParaRPr lang="ru-RU" sz="2800" b="1" dirty="0"/>
          </a:p>
        </p:txBody>
      </p:sp>
      <p:sp>
        <p:nvSpPr>
          <p:cNvPr id="6" name="Блок-схема: альтернативный процесс 5"/>
          <p:cNvSpPr/>
          <p:nvPr/>
        </p:nvSpPr>
        <p:spPr>
          <a:xfrm>
            <a:off x="3923928" y="4869160"/>
            <a:ext cx="2160240" cy="432048"/>
          </a:xfrm>
          <a:prstGeom prst="flowChartAlternate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latin typeface="Arial"/>
              </a:rPr>
              <a:t>Yaoundé</a:t>
            </a:r>
            <a:endParaRPr lang="en-US" sz="2400" b="0" i="0" dirty="0">
              <a:solidFill>
                <a:srgbClr val="FF0000"/>
              </a:solidFill>
              <a:effectLst/>
              <a:latin typeface="Arial"/>
            </a:endParaRPr>
          </a:p>
        </p:txBody>
      </p:sp>
      <p:sp>
        <p:nvSpPr>
          <p:cNvPr id="7" name="Блок-схема: альтернативный процесс 6"/>
          <p:cNvSpPr/>
          <p:nvPr/>
        </p:nvSpPr>
        <p:spPr>
          <a:xfrm>
            <a:off x="3059832" y="-71421"/>
            <a:ext cx="3150898" cy="1021556"/>
          </a:xfrm>
          <a:prstGeom prst="flowChartAlternateProcess">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5400" i="1" dirty="0" err="1"/>
              <a:t>Capitale</a:t>
            </a:r>
            <a:r>
              <a:rPr lang="en-US" sz="5400" i="1" dirty="0"/>
              <a:t>:</a:t>
            </a:r>
            <a:endParaRPr lang="ru-RU" sz="5400" i="1" dirty="0"/>
          </a:p>
        </p:txBody>
      </p:sp>
    </p:spTree>
    <p:extLst>
      <p:ext uri="{BB962C8B-B14F-4D97-AF65-F5344CB8AC3E}">
        <p14:creationId xmlns:p14="http://schemas.microsoft.com/office/powerpoint/2010/main" val="1859242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43808" y="37073"/>
            <a:ext cx="3433953" cy="1015663"/>
          </a:xfrm>
          <a:prstGeom prst="rect">
            <a:avLst/>
          </a:prstGeom>
        </p:spPr>
        <p:txBody>
          <a:bodyPr wrap="none">
            <a:spAutoFit/>
          </a:bodyPr>
          <a:lstStyle/>
          <a:p>
            <a:r>
              <a:rPr lang="en-US" sz="60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Monnaie</a:t>
            </a:r>
            <a:r>
              <a:rPr lang="en-US" sz="4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ru-RU" sz="4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0" name="Picture 2" descr="C:\Users\Admin\Downloads\200_montesqu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7594" y="910913"/>
            <a:ext cx="4696405" cy="240581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ownloads\banque-de-france-billet-500-francs-pascal-3-3-1988_12219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6" y="3235959"/>
            <a:ext cx="4579774" cy="2609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ownloads\Billet_de_banque_gabona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3480" y="3290325"/>
            <a:ext cx="4680520" cy="250111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ownloads\Billet_de_banque_tahiti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885211"/>
            <a:ext cx="4560783" cy="23507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Admin\Downloads\images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982" y="910914"/>
            <a:ext cx="3625224" cy="232504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ownloads\2585-Kameron-parası.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4982" y="3235959"/>
            <a:ext cx="3642779" cy="2555483"/>
          </a:xfrm>
          <a:prstGeom prst="rect">
            <a:avLst/>
          </a:prstGeom>
          <a:noFill/>
          <a:extLst>
            <a:ext uri="{909E8E84-426E-40DD-AFC4-6F175D3DCCD1}">
              <a14:hiddenFill xmlns:a14="http://schemas.microsoft.com/office/drawing/2010/main">
                <a:solidFill>
                  <a:srgbClr val="FFFFFF"/>
                </a:solidFill>
              </a14:hiddenFill>
            </a:ext>
          </a:extLst>
        </p:spPr>
      </p:pic>
      <p:sp>
        <p:nvSpPr>
          <p:cNvPr id="5" name="Блок-схема: альтернативный процесс 4"/>
          <p:cNvSpPr/>
          <p:nvPr/>
        </p:nvSpPr>
        <p:spPr>
          <a:xfrm>
            <a:off x="1857907" y="5733256"/>
            <a:ext cx="5749257" cy="1123712"/>
          </a:xfrm>
          <a:prstGeom prst="flowChartAlternateProcess">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Fran</a:t>
            </a:r>
            <a:r>
              <a:rPr lang="uk-UA"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a:t>
            </a: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 </a:t>
            </a:r>
            <a:r>
              <a:rPr lang="en-US" sz="6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afriques</a:t>
            </a:r>
            <a:endParaRPr lang="ru-RU"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92734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fade">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fade">
                                      <p:cBhvr>
                                        <p:cTn id="32" dur="500"/>
                                        <p:tgtEl>
                                          <p:spTgt spid="20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Effect transition="in" filter="fade">
                                      <p:cBhvr>
                                        <p:cTn id="37" dur="500"/>
                                        <p:tgtEl>
                                          <p:spTgt spid="205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ownloads\cac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Администратор\Downloads\Cac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211"/>
            <a:ext cx="9144000" cy="690421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723572" y="1772816"/>
            <a:ext cx="3576620" cy="1569660"/>
          </a:xfrm>
          <a:prstGeom prst="rect">
            <a:avLst/>
          </a:prstGeom>
        </p:spPr>
        <p:txBody>
          <a:bodyPr wrap="none">
            <a:prstTxWarp prst="textPlain">
              <a:avLst/>
            </a:prstTxWarp>
            <a:spAutoFit/>
            <a:scene3d>
              <a:camera prst="isometricOffAxis1Right"/>
              <a:lightRig rig="threePt" dir="t"/>
            </a:scene3d>
          </a:bodyPr>
          <a:lstStyle/>
          <a:p>
            <a:r>
              <a:rPr lang="en-US" sz="9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3">
                      <a:satMod val="175000"/>
                      <a:alpha val="40000"/>
                    </a:schemeClr>
                  </a:glow>
                  <a:reflection blurRad="6350" stA="55000" endA="300" endPos="45500" dir="5400000" sy="-100000" algn="bl" rotWithShape="0"/>
                </a:effectLst>
              </a:rPr>
              <a:t>C</a:t>
            </a:r>
            <a:r>
              <a:rPr lang="en-US" sz="9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3">
                      <a:satMod val="175000"/>
                      <a:alpha val="40000"/>
                    </a:schemeClr>
                  </a:glow>
                  <a:reflection blurRad="6350" stA="55000" endA="300" endPos="45500" dir="5400000" sy="-100000" algn="bl" rotWithShape="0"/>
                </a:effectLst>
              </a:rPr>
              <a:t>acao</a:t>
            </a: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3">
                    <a:satMod val="175000"/>
                    <a:alpha val="40000"/>
                  </a:schemeClr>
                </a:glow>
                <a:reflection blurRad="6350" stA="55000" endA="300" endPos="45500" dir="5400000" sy="-100000" algn="bl" rotWithShape="0"/>
              </a:effectLst>
            </a:endParaRPr>
          </a:p>
        </p:txBody>
      </p:sp>
      <p:sp>
        <p:nvSpPr>
          <p:cNvPr id="3" name="TextBox 2"/>
          <p:cNvSpPr txBox="1"/>
          <p:nvPr/>
        </p:nvSpPr>
        <p:spPr>
          <a:xfrm>
            <a:off x="2449972" y="0"/>
            <a:ext cx="4123820" cy="1168539"/>
          </a:xfrm>
          <a:prstGeom prst="flowChartTerminator">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4">
                      <a:satMod val="175000"/>
                      <a:alpha val="40000"/>
                    </a:schemeClr>
                  </a:glow>
                </a:effectLst>
              </a:rPr>
              <a:t>Ressources</a:t>
            </a:r>
            <a:endParaRPr lang="ru-R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4">
                    <a:satMod val="175000"/>
                    <a:alpha val="40000"/>
                  </a:schemeClr>
                </a:glow>
              </a:effectLst>
            </a:endParaRPr>
          </a:p>
        </p:txBody>
      </p:sp>
    </p:spTree>
    <p:extLst>
      <p:ext uri="{BB962C8B-B14F-4D97-AF65-F5344CB8AC3E}">
        <p14:creationId xmlns:p14="http://schemas.microsoft.com/office/powerpoint/2010/main" val="4177434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Scale>
                                      <p:cBhvr>
                                        <p:cTn id="12" dur="10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27"/>
                                        </p:tgtEl>
                                        <p:attrNameLst>
                                          <p:attrName>ppt_x</p:attrName>
                                          <p:attrName>ppt_y</p:attrName>
                                        </p:attrNameLst>
                                      </p:cBhvr>
                                    </p:animMotion>
                                    <p:animEffect transition="in" filter="fade">
                                      <p:cBhvr>
                                        <p:cTn id="14" dur="1000"/>
                                        <p:tgtEl>
                                          <p:spTgt spid="10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ownloads\mandioca_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ownloads\mani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 y="0"/>
            <a:ext cx="9130228" cy="6847672"/>
          </a:xfrm>
          <a:prstGeom prst="rect">
            <a:avLst/>
          </a:prstGeom>
          <a:noFill/>
          <a:extLst>
            <a:ext uri="{909E8E84-426E-40DD-AFC4-6F175D3DCCD1}">
              <a14:hiddenFill xmlns:a14="http://schemas.microsoft.com/office/drawing/2010/main">
                <a:solidFill>
                  <a:srgbClr val="FFFFFF"/>
                </a:solidFill>
              </a14:hiddenFill>
            </a:ext>
          </a:extLst>
        </p:spPr>
      </p:pic>
      <p:sp>
        <p:nvSpPr>
          <p:cNvPr id="4" name="Блок-схема: альтернативный процесс 3"/>
          <p:cNvSpPr/>
          <p:nvPr/>
        </p:nvSpPr>
        <p:spPr>
          <a:xfrm>
            <a:off x="1512452" y="4437112"/>
            <a:ext cx="6155892" cy="2451735"/>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13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M</a:t>
            </a:r>
            <a:r>
              <a:rPr lang="en-US" sz="13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anioc</a:t>
            </a:r>
            <a:endParaRPr lang="ru-RU" sz="8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3296486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bana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ownloads\banani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21427601">
            <a:off x="1446608" y="2279628"/>
            <a:ext cx="5902578" cy="1862048"/>
          </a:xfrm>
          <a:prstGeom prst="rect">
            <a:avLst/>
          </a:prstGeom>
        </p:spPr>
        <p:txBody>
          <a:bodyPr wrap="none">
            <a:prstTxWarp prst="textWave4">
              <a:avLst/>
            </a:prstTxWarp>
            <a:spAutoFit/>
            <a:scene3d>
              <a:camera prst="isometricOffAxis2Left"/>
              <a:lightRig rig="threePt" dir="t"/>
            </a:scene3d>
          </a:bodyPr>
          <a:lstStyle/>
          <a:p>
            <a:r>
              <a:rPr lang="en-US" sz="11500" b="1" spc="50" dirty="0" err="1">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B</a:t>
            </a:r>
            <a:r>
              <a:rPr lang="en-US" sz="11500" b="1" spc="50" dirty="0" err="1" smtClean="0">
                <a:ln w="12700" cmpd="sng">
                  <a:solidFill>
                    <a:schemeClr val="accent6">
                      <a:satMod val="120000"/>
                      <a:shade val="80000"/>
                    </a:schemeClr>
                  </a:solidFill>
                  <a:prstDash val="solid"/>
                </a:ln>
                <a:solidFill>
                  <a:srgbClr val="FFFF00"/>
                </a:solidFill>
                <a:effectLst>
                  <a:glow rad="228600">
                    <a:schemeClr val="accent1">
                      <a:satMod val="175000"/>
                      <a:alpha val="40000"/>
                    </a:schemeClr>
                  </a:glow>
                  <a:reflection blurRad="6350" stA="55000" endA="300" endPos="45500" dir="5400000" sy="-100000" algn="bl" rotWithShape="0"/>
                </a:effectLst>
              </a:rPr>
              <a:t>ananes</a:t>
            </a:r>
            <a:endParaRPr lang="ru-RU" dirty="0">
              <a:solidFill>
                <a:srgbClr val="FFFF00"/>
              </a:solidFill>
              <a:effectLst>
                <a:glow rad="228600">
                  <a:schemeClr val="accent1">
                    <a:satMod val="175000"/>
                    <a:alpha val="40000"/>
                  </a:schemeClr>
                </a:glow>
                <a:reflection blurRad="6350" stA="55000" endA="300" endPos="45500" dir="5400000" sy="-100000" algn="bl" rotWithShape="0"/>
              </a:effectLst>
            </a:endParaRPr>
          </a:p>
        </p:txBody>
      </p:sp>
    </p:spTree>
    <p:extLst>
      <p:ext uri="{BB962C8B-B14F-4D97-AF65-F5344CB8AC3E}">
        <p14:creationId xmlns:p14="http://schemas.microsoft.com/office/powerpoint/2010/main" val="42857936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764</TotalTime>
  <Words>1487</Words>
  <Application>Microsoft Office PowerPoint</Application>
  <PresentationFormat>Екран (4:3)</PresentationFormat>
  <Paragraphs>122</Paragraphs>
  <Slides>35</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35</vt:i4>
      </vt:variant>
    </vt:vector>
  </HeadingPairs>
  <TitlesOfParts>
    <vt:vector size="36" baseType="lpstr">
      <vt:lpstr>Воздушный поток</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Рома</dc:creator>
  <cp:lastModifiedBy>NATA</cp:lastModifiedBy>
  <cp:revision>73</cp:revision>
  <dcterms:created xsi:type="dcterms:W3CDTF">2013-11-12T13:45:17Z</dcterms:created>
  <dcterms:modified xsi:type="dcterms:W3CDTF">2013-11-27T10:16:28Z</dcterms:modified>
</cp:coreProperties>
</file>