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9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72" r:id="rId13"/>
    <p:sldId id="274" r:id="rId14"/>
    <p:sldId id="275" r:id="rId15"/>
    <p:sldId id="278" r:id="rId16"/>
    <p:sldId id="277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A1DF2-FDE7-4DF5-9B10-247BD27C41DC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5B17F-955A-4A5A-A88B-B6DADB52A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38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B17F-955A-4A5A-A88B-B6DADB52AE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1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1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1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7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5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2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0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31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23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35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3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4170E-DC4F-4BC3-A1CD-B2B53A93D6CA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4E3DA-DA00-4998-BF12-27B1E3B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9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ytimg.com/vi/Tfefn2htqh0/maxresdef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57712" y="1838424"/>
            <a:ext cx="39662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Урок української мови</a:t>
            </a:r>
          </a:p>
          <a:p>
            <a:pPr algn="ctr"/>
            <a:r>
              <a:rPr lang="uk-UA" sz="2000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використанням мультимедійної </a:t>
            </a:r>
          </a:p>
          <a:p>
            <a:pPr algn="ctr"/>
            <a:r>
              <a:rPr lang="uk-UA" sz="200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</a:t>
            </a:r>
            <a:r>
              <a:rPr lang="uk-UA" sz="2000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резентації</a:t>
            </a:r>
          </a:p>
          <a:p>
            <a:pPr algn="ctr"/>
            <a:r>
              <a:rPr lang="uk-UA" sz="2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3 клас</a:t>
            </a:r>
          </a:p>
          <a:p>
            <a:pPr algn="ctr"/>
            <a:r>
              <a:rPr lang="uk-UA" sz="2400" dirty="0" smtClean="0">
                <a:ln w="0">
                  <a:solidFill>
                    <a:srgbClr val="C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Тема. Поняття предметності.</a:t>
            </a:r>
          </a:p>
          <a:p>
            <a:pPr algn="ctr"/>
            <a:r>
              <a:rPr lang="uk-UA" sz="2400" dirty="0" smtClean="0">
                <a:ln w="0">
                  <a:solidFill>
                    <a:srgbClr val="C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Усний переказ тексту.</a:t>
            </a:r>
            <a:endParaRPr lang="ru-RU" sz="2400" dirty="0">
              <a:ln w="0">
                <a:solidFill>
                  <a:srgbClr val="C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7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24"/>
            <a:ext cx="9144000" cy="6877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305342"/>
            <a:ext cx="51639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Колективна робота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  Вправа 259.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слова лівої колонки.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правої колонки.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 якої частини мови утворені слова другої колонки?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Висновок: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Отже від слів, які є прикметниками і дієсловами можна утворити слова – іменники.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Ознайомлення з правилом.(с. 107) Вивчення правила.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lib.rudn.ru/image/%D0%BA%D0%BD%D0%B8%D0%B6%D0%BA%D0%B0-%D0%BA%D0%BD%D0%BE%D0%BF%D0%BA%D0%B0%D0%B6%D0%B5%D0%BB%D1%82%D0%B0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8051" cy="18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6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ervomaysk-school9.edukit.mk.ua/files2/images/65621441.gif?size=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tatic.klasnaocinka.com.ua/uploads/editor/7901/490865/sitepage_21/images/sport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03" y="3429000"/>
            <a:ext cx="40767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9813" y="0"/>
            <a:ext cx="69888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FFFF00"/>
                </a:solidFill>
              </a:rPr>
              <a:t>Фізкультхвилинка</a:t>
            </a:r>
            <a:endParaRPr lang="ru-RU" sz="4800" dirty="0">
              <a:solidFill>
                <a:srgbClr val="FFFF00"/>
              </a:solidFill>
            </a:endParaRPr>
          </a:p>
          <a:p>
            <a:pPr algn="ctr"/>
            <a:r>
              <a:rPr lang="uk-UA" sz="2400" dirty="0">
                <a:solidFill>
                  <a:srgbClr val="FFFF00"/>
                </a:solidFill>
              </a:rPr>
              <a:t>На мелодію української народної пісні</a:t>
            </a:r>
            <a:endParaRPr lang="ru-RU" sz="2400" dirty="0">
              <a:solidFill>
                <a:srgbClr val="FFFF00"/>
              </a:solidFill>
            </a:endParaRPr>
          </a:p>
          <a:p>
            <a:pPr algn="ctr"/>
            <a:r>
              <a:rPr lang="uk-UA" sz="2400" dirty="0">
                <a:solidFill>
                  <a:srgbClr val="FFFF00"/>
                </a:solidFill>
              </a:rPr>
              <a:t>«Заспіваєм пісню веселеньку…»</a:t>
            </a:r>
            <a:endParaRPr lang="ru-RU" sz="2400" dirty="0">
              <a:solidFill>
                <a:srgbClr val="FFFF00"/>
              </a:solidFill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63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gif-kartinki.ru/fony/sinij-fon_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2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mbdou81duymovochka.umi.ru/files/dyuimovochka_0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26595"/>
            <a:ext cx="3627508" cy="36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3103" y="113886"/>
            <a:ext cx="5111015" cy="6614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u="sng" dirty="0" smtClean="0">
                <a:solidFill>
                  <a:schemeClr val="accent5">
                    <a:lumMod val="75000"/>
                  </a:schemeClr>
                </a:solidFill>
              </a:rPr>
              <a:t>Робота за вправою 260 с. 107</a:t>
            </a: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 Перекажіть прочитане.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- Чи здогадалися ви, як називається ця казка? Хто її автор?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- Де жила дівчинка?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- На чому вона спала?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- Що їла та пила Дюймовочка?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- Які зміни відбулися в лісі з настанням зими?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- Як почувалася Дюймовочка?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Від лютого холоду вона могла захворіти.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- Що порадимо Дюймовочці робити, щоб не простудитися?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В народі кажуть: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«Було б здоров’я, а все інше наживеш».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Якщо хочеш здоровим бути,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Правило запам’ятай: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Сам про своє здоров’я дбай,-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На лікарів цю турботу не перекидай.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0" y="943276"/>
            <a:ext cx="3773103" cy="154004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Гра </a:t>
            </a:r>
            <a:r>
              <a:rPr lang="uk-UA" sz="2800" b="1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«Вибери друга»</a:t>
            </a:r>
            <a:endParaRPr lang="ru-RU" sz="2800" b="1" dirty="0">
              <a:ln w="0"/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0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lnytska-zosh.uz.sch.in.ua/files2/images/0_72d27_874e701b_xl.gif?size=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8" y="-37797"/>
            <a:ext cx="7777213" cy="68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388" y="5871411"/>
            <a:ext cx="7334451" cy="9865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dirty="0" smtClean="0"/>
              <a:t>Робота в парах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9474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edsovet.su/_ld/396/25855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8" y="12513"/>
            <a:ext cx="8556859" cy="684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dity.odb.te.ua/old/userfiles/pravila-etiketa-dlya-samyx-malenkix-1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06" y="2327919"/>
            <a:ext cx="4599306" cy="43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892" y="144379"/>
            <a:ext cx="3408913" cy="65469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C00000"/>
                </a:solidFill>
              </a:rPr>
              <a:t>Створення проблемної ситуації</a:t>
            </a:r>
            <a:r>
              <a:rPr lang="uk-UA" b="1" dirty="0" smtClean="0">
                <a:solidFill>
                  <a:srgbClr val="C00000"/>
                </a:solidFill>
              </a:rPr>
              <a:t>.</a:t>
            </a:r>
          </a:p>
          <a:p>
            <a:endParaRPr lang="uk-UA" b="1" dirty="0">
              <a:solidFill>
                <a:srgbClr val="C00000"/>
              </a:solidFill>
            </a:endParaRPr>
          </a:p>
          <a:p>
            <a:endParaRPr lang="uk-UA" b="1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C00000"/>
                </a:solidFill>
              </a:rPr>
              <a:t>Яке </a:t>
            </a:r>
            <a:r>
              <a:rPr lang="uk-UA" dirty="0">
                <a:solidFill>
                  <a:srgbClr val="C00000"/>
                </a:solidFill>
              </a:rPr>
              <a:t>б ви придумали продовження цієї розповіді? </a:t>
            </a:r>
            <a:endParaRPr lang="uk-UA" dirty="0" smtClean="0">
              <a:solidFill>
                <a:srgbClr val="C00000"/>
              </a:solidFill>
            </a:endParaRPr>
          </a:p>
          <a:p>
            <a:endParaRPr lang="uk-UA" b="1" dirty="0">
              <a:solidFill>
                <a:srgbClr val="C00000"/>
              </a:solidFill>
            </a:endParaRPr>
          </a:p>
          <a:p>
            <a:endParaRPr lang="uk-UA" b="1" dirty="0" smtClean="0">
              <a:solidFill>
                <a:srgbClr val="C00000"/>
              </a:solidFill>
            </a:endParaRPr>
          </a:p>
          <a:p>
            <a:endParaRPr lang="uk-UA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З </a:t>
            </a:r>
            <a:r>
              <a:rPr lang="uk-UA" b="1" dirty="0">
                <a:solidFill>
                  <a:srgbClr val="C00000"/>
                </a:solidFill>
              </a:rPr>
              <a:t>таким другом ніякі труднощі не страшні! Можна навіть на ведмедя піти</a:t>
            </a:r>
            <a:r>
              <a:rPr lang="uk-UA" b="1" dirty="0" smtClean="0">
                <a:solidFill>
                  <a:srgbClr val="C00000"/>
                </a:solidFill>
              </a:rPr>
              <a:t>.</a:t>
            </a:r>
          </a:p>
          <a:p>
            <a:endParaRPr lang="uk-UA" b="1" dirty="0">
              <a:solidFill>
                <a:srgbClr val="C00000"/>
              </a:solidFill>
            </a:endParaRPr>
          </a:p>
          <a:p>
            <a:endParaRPr lang="uk-UA" b="1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uk-UA" b="1" dirty="0">
                <a:solidFill>
                  <a:srgbClr val="C00000"/>
                </a:solidFill>
              </a:rPr>
              <a:t>- </a:t>
            </a:r>
            <a:r>
              <a:rPr lang="uk-UA" dirty="0">
                <a:solidFill>
                  <a:srgbClr val="C00000"/>
                </a:solidFill>
              </a:rPr>
              <a:t>Чи є у вас вірні друзі? Складіть 3 речення про них.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uk-UA" b="1" dirty="0">
                <a:solidFill>
                  <a:srgbClr val="C00000"/>
                </a:solidFill>
              </a:rPr>
              <a:t> 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9257" y="1181006"/>
            <a:ext cx="3571171" cy="8758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/>
              <a:t>Розвиток мовлення.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99258" y="1080347"/>
            <a:ext cx="3571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Розвиток мовлення</a:t>
            </a:r>
          </a:p>
          <a:p>
            <a:pPr algn="ctr"/>
            <a:r>
              <a:rPr lang="uk-UA" i="1" dirty="0" smtClean="0">
                <a:solidFill>
                  <a:srgbClr val="C00000"/>
                </a:solidFill>
              </a:rPr>
              <a:t>Складання кінцівки до оповідання</a:t>
            </a:r>
          </a:p>
          <a:p>
            <a:pPr algn="ctr"/>
            <a:r>
              <a:rPr lang="uk-UA" i="1" dirty="0" smtClean="0">
                <a:solidFill>
                  <a:srgbClr val="C00000"/>
                </a:solidFill>
              </a:rPr>
              <a:t> С. Косова «Терешка»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2151247" y="132933"/>
            <a:ext cx="554896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Вправа </a:t>
            </a:r>
            <a:r>
              <a:rPr lang="uk-UA" sz="28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«Інтерв’ю».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Ось і закінчився наш урок. Який він бу у нас?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Що нового дізналися на уроці?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 яких частин мови можуть утворюватися іменники?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 які питання відповідають такі іменники?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 </a:t>
            </a:r>
            <a:r>
              <a:rPr lang="uk-UA" sz="24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 Творці нових слів</a:t>
            </a:r>
            <a:r>
              <a:rPr lang="uk-UA" sz="2400" b="1" dirty="0" smtClean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</a:p>
          <a:p>
            <a:endParaRPr lang="uk-UA" b="1" dirty="0" smtClean="0">
              <a:solidFill>
                <a:srgbClr val="1F4E79"/>
              </a:solidFill>
              <a:latin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Дружній -        працьовитий -          здоровий-</a:t>
            </a:r>
          </a:p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ж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ити-              допомагати-</a:t>
            </a:r>
          </a:p>
          <a:p>
            <a:endParaRPr lang="uk-UA" b="1" dirty="0" smtClean="0">
              <a:solidFill>
                <a:srgbClr val="1F4E79"/>
              </a:solidFill>
              <a:latin typeface="Times New Roman" panose="02020603050405020304" pitchFamily="18" charset="0"/>
            </a:endParaRPr>
          </a:p>
          <a:p>
            <a:r>
              <a:rPr lang="uk-UA" i="1" dirty="0"/>
              <a:t>-Тож живіть дружно, допомагайте один одному. Будьте працьовиті і здорові на втіху батькам і вчителям.</a:t>
            </a:r>
            <a:endParaRPr lang="ru-RU" dirty="0"/>
          </a:p>
          <a:p>
            <a:endParaRPr lang="uk-UA" b="1" dirty="0">
              <a:solidFill>
                <a:srgbClr val="1F4E79"/>
              </a:solidFill>
              <a:latin typeface="Times New Roman" panose="02020603050405020304" pitchFamily="18" charset="0"/>
            </a:endParaRPr>
          </a:p>
          <a:p>
            <a:endParaRPr lang="uk-UA" b="1" dirty="0" smtClean="0">
              <a:solidFill>
                <a:srgbClr val="1F4E79"/>
              </a:solidFill>
              <a:latin typeface="Times New Roman" panose="02020603050405020304" pitchFamily="18" charset="0"/>
            </a:endParaRPr>
          </a:p>
          <a:p>
            <a:endParaRPr lang="uk-UA" b="1" dirty="0">
              <a:solidFill>
                <a:srgbClr val="1F4E79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386" name="Picture 50" descr="http://www.gifki.org/data/media/387/mikrofon-animatsionnaya-kartinka-004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89" y="507733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laycast.ru/uploads/2013/11/26/666538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9" y="240632"/>
            <a:ext cx="8383604" cy="62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136339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Домашнє завдання ( на вибір).</a:t>
            </a:r>
            <a:endParaRPr lang="ru-RU" sz="1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Списати другий абзац вправи 260, уставляючи пропущені букви. У виділеному реченні підкреслити головні члени.</a:t>
            </a:r>
            <a:endParaRPr lang="ru-RU" sz="1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Списати другий абзац вправи 260, уставляючи пропущені букви.</a:t>
            </a:r>
            <a:endParaRPr lang="ru-RU" sz="1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antik47.rusedu.net/gallery/3117/4_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" y="0"/>
            <a:ext cx="9096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377349"/>
            <a:ext cx="4572000" cy="36797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Спасибі всім, хто працював, 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Уважно слухав і писав. 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 на уроці відповідав,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нові знання здобував. 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Дуже ви були старанні – 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всі ви учні гарні. 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за труд ваш на уроці 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 подякувати хочу!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009.radikal.ru/i308/1012/e8/62eb52a3e01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24328" y="751373"/>
            <a:ext cx="5350829" cy="5400976"/>
          </a:xfrm>
          <a:prstGeom prst="round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>
                <a:solidFill>
                  <a:srgbClr val="C00000"/>
                </a:solidFill>
              </a:rPr>
              <a:t> </a:t>
            </a:r>
            <a:r>
              <a:rPr lang="uk-UA" sz="2800" b="1" i="1" dirty="0">
                <a:solidFill>
                  <a:srgbClr val="C00000"/>
                </a:solidFill>
              </a:rPr>
              <a:t>Вправа </a:t>
            </a:r>
            <a:r>
              <a:rPr lang="uk-UA" sz="2800" b="1" i="1" dirty="0" smtClean="0">
                <a:solidFill>
                  <a:srgbClr val="C00000"/>
                </a:solidFill>
              </a:rPr>
              <a:t>«Сніжки».</a:t>
            </a:r>
            <a:endParaRPr lang="ru-RU" sz="2800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Що </a:t>
            </a:r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таке іменник?  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які групи можна </a:t>
            </a:r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поділити іменники?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Як пишуться власні і загальні назви?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В якому випадку загальні назви ми пишемо з великої літери?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http://darkwoman.d.a.pic.centerblog.net/6ebc23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38" y="2818599"/>
            <a:ext cx="2590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onstola.ru/large/201302/87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7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klasnaocinka.com.ua/uploads/editor/4260/378125/sitepage_191/images/lyzh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" y="0"/>
            <a:ext cx="4724432" cy="68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0082" y="1"/>
            <a:ext cx="381096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Вибірковий диктант.  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uk-UA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uk-UA" b="1" i="1" dirty="0" smtClean="0">
                <a:solidFill>
                  <a:srgbClr val="C00000"/>
                </a:solidFill>
              </a:rPr>
              <a:t>Взаємоперевірка</a:t>
            </a:r>
          </a:p>
          <a:p>
            <a:pPr algn="ctr"/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Перший </a:t>
            </a:r>
            <a:r>
              <a:rPr lang="uk-UA" b="1" i="1" dirty="0">
                <a:solidFill>
                  <a:schemeClr val="accent5">
                    <a:lumMod val="75000"/>
                  </a:schemeClr>
                </a:solidFill>
              </a:rPr>
              <a:t>морозець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i="1" dirty="0"/>
              <a:t>       Випав перший сніг.  Посипались сніжинки. Земля вкрилась білою ковдрою, а під нею легенький льодок. </a:t>
            </a:r>
            <a:r>
              <a:rPr lang="uk-UA" i="1" dirty="0" smtClean="0"/>
              <a:t>Оленка </a:t>
            </a:r>
            <a:r>
              <a:rPr lang="uk-UA" i="1" dirty="0"/>
              <a:t>і </a:t>
            </a:r>
            <a:r>
              <a:rPr lang="uk-UA" i="1" dirty="0" smtClean="0"/>
              <a:t>її друг Іван вирішили </a:t>
            </a:r>
            <a:r>
              <a:rPr lang="uk-UA" i="1" dirty="0"/>
              <a:t>покататися. Будьте обережні!</a:t>
            </a:r>
            <a:endParaRPr lang="ru-RU" dirty="0"/>
          </a:p>
          <a:p>
            <a:endParaRPr lang="uk-UA" dirty="0" smtClean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i="1" dirty="0" smtClean="0"/>
              <a:t> </a:t>
            </a:r>
            <a:r>
              <a:rPr lang="uk-UA" b="1" dirty="0"/>
              <a:t>Які слова ви виписали з великої букви? Чому?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/>
              <a:t> </a:t>
            </a:r>
            <a:r>
              <a:rPr lang="uk-UA" b="1" dirty="0"/>
              <a:t>Як пишуться загальні іменники ?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/>
              <a:t>До </a:t>
            </a:r>
            <a:r>
              <a:rPr lang="uk-UA" b="1" dirty="0"/>
              <a:t>якого загального іменника можна добрати власний</a:t>
            </a:r>
            <a:r>
              <a:rPr lang="uk-UA" b="1" dirty="0" smtClean="0"/>
              <a:t>?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2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kurspresent.ru/uploads/2/f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doy.ru/upload/dou/175/2014/%D0%BD%D0%BE%D0%B2%D0%B0%D1%8F%20%D0%BF%D0%B0%D0%BF%D0%BA%D0%B0/1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24" y="0"/>
            <a:ext cx="4677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gif-kartinki.ru/sobaki/risunok-sobak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24" y="5771298"/>
            <a:ext cx="1342895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zooclub.ru/attach/fotogal/anima/33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13" y="3891498"/>
            <a:ext cx="842292" cy="12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" y="77003"/>
            <a:ext cx="47260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Редагування тексту.</a:t>
            </a:r>
            <a:endParaRPr lang="ru-RU" u="sng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текст. Виправте помилки і запишіть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uk-UA" sz="1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парк. Коло засніжених дерев артем, павло, настя. Біля них песик баді.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 дерева</a:t>
            </a:r>
            <a:r>
              <a:rPr lang="uk-UA" sz="1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котик мурчик. Собака бровко скоса на нього поглядає.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uk-UA" sz="1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покликав друзів і разом пішли до дідуся павла.</a:t>
            </a:r>
            <a:endParaRPr lang="ru-RU" sz="16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Перевірка.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6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Тварини –наші вірні друзі. Ми повинні любити і оберігати їх.</a:t>
            </a:r>
            <a:endParaRPr lang="ru-RU" sz="1600" b="1" dirty="0" smtClean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Учені  доводять, що в результаті спілкування з тваринами людина стає не тільки добрішою , але й здоровішою.</a:t>
            </a:r>
            <a:endParaRPr lang="ru-RU" sz="1600" b="1" dirty="0" smtClean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6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 є у вас друзі – тварини?</a:t>
            </a:r>
            <a:endParaRPr lang="ru-RU" sz="1600" b="1" dirty="0" smtClean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6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кого є котики піднесіть праву руку. У кого є песики піднесіть праву і ліву руки, а у кого є інші друзі - тваринки – встаньте.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://img-fotki.yandex.ru/get/6442/181450557.58/0_a2f3c_ef000394_orig.jp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66" y="1700807"/>
            <a:ext cx="768451" cy="90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241659"/>
            <a:ext cx="4610501" cy="1934678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парк. Коло засніжених дерев артем, павло, настя. Біля них песик баді. Коло дерева котик мурчик. Собака бровко скоса на нього поглядає. Діти </a:t>
            </a: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покликали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друзів і разом пішли до дідуся павла.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4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"/>
            <a:ext cx="8993688" cy="6745266"/>
          </a:xfrm>
          <a:prstGeom prst="rect">
            <a:avLst/>
          </a:prstGeom>
        </p:spPr>
      </p:pic>
      <p:pic>
        <p:nvPicPr>
          <p:cNvPr id="2054" name="Picture 6" descr="http://gif-kartinki.ru/shkola/schoo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88" y="89027"/>
            <a:ext cx="57912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362281">
            <a:off x="134953" y="3436393"/>
            <a:ext cx="47802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Каліграфічна </a:t>
            </a:r>
            <a:r>
              <a:rPr lang="uk-UA" sz="2800" b="1" dirty="0">
                <a:solidFill>
                  <a:srgbClr val="7030A0"/>
                </a:solidFill>
              </a:rPr>
              <a:t>хвилинка.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uk-UA" sz="2800" dirty="0"/>
              <a:t>Урок продовжить без зупинки</a:t>
            </a:r>
            <a:endParaRPr lang="ru-RU" sz="2800" dirty="0"/>
          </a:p>
          <a:p>
            <a:r>
              <a:rPr lang="uk-UA" sz="2800" dirty="0"/>
              <a:t>Каліграфічна хвилинка.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 rot="1111100">
            <a:off x="4446914" y="1128412"/>
            <a:ext cx="4381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i="1" dirty="0" smtClean="0"/>
          </a:p>
          <a:p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Дд </a:t>
            </a:r>
            <a:r>
              <a:rPr lang="uk-UA" b="1" i="1" dirty="0" err="1">
                <a:solidFill>
                  <a:schemeClr val="accent5">
                    <a:lumMod val="75000"/>
                  </a:schemeClr>
                </a:solidFill>
              </a:rPr>
              <a:t>Дд</a:t>
            </a:r>
            <a:r>
              <a:rPr lang="uk-UA" b="1" i="1" dirty="0">
                <a:solidFill>
                  <a:schemeClr val="accent5">
                    <a:lumMod val="75000"/>
                  </a:schemeClr>
                </a:solidFill>
              </a:rPr>
              <a:t> ду ди </a:t>
            </a:r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дн</a:t>
            </a:r>
          </a:p>
          <a:p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b="1" i="1" dirty="0">
                <a:solidFill>
                  <a:schemeClr val="accent5">
                    <a:lumMod val="75000"/>
                  </a:schemeClr>
                </a:solidFill>
              </a:rPr>
              <a:t>друзі добро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</a:rPr>
              <a:t>Справжній </a:t>
            </a:r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друг</a:t>
            </a:r>
          </a:p>
          <a:p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b="1" i="1" dirty="0">
                <a:solidFill>
                  <a:schemeClr val="accent5">
                    <a:lumMod val="75000"/>
                  </a:schemeClr>
                </a:solidFill>
              </a:rPr>
              <a:t>завжди бажає </a:t>
            </a:r>
            <a:endParaRPr lang="uk-UA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добра</a:t>
            </a:r>
            <a:r>
              <a:rPr lang="uk-UA" b="1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757"/>
            <a:ext cx="9144000" cy="7146757"/>
          </a:xfrm>
          <a:prstGeom prst="rect">
            <a:avLst/>
          </a:prstGeom>
        </p:spPr>
      </p:pic>
      <p:pic>
        <p:nvPicPr>
          <p:cNvPr id="1026" name="Picture 2" descr="http://smayls.ru/data/smiles/animashki-knigi-17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19" y="2656119"/>
            <a:ext cx="13811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khshmga.muzkult.ru/img/upload/2832/image_image_118033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78" y="10443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ifsla.ru/images/1/predmet2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79" y="771826"/>
            <a:ext cx="2472122" cy="20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avr-group.ru/files/uploads/images/%D1%82%D0%BE%D1%80%D1%82%D0%B8%D0%B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51" y="3221712"/>
            <a:ext cx="1846480" cy="19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.sotmarket.ru/standart/img/detskie_tovary/tovary_dlja_shkoly/penaly/rosmehn/penal-rosmehn-masha-i-medved-babochki-6031375-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31" y="4322994"/>
            <a:ext cx="28575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naturalmath.wikispaces.com/file/view/i1_hemera_parrot2.gif/190877520/280x361/i1_hemera_parrot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33" y="622102"/>
            <a:ext cx="1407483" cy="18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78201"/>
            <a:ext cx="429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ln w="1905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Гра «Руханка».</a:t>
            </a:r>
            <a:endParaRPr lang="ru-RU" sz="4800" dirty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4999" y="78201"/>
            <a:ext cx="4348340" cy="3840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</a:rPr>
              <a:t>Уявіть що вам потрібно йти до своїх друзів на день народження.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</a:rPr>
              <a:t>Що ви хотіли б їм подарувати? На </a:t>
            </a:r>
            <a:r>
              <a:rPr lang="uk-UA" sz="1600" b="1" dirty="0" smtClean="0">
                <a:solidFill>
                  <a:schemeClr val="accent1">
                    <a:lumMod val="50000"/>
                  </a:schemeClr>
                </a:solidFill>
              </a:rPr>
              <a:t>слайді </a:t>
            </a: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</a:rPr>
              <a:t>розміщені малюнки подарунків. Я називатиму кожен з них. Хто хоче подарувати саме цей подарунок встає. ( Книжка, пенал, фарби, альбом , олівці, торт, папугай)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</a:rPr>
              <a:t>До якої частини мови належать ці слова?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</a:rPr>
              <a:t>Що вони означають?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</a:rPr>
              <a:t>Ці слова позначають конкретні предмети, які ми можемо сприйняти органами зору</a:t>
            </a:r>
            <a:r>
              <a:rPr lang="uk-UA" sz="1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</a:rPr>
              <a:t>(ми їх бачимо), слуху (чуємо), дотик (можемо до них доторкнутись).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Рисунок 12" descr="http://shop.schoolboy.com.ua/published/publicdata/SCHOOLBOYSCHOOLBOY/attachments/SC/products_pictures/PB-SC-030-109-6_enl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17" y="5179017"/>
            <a:ext cx="2308436" cy="1415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6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ramki-photoshop.ru/fony/fon-1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://www.playcast.ru/uploads/2015/06/30/141570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427" y="3280973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893" y="221381"/>
            <a:ext cx="79889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5">
                    <a:lumMod val="75000"/>
                  </a:schemeClr>
                </a:solidFill>
              </a:rPr>
              <a:t>Гра «Я –тобі, ти –мені».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i="1" dirty="0" smtClean="0"/>
              <a:t> </a:t>
            </a:r>
            <a:r>
              <a:rPr lang="uk-UA" sz="2000" dirty="0"/>
              <a:t>А з яким настроєм ви йдете на свято?</a:t>
            </a:r>
            <a:endParaRPr lang="ru-RU" sz="2000" dirty="0"/>
          </a:p>
          <a:p>
            <a:r>
              <a:rPr lang="uk-UA" sz="2000" i="1" dirty="0"/>
              <a:t>(Радісним, добрим, бадьорим, веселим)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 </a:t>
            </a:r>
            <a:r>
              <a:rPr lang="uk-UA" sz="2000" dirty="0"/>
              <a:t>Я буду називати прикметник і кидати </a:t>
            </a:r>
            <a:r>
              <a:rPr lang="uk-UA" sz="2000" dirty="0" smtClean="0"/>
              <a:t>м’яч, а </a:t>
            </a:r>
            <a:r>
              <a:rPr lang="uk-UA" sz="2000" smtClean="0"/>
              <a:t>ви  </a:t>
            </a:r>
            <a:r>
              <a:rPr lang="uk-UA" sz="2000" smtClean="0"/>
              <a:t>утворюєте </a:t>
            </a:r>
            <a:r>
              <a:rPr lang="uk-UA" sz="2000" dirty="0"/>
              <a:t>від прикметника спільнокореневі іменники та повертає </a:t>
            </a:r>
            <a:r>
              <a:rPr lang="uk-UA" sz="2000" dirty="0" smtClean="0"/>
              <a:t>м’яч </a:t>
            </a:r>
            <a:r>
              <a:rPr lang="uk-UA" sz="2000" dirty="0"/>
              <a:t>учителеві.</a:t>
            </a:r>
            <a:endParaRPr lang="ru-RU" sz="2000" dirty="0"/>
          </a:p>
          <a:p>
            <a:r>
              <a:rPr lang="uk-UA" sz="2000" b="1" dirty="0">
                <a:solidFill>
                  <a:srgbClr val="C00000"/>
                </a:solidFill>
              </a:rPr>
              <a:t>Радісний – 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uk-UA" sz="2000" b="1" dirty="0">
                <a:solidFill>
                  <a:srgbClr val="C00000"/>
                </a:solidFill>
              </a:rPr>
              <a:t>поважний – 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uk-UA" sz="2000" b="1" dirty="0">
                <a:solidFill>
                  <a:srgbClr val="C00000"/>
                </a:solidFill>
              </a:rPr>
              <a:t>добрий – 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uk-UA" sz="2000" b="1" dirty="0">
                <a:solidFill>
                  <a:srgbClr val="C00000"/>
                </a:solidFill>
              </a:rPr>
              <a:t>бадьорий – </a:t>
            </a:r>
            <a:endParaRPr lang="ru-RU" sz="20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 </a:t>
            </a:r>
            <a:r>
              <a:rPr lang="uk-UA" sz="2000" dirty="0"/>
              <a:t>Яке значення мають ці іменники?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 </a:t>
            </a:r>
            <a:r>
              <a:rPr lang="uk-UA" sz="2000" dirty="0"/>
              <a:t>Чи можемо ми їх сприйняти органами чуттів?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 Вони мають загальні значення, сприйняти органами чуття їх неможливо.</a:t>
            </a:r>
            <a:endParaRPr lang="ru-RU" sz="2000" dirty="0"/>
          </a:p>
        </p:txBody>
      </p:sp>
      <p:sp>
        <p:nvSpPr>
          <p:cNvPr id="4" name="Табличка 3"/>
          <p:cNvSpPr/>
          <p:nvPr/>
        </p:nvSpPr>
        <p:spPr>
          <a:xfrm>
            <a:off x="2743201" y="5409398"/>
            <a:ext cx="6323798" cy="1318661"/>
          </a:xfrm>
          <a:prstGeom prst="plaqu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u="sng" dirty="0">
                <a:solidFill>
                  <a:srgbClr val="7030A0"/>
                </a:solidFill>
              </a:rPr>
              <a:t>Висновок.</a:t>
            </a:r>
            <a:r>
              <a:rPr lang="uk-UA" dirty="0">
                <a:solidFill>
                  <a:srgbClr val="7030A0"/>
                </a:solidFill>
              </a:rPr>
              <a:t> В українській мові є іменники, які позначають конкретні предмети (торт, книжка, фарби), а також іменники, які теж є загальними, але сприйняти органами чуття, тобто побачити,  почути, відчути їх на смак чи запах не можна.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4426/102699435.56c/0_7b6a1_92719079_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98232" y="1838425"/>
            <a:ext cx="5245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Хвилинка поезії. </a:t>
            </a:r>
            <a:r>
              <a:rPr lang="uk-UA" b="1" dirty="0"/>
              <a:t> </a:t>
            </a:r>
            <a:endParaRPr lang="ru-RU" dirty="0"/>
          </a:p>
          <a:p>
            <a:r>
              <a:rPr lang="uk-UA" sz="2000" dirty="0"/>
              <a:t>Іменники справу знають –</a:t>
            </a:r>
            <a:endParaRPr lang="ru-RU" sz="2000" dirty="0"/>
          </a:p>
          <a:p>
            <a:r>
              <a:rPr lang="uk-UA" sz="2000" dirty="0"/>
              <a:t>Всі предмети називають,</a:t>
            </a:r>
            <a:endParaRPr lang="ru-RU" sz="2000" dirty="0"/>
          </a:p>
          <a:p>
            <a:r>
              <a:rPr lang="uk-UA" sz="2000" dirty="0"/>
              <a:t>І людину і тварину і маленьку їх дитину.</a:t>
            </a:r>
            <a:endParaRPr lang="ru-RU" sz="2000" dirty="0"/>
          </a:p>
          <a:p>
            <a:r>
              <a:rPr lang="uk-UA" sz="2000" dirty="0"/>
              <a:t>Всяку птицю іменує – імен йому не бракує.</a:t>
            </a:r>
            <a:endParaRPr lang="ru-RU" sz="2000" dirty="0"/>
          </a:p>
          <a:p>
            <a:r>
              <a:rPr lang="uk-UA" sz="2000" dirty="0"/>
              <a:t>Ліси, гори і долини, ріки, моря і низини,</a:t>
            </a:r>
            <a:endParaRPr lang="ru-RU" sz="2000" dirty="0"/>
          </a:p>
          <a:p>
            <a:r>
              <a:rPr lang="uk-UA" sz="2000" dirty="0"/>
              <a:t>Міста, села, океани, безкінченні земні далі.</a:t>
            </a:r>
            <a:endParaRPr lang="ru-RU" sz="2000" dirty="0"/>
          </a:p>
          <a:p>
            <a:r>
              <a:rPr lang="uk-UA" sz="2000" dirty="0"/>
              <a:t>Іменує почуття, вказує на відчуття.</a:t>
            </a:r>
            <a:endParaRPr lang="ru-RU" sz="2000" dirty="0"/>
          </a:p>
          <a:p>
            <a:r>
              <a:rPr lang="uk-UA" sz="2000" dirty="0"/>
              <a:t>Навіть прикметники іменує.</a:t>
            </a:r>
            <a:endParaRPr lang="ru-RU" sz="2000" dirty="0"/>
          </a:p>
          <a:p>
            <a:r>
              <a:rPr lang="uk-UA" sz="2000" dirty="0"/>
              <a:t>Іменник ще не раз нас подивує.</a:t>
            </a:r>
            <a:endParaRPr lang="ru-RU" sz="2000" dirty="0"/>
          </a:p>
        </p:txBody>
      </p:sp>
      <p:pic>
        <p:nvPicPr>
          <p:cNvPr id="4098" name="Picture 2" descr="http://parnasse.ru/images/content_photos/small/e14f8ee5799c6ee32d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1" y="5848549"/>
            <a:ext cx="425767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arnasse.ru/images/content_photos/small/e14f8ee5799c6ee32d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06" y="5867399"/>
            <a:ext cx="425767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arnasse.ru/images/content_photos/small/e14f8ee5799c6ee32d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625"/>
            <a:ext cx="425767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l10.glitter-graphics.net/pub/804/804250loucc5xgf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76"/>
            <a:ext cx="4110286" cy="37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6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nachalo4ka.ru/wp-content/uploads/2014/08/fon-shkolnaya-doska-osennie-listy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578543" y="2415941"/>
            <a:ext cx="5832910" cy="2944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уроку: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uk-UA" sz="1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Ознайомимось </a:t>
            </a:r>
            <a:r>
              <a:rPr lang="uk-UA" sz="1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іменниками, які не називають предмети, але набувають предметності.</a:t>
            </a:r>
            <a:endParaRPr lang="ru-RU" sz="14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uk-UA" sz="1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Будемо вчитися їх утворювати.</a:t>
            </a:r>
            <a:endParaRPr lang="ru-RU" sz="14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uk-UA" sz="1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Влучно вживати у своєму мовленні</a:t>
            </a:r>
            <a:endParaRPr lang="ru-RU" sz="1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uk-UA" sz="1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ознайомимось з іменниками, які не називають предмети, але набувають предметності, будемо вчитися їх утворювати, вживати у своєму мовленні.</a:t>
            </a:r>
            <a:endParaRPr lang="ru-RU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617</TotalTime>
  <Words>827</Words>
  <Application>Microsoft Office PowerPoint</Application>
  <PresentationFormat>Экран (4:3)</PresentationFormat>
  <Paragraphs>144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Dima</cp:lastModifiedBy>
  <cp:revision>52</cp:revision>
  <dcterms:created xsi:type="dcterms:W3CDTF">2016-11-19T16:56:40Z</dcterms:created>
  <dcterms:modified xsi:type="dcterms:W3CDTF">2016-11-24T18:12:55Z</dcterms:modified>
</cp:coreProperties>
</file>