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3" r:id="rId4"/>
    <p:sldId id="258" r:id="rId5"/>
    <p:sldId id="260" r:id="rId6"/>
    <p:sldId id="266" r:id="rId7"/>
    <p:sldId id="261" r:id="rId8"/>
    <p:sldId id="262" r:id="rId9"/>
    <p:sldId id="281" r:id="rId10"/>
    <p:sldId id="263" r:id="rId11"/>
    <p:sldId id="276" r:id="rId12"/>
    <p:sldId id="264" r:id="rId13"/>
    <p:sldId id="280" r:id="rId14"/>
    <p:sldId id="267" r:id="rId15"/>
    <p:sldId id="268" r:id="rId16"/>
    <p:sldId id="269" r:id="rId17"/>
    <p:sldId id="284" r:id="rId18"/>
    <p:sldId id="272" r:id="rId19"/>
    <p:sldId id="282" r:id="rId20"/>
    <p:sldId id="270" r:id="rId21"/>
    <p:sldId id="273" r:id="rId22"/>
    <p:sldId id="274" r:id="rId23"/>
    <p:sldId id="277" r:id="rId24"/>
    <p:sldId id="278" r:id="rId25"/>
    <p:sldId id="275" r:id="rId26"/>
    <p:sldId id="27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315" autoAdjust="0"/>
    <p:restoredTop sz="98208" autoAdjust="0"/>
  </p:normalViewPr>
  <p:slideViewPr>
    <p:cSldViewPr>
      <p:cViewPr>
        <p:scale>
          <a:sx n="80" d="100"/>
          <a:sy n="80" d="100"/>
        </p:scale>
        <p:origin x="-1878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openxmlformats.org/officeDocument/2006/relationships/image" Target="../media/image6.png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8.bin"/><Relationship Id="rId2" Type="http://schemas.microsoft.com/office/2006/relationships/legacyDiagramText" Target="legacyDiagramText7.bin"/><Relationship Id="rId1" Type="http://schemas.microsoft.com/office/2006/relationships/legacyDiagramText" Target="legacyDiagramText6.bin"/><Relationship Id="rId6" Type="http://schemas.microsoft.com/office/2006/relationships/legacyDiagramText" Target="legacyDiagramText11.bin"/><Relationship Id="rId5" Type="http://schemas.microsoft.com/office/2006/relationships/legacyDiagramText" Target="legacyDiagramText10.bin"/><Relationship Id="rId4" Type="http://schemas.microsoft.com/office/2006/relationships/legacyDiagramText" Target="legacyDiagramText9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3E0C9F-6573-4DB2-9FB1-BE5C8EBC770F}" type="datetimeFigureOut">
              <a:rPr lang="uk-UA"/>
              <a:pPr>
                <a:defRPr/>
              </a:pPr>
              <a:t>27.11.2016</a:t>
            </a:fld>
            <a:endParaRPr lang="uk-UA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82B962-E176-4161-B142-02D4465D6D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5277F9-8573-4F86-A9C8-8E24557BB6FF}" type="datetimeFigureOut">
              <a:rPr lang="uk-UA"/>
              <a:pPr>
                <a:defRPr/>
              </a:pPr>
              <a:t>27.11.2016</a:t>
            </a:fld>
            <a:endParaRPr lang="uk-UA"/>
          </a:p>
        </p:txBody>
      </p:sp>
      <p:sp>
        <p:nvSpPr>
          <p:cNvPr id="17412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1A0181-F378-4FBD-B39E-F99A91DD106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73F04-2CF2-4183-A08B-DCC09CF0B9CC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1890-2546-4AF6-85B6-7AAC0AF11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E4C5-2D9A-4CA9-936B-28F81E26E5B3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4AB55-A403-485D-AE6E-6A4533025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E9AE-48D8-4764-8DB3-FD13A1FB0791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F953-3BDF-4854-A800-CF68172ED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A11D-FDCD-40E9-941D-82BD165189F0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7B5A-4E24-4A6F-9DE6-4EAAD97CF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77D1-F043-4620-8855-91D5BB4E2915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EA6B6-3490-48C4-8E86-F37272E99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C396-4918-434F-85C7-D1C37F597697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649E-AFA2-4D4A-B6DD-F5C44172B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3837-479C-47AE-B6B6-9EBBB86CB5FA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C230-4471-4406-A647-B6599D94A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72CBD-A63E-4C0F-A9EC-44264085C2B6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F1FF2-C201-4BF1-AB41-F1F411D16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90B8-F9F2-4AE1-93A5-4A4B4E04AFE4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B72C-F130-40CC-BF7B-275FB9716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0CDB-9D56-48B3-AE0F-0D9F7F5A79B7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CD2A0-472E-438D-8020-A8453A159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FE44F-27FE-448A-91A6-55A369B2F1A1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EDF6-CAD2-457A-9074-EB3F8F656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0E574-35E8-4343-ABFF-E5BF449F1549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B7DC5-91A4-4CF8-BF58-652E97332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28F03-5C6C-4FFA-9C0B-6D39D5D846DB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A991-4536-4EA2-B6D5-35218F255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CD69-9BA8-4F3E-B375-88CE085CE7EB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E981-A40E-4F5D-9CBF-083678FE5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7AFBB-7C0F-4D72-B9F6-98D178134E3B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A048-5F89-43F4-B57C-EB8AA568B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FFFF00"/>
            </a:gs>
            <a:gs pos="26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E3B261-DA45-4C47-9431-D25FEE0993E3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1B282D-3789-4920-A032-F60C35189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85725"/>
            <a:ext cx="43100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857250"/>
            <a:ext cx="78105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876925"/>
            <a:ext cx="43100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1628775"/>
            <a:ext cx="78105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Home_PC\Pictures\ban_image_136542204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38618">
            <a:off x="-180975" y="4221163"/>
            <a:ext cx="2333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C:\Users\Home_PC\Pictures\ban_image_136542204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98504">
            <a:off x="179388" y="4292600"/>
            <a:ext cx="2333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C:\Users\Home_PC\Pictures\ban_image_136542204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61722">
            <a:off x="468313" y="4410075"/>
            <a:ext cx="2333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1547813" y="981075"/>
            <a:ext cx="66960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Вивчення народних традицій рідного краю на уроках музичного мистецтва як засіб формування національної етнокультури</a:t>
            </a:r>
            <a:endParaRPr lang="ru-RU" sz="3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3348038" y="3789363"/>
            <a:ext cx="46799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Старик Оксана Остапівна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учитель музичного мистецтва</a:t>
            </a:r>
            <a:br>
              <a:rPr lang="uk-UA" sz="2400" b="1" i="1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Комарівської загальноосвітньої  школи І-ІІ ступенів</a:t>
            </a:r>
            <a:endParaRPr lang="ru-RU" sz="24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Давні українські зимові обряди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9938" name="Рисунок 3" descr="F:\Новая папка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85875"/>
            <a:ext cx="36433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image 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0575" y="1268413"/>
            <a:ext cx="33559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image (4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857625"/>
            <a:ext cx="35718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image?t=52&amp;bid=813390037477&amp;id=813390037477&amp;plc=WEB&amp;tkn=*t8UNPDYfGA5iAteuK1BHN_MRZb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4000500"/>
            <a:ext cx="25971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Колядки, щедрівки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38" y="1058863"/>
            <a:ext cx="34448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71563"/>
            <a:ext cx="3429000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3786188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786188"/>
            <a:ext cx="350043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Різдвяні вертепи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Рисунок 3" descr="F:\Новая папка\image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285875"/>
            <a:ext cx="66436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38"/>
            <a:ext cx="7810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6076950"/>
            <a:ext cx="2286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2950" y="0"/>
            <a:ext cx="781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0"/>
            <a:ext cx="2286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Юрій Богданович Брилинський — український актор. Заслужений артист України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3132138" y="2349500"/>
            <a:ext cx="5554662" cy="377666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Народився Юрій Богданович 25 березня 1942 в смт Бориня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Від 1943 р. жив у селах Горішня Слобідка Монастириського, Шульганівка і Ягільниця Чортківськго районів Тернопільської області.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 1960–1964 рр. навчався на філологічному факультеті Львівського університету. Від 1963 р. — актор Львівського академічного (нині національного) українського драматичного театру ім. М. Заньковецької. Зіграв понад 120 ролей на сцені, знімався в кінофільмах.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Першою була вистава «Гайдамаки», з якої й почалася творча стезя актора 50 років тому.</a:t>
            </a:r>
          </a:p>
        </p:txBody>
      </p:sp>
      <p:pic>
        <p:nvPicPr>
          <p:cNvPr id="46083" name="Picture 5" descr="s143914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20938"/>
            <a:ext cx="2927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Музична краєзнавча скарбничка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50" name="Group 3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3711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Композитори рідного краю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Д.Січинський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Л.Лепкий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Вериківський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BFA"/>
                        </a:gs>
                        <a:gs pos="50000">
                          <a:schemeClr val="accent1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Виконавці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С.Крушельницька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О.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Пекун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Павлік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гурт 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“Тріода”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accent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137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Музичні твори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кантата 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“Дніпро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реве”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“Чуєш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брате 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мій”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BFA"/>
                        </a:gs>
                        <a:gs pos="50000">
                          <a:schemeClr val="accent1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Майстри музичних </a:t>
                      </a:r>
                      <a:r>
                        <a:rPr kumimoji="0" lang="uk-UA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інстументів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Зуляк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BFA"/>
                        </a:gs>
                        <a:gs pos="50000">
                          <a:schemeClr val="accent1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Музичні традиції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“Дзвони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Лемковини”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BFA"/>
                        </a:gs>
                        <a:gs pos="50000">
                          <a:schemeClr val="accent1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Музичні заклади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Музичне училище 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ім.С.Крушельницької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BFA"/>
                        </a:gs>
                        <a:gs pos="50000">
                          <a:schemeClr val="accent1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48144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76950"/>
            <a:ext cx="37036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3938" y="6076950"/>
            <a:ext cx="43100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6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6076950"/>
            <a:ext cx="43100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Знайомство з творчістю </a:t>
            </a:r>
            <a:br>
              <a:rPr lang="uk-UA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Соломії Крушельницької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5" descr="Картинки по запросу соломія крушельниць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844675"/>
            <a:ext cx="2836862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7" descr="Соломія Крушельниць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213" y="1916113"/>
            <a:ext cx="27416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9" descr="Картинки по запросу соломія крушельниць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916113"/>
            <a:ext cx="30511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6950"/>
            <a:ext cx="37036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6076950"/>
            <a:ext cx="27606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6076950"/>
            <a:ext cx="27860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Етнічна музика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52227" name="Picture 5" descr="Картинки по запросу козак систе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6858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7" descr="Картинки по запросу kozak system дзвони лемківщи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492375"/>
            <a:ext cx="48260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76950"/>
            <a:ext cx="37036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6076950"/>
            <a:ext cx="290353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6076950"/>
            <a:ext cx="26431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72708" name="Rectangle 2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uk-UA" sz="4400" b="1">
                <a:latin typeface="Times New Roman" pitchFamily="18" charset="0"/>
                <a:cs typeface="Times New Roman" pitchFamily="18" charset="0"/>
              </a:rPr>
              <a:t>Музичний проект </a:t>
            </a:r>
            <a:br>
              <a:rPr lang="uk-UA" sz="4400" b="1">
                <a:latin typeface="Times New Roman" pitchFamily="18" charset="0"/>
                <a:cs typeface="Times New Roman" pitchFamily="18" charset="0"/>
              </a:rPr>
            </a:br>
            <a:r>
              <a:rPr lang="uk-UA" sz="4400" b="1">
                <a:latin typeface="Times New Roman" pitchFamily="18" charset="0"/>
                <a:cs typeface="Times New Roman" pitchFamily="18" charset="0"/>
              </a:rPr>
              <a:t>“Альбом стилізацій” </a:t>
            </a:r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9" name="Picture 6" descr="image?t=52&amp;bid=838892972773&amp;id=838892972773&amp;plc=WEB&amp;tkn=*9OCCISgrRAwY5X7NHLoqOmbiW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14563"/>
            <a:ext cx="37861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8" descr="image?t=52&amp;bid=838892961509&amp;id=838892961509&amp;plc=WEB&amp;tkn=*1xle24i8mqP78ozQwF2rQnbWgI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643063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76950"/>
            <a:ext cx="37036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6076950"/>
            <a:ext cx="290353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6076950"/>
            <a:ext cx="26431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135937" cy="638175"/>
          </a:xfrm>
        </p:spPr>
        <p:txBody>
          <a:bodyPr/>
          <a:lstStyle/>
          <a:p>
            <a:pPr eaLnBrk="1" hangingPunct="1"/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Районний огляд вертепів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4" descr="image?t=0&amp;bid=839739916173&amp;id=839739916173&amp;plc=WEB&amp;tkn=*y9iX6xuaIpbagXjAmpc-ME7gs7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571625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6" descr="image?t=0&amp;bid=839739918989&amp;id=839739918989&amp;plc=WEB&amp;tkn=*76NxNK5nrUrj_r1sg8O2HrBndM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00037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Заголовок 1"/>
          <p:cNvSpPr>
            <a:spLocks/>
          </p:cNvSpPr>
          <p:nvPr/>
        </p:nvSpPr>
        <p:spPr bwMode="auto">
          <a:xfrm>
            <a:off x="684213" y="188913"/>
            <a:ext cx="800258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 b="1">
                <a:latin typeface="Times New Roman" pitchFamily="18" charset="0"/>
                <a:cs typeface="Times New Roman" pitchFamily="18" charset="0"/>
              </a:rPr>
              <a:t>Позакласна робота</a:t>
            </a:r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7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76950"/>
            <a:ext cx="4357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6076950"/>
            <a:ext cx="478631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1143000"/>
          </a:xfrm>
        </p:spPr>
        <p:txBody>
          <a:bodyPr/>
          <a:lstStyle/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Огляд гаївок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AutoShape 4" descr="Image result for гаївки це"/>
          <p:cNvSpPr>
            <a:spLocks noChangeAspect="1" noChangeArrowheads="1"/>
          </p:cNvSpPr>
          <p:nvPr/>
        </p:nvSpPr>
        <p:spPr bwMode="auto">
          <a:xfrm>
            <a:off x="6662738" y="3538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6323" name="Picture 6" descr="Image result for гаївки ц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00213"/>
            <a:ext cx="432117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8" descr="Image result for гаївки ц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141663"/>
            <a:ext cx="4211637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0363" y="549275"/>
            <a:ext cx="370363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76950"/>
            <a:ext cx="37036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/>
              <a:t>„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... і як би не змінювався світ,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куди б не закинула тебе доля,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завжди зберігай у серці ті</a:t>
            </a:r>
          </a:p>
          <a:p>
            <a:pPr algn="ctr" eaLnBrk="1" hangingPunct="1">
              <a:buFont typeface="Arial" charset="0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духовні скарби, які дісталися тобі</a:t>
            </a:r>
          </a:p>
          <a:p>
            <a:pPr algn="ctr" eaLnBrk="1" hangingPunct="1">
              <a:buFont typeface="Arial" charset="0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у спадок від попередніх поколінь...”</a:t>
            </a:r>
            <a:endParaRPr lang="en-US" b="1" i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А. Сокіл</a:t>
            </a:r>
          </a:p>
        </p:txBody>
      </p:sp>
      <p:pic>
        <p:nvPicPr>
          <p:cNvPr id="21506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85725"/>
            <a:ext cx="43100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908050"/>
            <a:ext cx="78105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1628775"/>
            <a:ext cx="78105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876925"/>
            <a:ext cx="43100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Users\Home_PC\Pictures\ban_image_136542204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61722">
            <a:off x="468313" y="4410075"/>
            <a:ext cx="2333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C:\Users\Home_PC\Pictures\ban_image_136542204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61722">
            <a:off x="0" y="4410075"/>
            <a:ext cx="2333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 descr="C:\Users\Home_PC\Pictures\ban_image_136542204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61722">
            <a:off x="-468313" y="4410075"/>
            <a:ext cx="2333626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ctrTitle"/>
          </p:nvPr>
        </p:nvSpPr>
        <p:spPr>
          <a:xfrm>
            <a:off x="500063" y="214313"/>
            <a:ext cx="7772400" cy="1470025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smtClean="0"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0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23850" y="476250"/>
            <a:ext cx="8072438" cy="1060450"/>
          </a:xfrm>
        </p:spPr>
        <p:txBody>
          <a:bodyPr/>
          <a:lstStyle/>
          <a:p>
            <a:pPr eaLnBrk="1" hangingPunct="1"/>
            <a:r>
              <a:rPr lang="uk-UA" sz="4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Андріївські вечорниці</a:t>
            </a:r>
            <a:endParaRPr lang="ru-RU" sz="4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1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76950"/>
            <a:ext cx="37036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6076950"/>
            <a:ext cx="29733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6076950"/>
            <a:ext cx="292893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Рисунок 6" descr="G:\Новая папка\20161011_1925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557338"/>
            <a:ext cx="4071937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Рисунок 8" descr="G:\Новая папка\20161011_192510.jp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4500563" y="3141663"/>
            <a:ext cx="40417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Рисунок 2" descr="G:\Новая папка\photo_1476203612.jpg"/>
          <p:cNvPicPr>
            <a:picLocks noChangeAspect="1" noChangeArrowheads="1"/>
          </p:cNvPicPr>
          <p:nvPr/>
        </p:nvPicPr>
        <p:blipFill>
          <a:blip r:embed="rId3"/>
          <a:srcRect l="20612" r="2187"/>
          <a:stretch>
            <a:fillRect/>
          </a:stretch>
        </p:blipFill>
        <p:spPr bwMode="auto">
          <a:xfrm>
            <a:off x="214313" y="1071563"/>
            <a:ext cx="4357687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911225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“Традиції моєї родини”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9" name="Рисунок 3" descr="G:\Новая папка\photo_14762036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2163" y="3429000"/>
            <a:ext cx="4541837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76950"/>
            <a:ext cx="40719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4214813"/>
            <a:ext cx="32369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143000"/>
            <a:ext cx="31416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214438"/>
            <a:ext cx="32861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“Молитва за Україну”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385762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38" y="2786063"/>
            <a:ext cx="34274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mage?t=52&amp;bid=665669365989&amp;id=665669365989&amp;plc=WEB&amp;tkn=*6VFwDtNPZJKfjikRAR_7b204sf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71563"/>
            <a:ext cx="331311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6" descr="image?t=52&amp;bid=665669319141&amp;id=665669319141&amp;plc=WEB&amp;tkn=*AR3ZF3EA-uzuJpZUD0brDR6rqf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071563"/>
            <a:ext cx="307022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“Свята Покрова”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6" name="Picture 4" descr="image?t=52&amp;bid=665669346277&amp;id=665669346277&amp;plc=WEB&amp;tkn=*11_gqqfkS4bl70fny3BsLchIdG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3500438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b="1" smtClean="0">
                <a:latin typeface="Times New Roman" pitchFamily="18" charset="0"/>
                <a:cs typeface="Times New Roman" pitchFamily="18" charset="0"/>
              </a:rPr>
              <a:t>Великий етнограф та фолькльорист</a:t>
            </a:r>
          </a:p>
        </p:txBody>
      </p:sp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14438"/>
            <a:ext cx="25701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3643313"/>
            <a:ext cx="277495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1143000"/>
            <a:ext cx="249872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786188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3500438"/>
            <a:ext cx="1935163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1214438"/>
            <a:ext cx="27082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63938" y="333375"/>
            <a:ext cx="5580062" cy="1143000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Українці танцюють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929063"/>
            <a:ext cx="3230562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929063"/>
            <a:ext cx="323215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1214438"/>
            <a:ext cx="3379788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836613"/>
            <a:ext cx="7810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0"/>
            <a:ext cx="31432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/>
          </p:nvPr>
        </p:nvSpPr>
        <p:spPr>
          <a:xfrm>
            <a:off x="4427538" y="1700213"/>
            <a:ext cx="3887787" cy="4464050"/>
          </a:xfrm>
        </p:spPr>
        <p:txBody>
          <a:bodyPr/>
          <a:lstStyle/>
          <a:p>
            <a:pPr eaLnBrk="1" hangingPunct="1"/>
            <a:r>
              <a:rPr lang="ru-RU" sz="2600" b="1" smtClean="0"/>
              <a:t>Використання елементів фольклорного матеріалу на уроках музичного мистецтва наближає школярів до сформованих протягом століть уявлень про українську ментальність, генетичний код нації.</a:t>
            </a:r>
            <a:r>
              <a:rPr lang="ru-RU" sz="2600" smtClean="0"/>
              <a:t> </a:t>
            </a:r>
          </a:p>
        </p:txBody>
      </p:sp>
      <p:pic>
        <p:nvPicPr>
          <p:cNvPr id="70658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0"/>
            <a:ext cx="37036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2950" y="2420938"/>
            <a:ext cx="781050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363" y="6076950"/>
            <a:ext cx="370363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836613"/>
            <a:ext cx="781050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3" descr="G:\DSC037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836613"/>
            <a:ext cx="35258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4" descr="C:\Users\Home_PC\Pictures\ban_image_136542204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461722">
            <a:off x="187325" y="4445000"/>
            <a:ext cx="2333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4" descr="C:\Users\Home_PC\Pictures\ban_image_136542204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461722">
            <a:off x="-384175" y="4445000"/>
            <a:ext cx="2333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4" descr="C:\Users\Home_PC\Pictures\ban_image_136542204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461722">
            <a:off x="-98425" y="4445000"/>
            <a:ext cx="2333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2"/>
          <p:cNvSpPr>
            <a:spLocks noChangeArrowheads="1"/>
          </p:cNvSpPr>
          <p:nvPr/>
        </p:nvSpPr>
        <p:spPr bwMode="auto">
          <a:xfrm>
            <a:off x="1428750" y="785813"/>
            <a:ext cx="6429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Основна мета моєї роботи як вчителя музичного мистецтва -формувати творчу, духовно багату особистість на матеріалі музичної спадщини українського народу. </a:t>
            </a:r>
            <a:r>
              <a:rPr lang="ru-RU"/>
              <a:t> </a:t>
            </a:r>
          </a:p>
        </p:txBody>
      </p:sp>
      <p:pic>
        <p:nvPicPr>
          <p:cNvPr id="23554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813"/>
            <a:ext cx="781050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100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3938" y="6076950"/>
            <a:ext cx="43100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950" y="2428875"/>
            <a:ext cx="78105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C:\Users\Home_PC\Pictures\ban_image_13654220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98504">
            <a:off x="179388" y="4292600"/>
            <a:ext cx="2333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" descr="C:\Users\Home_PC\Pictures\ban_image_13654220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98504">
            <a:off x="407988" y="4235450"/>
            <a:ext cx="2333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 descr="C:\Users\Home_PC\Pictures\ban_image_13654220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98504">
            <a:off x="693738" y="4306888"/>
            <a:ext cx="2333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8" descr="image?t=52&amp;bid=813032276453&amp;id=813032276453&amp;plc=WEB&amp;tkn=*UhBT6PatJLWhaiDlmhkXIcBAQk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2786063"/>
            <a:ext cx="3214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6"/>
          <p:cNvSpPr>
            <a:spLocks noChangeArrowheads="1"/>
          </p:cNvSpPr>
          <p:nvPr/>
        </p:nvSpPr>
        <p:spPr bwMode="auto">
          <a:xfrm>
            <a:off x="468313" y="2565400"/>
            <a:ext cx="7705725" cy="180022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/>
              <a:t>масове залучення школярів до </a:t>
            </a:r>
          </a:p>
          <a:p>
            <a:pPr algn="ctr"/>
            <a:r>
              <a:rPr lang="ru-RU"/>
              <a:t>проведення календарно-обрядових  свят, театралізованих дійств</a:t>
            </a:r>
          </a:p>
          <a:p>
            <a:pPr algn="ctr"/>
            <a:r>
              <a:rPr lang="ru-RU"/>
              <a:t> і інших культурно-мистецьких заходів;</a:t>
            </a:r>
            <a:endParaRPr lang="uk-UA"/>
          </a:p>
          <a:p>
            <a:pPr algn="ctr"/>
            <a:endParaRPr lang="ru-RU"/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468313" y="908050"/>
            <a:ext cx="7705725" cy="19431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bg2"/>
              </a:gs>
              <a:gs pos="50000">
                <a:schemeClr val="accent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uk-UA"/>
              <a:t>залучення дітей до збору зразків </a:t>
            </a:r>
          </a:p>
          <a:p>
            <a:pPr algn="ctr">
              <a:defRPr/>
            </a:pPr>
            <a:r>
              <a:rPr lang="uk-UA"/>
              <a:t>народної музичної творчості </a:t>
            </a:r>
          </a:p>
          <a:p>
            <a:pPr algn="ctr">
              <a:defRPr/>
            </a:pPr>
            <a:r>
              <a:rPr lang="uk-UA"/>
              <a:t>(пісень, інструментальних мелодій, ігор) ;</a:t>
            </a:r>
            <a:endParaRPr lang="ru-RU"/>
          </a:p>
        </p:txBody>
      </p:sp>
      <p:sp>
        <p:nvSpPr>
          <p:cNvPr id="25603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Основний зміст моєї роботи</a:t>
            </a: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468313" y="5084763"/>
            <a:ext cx="7705725" cy="1582737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bg2"/>
              </a:gs>
              <a:gs pos="50000">
                <a:schemeClr val="accent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uk-UA"/>
              <a:t> </a:t>
            </a:r>
            <a:r>
              <a:rPr lang="ru-RU"/>
              <a:t>залучення до процесу музично-естетичного</a:t>
            </a:r>
          </a:p>
          <a:p>
            <a:pPr algn="ctr">
              <a:defRPr/>
            </a:pPr>
            <a:r>
              <a:rPr lang="ru-RU"/>
              <a:t> виховання школярів батьків та людей старшого покоління;</a:t>
            </a:r>
          </a:p>
          <a:p>
            <a:pPr algn="ctr">
              <a:defRPr/>
            </a:pPr>
            <a:endParaRPr lang="ru-RU"/>
          </a:p>
        </p:txBody>
      </p:sp>
      <p:sp>
        <p:nvSpPr>
          <p:cNvPr id="25605" name="AutoShape 11"/>
          <p:cNvSpPr>
            <a:spLocks noChangeArrowheads="1"/>
          </p:cNvSpPr>
          <p:nvPr/>
        </p:nvSpPr>
        <p:spPr bwMode="auto">
          <a:xfrm>
            <a:off x="468313" y="4076700"/>
            <a:ext cx="7740650" cy="1268413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uk-UA"/>
              <a:t>  проведення в рамках шкільного уроку музичного мистецтва</a:t>
            </a:r>
          </a:p>
          <a:p>
            <a:pPr algn="ctr"/>
            <a:r>
              <a:rPr lang="uk-UA"/>
              <a:t> комплексного вивчення музичних та фольклорних джерел</a:t>
            </a:r>
            <a:endParaRPr lang="ru-RU"/>
          </a:p>
        </p:txBody>
      </p:sp>
      <p:pic>
        <p:nvPicPr>
          <p:cNvPr id="25606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78105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547938"/>
            <a:ext cx="78105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5" name="Organization Chart 5"/>
          <p:cNvGraphicFramePr>
            <a:graphicFrameLocks noChangeAspect="1"/>
          </p:cNvGraphicFramePr>
          <p:nvPr>
            <p:ph sz="half" idx="2"/>
          </p:nvPr>
        </p:nvGraphicFramePr>
        <p:xfrm>
          <a:off x="250825" y="0"/>
          <a:ext cx="8686800" cy="6418263"/>
        </p:xfrm>
        <a:graphic>
          <a:graphicData uri="http://schemas.openxmlformats.org/drawingml/2006/compatibility">
            <com:legacyDrawing xmlns:com="http://schemas.openxmlformats.org/drawingml/2006/compatibility" spid="_x0000_s2048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6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Учні повинні  знати і розуміти: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87" name="Diagram 15"/>
          <p:cNvGraphicFramePr>
            <a:graphicFrameLocks/>
          </p:cNvGraphicFramePr>
          <p:nvPr>
            <p:ph type="dgm" idx="1"/>
          </p:nvPr>
        </p:nvGraphicFramePr>
        <p:xfrm>
          <a:off x="287338" y="1052513"/>
          <a:ext cx="8856662" cy="5589587"/>
        </p:xfrm>
        <a:graphic>
          <a:graphicData uri="http://schemas.openxmlformats.org/drawingml/2006/compatibility">
            <com:legacyDrawing xmlns:com="http://schemas.openxmlformats.org/drawingml/2006/compatibility" spid="_x0000_s28687"/>
          </a:graphicData>
        </a:graphic>
      </p:graphicFrame>
      <p:pic>
        <p:nvPicPr>
          <p:cNvPr id="28707" name="Picture 4" descr="C:\Users\Home_PC\Pictures\ban_image_13654220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58978">
            <a:off x="3563938" y="2492375"/>
            <a:ext cx="2333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8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2950" y="2547938"/>
            <a:ext cx="78105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9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0"/>
            <a:ext cx="781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0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8105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1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86250"/>
            <a:ext cx="781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Давні українські осінні обряди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Рисунок 6" descr="G:\Новая папка\20161011_1215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840163"/>
            <a:ext cx="5364162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4" descr="G:\Новая папка\20161011_1211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357313"/>
            <a:ext cx="4214812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5" descr="G:\Новая папка\20161011_1212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357313"/>
            <a:ext cx="4183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3100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0" y="0"/>
            <a:ext cx="4857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image?t=52&amp;bid=813032276453&amp;id=813032276453&amp;plc=WEB&amp;tkn=*UhBT6PatJLWhaiDlmhkXIcBAQk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4265613"/>
            <a:ext cx="2592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663" cy="1143000"/>
          </a:xfrm>
        </p:spPr>
        <p:txBody>
          <a:bodyPr/>
          <a:lstStyle/>
          <a:p>
            <a:pPr eaLnBrk="1" hangingPunct="1"/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Музичний проект</a:t>
            </a:r>
            <a:br>
              <a:rPr lang="uk-UA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 «Пісні моєї родини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5842" name="Рисунок 3" descr="G:\Новая папка\20161011_120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4476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5" descr="G:\Новая папка\20161011_1208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857250"/>
            <a:ext cx="22558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4" descr="G:\Новая папка\20161011_1207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4071938"/>
            <a:ext cx="42195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71938"/>
            <a:ext cx="7810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 descr="C:\Users\Home_PC\Pictures\78682071_large_r42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6076950"/>
            <a:ext cx="2286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4071938" y="274638"/>
            <a:ext cx="4614862" cy="2725737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Кунцьо Василь - соліст оркестру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національного заслуженого академічного українського народного хору України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імені Г. Г. Верьовки 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539750" y="4868863"/>
            <a:ext cx="4824413" cy="1633537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uk-UA" sz="2800" smtClean="0"/>
              <a:t>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Народився в м.Монастириська.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Закінчив Національну музичну академію ім. П.І.Чайковського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5" descr="image?t=52&amp;bid=195922177205&amp;id=195922177205&amp;plc=WEB&amp;tkn=*MqVDOw6pUfQYrolaMdDpuN_qrz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Image result for фото оркестру хору верьов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500438"/>
            <a:ext cx="325913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Image result for фото оркестру хору верьов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213100"/>
            <a:ext cx="14986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395</Words>
  <Application>Microsoft Office PowerPoint</Application>
  <PresentationFormat>On-screen Show (4:3)</PresentationFormat>
  <Paragraphs>92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Symbol</vt:lpstr>
      <vt:lpstr>Тема Office</vt:lpstr>
      <vt:lpstr>Слайд 1</vt:lpstr>
      <vt:lpstr>Слайд 2</vt:lpstr>
      <vt:lpstr>Слайд 3</vt:lpstr>
      <vt:lpstr>Основний зміст моєї роботи</vt:lpstr>
      <vt:lpstr>Слайд 5</vt:lpstr>
      <vt:lpstr>Учні повинні  знати і розуміти: </vt:lpstr>
      <vt:lpstr>Давні українські осінні обряди</vt:lpstr>
      <vt:lpstr>Музичний проект  «Пісні моєї родини» </vt:lpstr>
      <vt:lpstr>Кунцьо Василь - соліст оркестру  національного заслуженого академічного українського народного хору України  імені Г. Г. Верьовки </vt:lpstr>
      <vt:lpstr>Давні українські зимові обряди </vt:lpstr>
      <vt:lpstr>Колядки, щедрівки</vt:lpstr>
      <vt:lpstr>Різдвяні вертепи</vt:lpstr>
      <vt:lpstr> Юрій Богданович Брилинський — український актор. Заслужений артист України</vt:lpstr>
      <vt:lpstr>Музична краєзнавча скарбничка</vt:lpstr>
      <vt:lpstr>Знайомство з творчістю  Соломії Крушельницької</vt:lpstr>
      <vt:lpstr>Етнічна музика</vt:lpstr>
      <vt:lpstr>Слайд 17</vt:lpstr>
      <vt:lpstr>Районний огляд вертепів</vt:lpstr>
      <vt:lpstr>Огляд гаївок</vt:lpstr>
      <vt:lpstr> </vt:lpstr>
      <vt:lpstr>“Традиції моєї родини”</vt:lpstr>
      <vt:lpstr>“Молитва за Україну”</vt:lpstr>
      <vt:lpstr>“Свята Покрова”</vt:lpstr>
      <vt:lpstr>Великий етнограф та фолькльорист</vt:lpstr>
      <vt:lpstr>Українці танцюють</vt:lpstr>
      <vt:lpstr>Використання елементів фольклорного матеріалу на уроках музичного мистецтва наближає школярів до сформованих протягом століть уявлень про українську ментальність, генетичний код нації.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Home_PC</dc:creator>
  <cp:lastModifiedBy>User</cp:lastModifiedBy>
  <cp:revision>46</cp:revision>
  <dcterms:created xsi:type="dcterms:W3CDTF">2016-10-10T16:53:59Z</dcterms:created>
  <dcterms:modified xsi:type="dcterms:W3CDTF">2016-11-27T20:32:10Z</dcterms:modified>
</cp:coreProperties>
</file>