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7" r:id="rId3"/>
    <p:sldId id="296" r:id="rId4"/>
    <p:sldId id="300" r:id="rId5"/>
    <p:sldId id="302" r:id="rId6"/>
    <p:sldId id="311" r:id="rId7"/>
    <p:sldId id="301" r:id="rId8"/>
    <p:sldId id="303" r:id="rId9"/>
    <p:sldId id="304" r:id="rId10"/>
    <p:sldId id="305" r:id="rId11"/>
    <p:sldId id="306" r:id="rId12"/>
    <p:sldId id="309" r:id="rId13"/>
    <p:sldId id="310" r:id="rId14"/>
    <p:sldId id="31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00FF"/>
    <a:srgbClr val="FFFF00"/>
    <a:srgbClr val="0066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7671" autoAdjust="0"/>
    <p:restoredTop sz="95372" autoAdjust="0"/>
  </p:normalViewPr>
  <p:slideViewPr>
    <p:cSldViewPr>
      <p:cViewPr>
        <p:scale>
          <a:sx n="100" d="100"/>
          <a:sy n="100" d="100"/>
        </p:scale>
        <p:origin x="-2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F3-C6B3-48D4-A788-5E009B5E9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B395A-338C-44EB-8E46-D0FA240C6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E7833-10CA-4AD8-B514-B73BE5F2B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398DF-CFAF-4D45-BE68-2129A5FFE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EC47-E369-44A3-82B2-A24A696E7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3FAEE-A96E-407D-AB53-8FFEC09AB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16B41-1509-44C1-AC02-FDAF69796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01068-72CD-4F9A-A37F-A48842E8F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EABF4-27DF-4D37-9B22-BDDCA8F86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B63D2-C2ED-41E3-81AC-3DD376274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C058-73DF-4E1E-89BD-0B4250727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82EC82B-4BA7-40E4-83C6-DB4D35934F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3315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603375" y="1916113"/>
            <a:ext cx="5938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66FF"/>
                </a:solidFill>
                <a:latin typeface="Arial" charset="0"/>
              </a:rPr>
              <a:t/>
            </a:r>
            <a:br>
              <a:rPr lang="uk-UA">
                <a:solidFill>
                  <a:srgbClr val="0066FF"/>
                </a:solidFill>
                <a:latin typeface="Arial" charset="0"/>
              </a:rPr>
            </a:br>
            <a:r>
              <a:rPr lang="uk-UA">
                <a:solidFill>
                  <a:srgbClr val="0066FF"/>
                </a:solidFill>
                <a:latin typeface="Arial" charset="0"/>
              </a:rPr>
              <a:t>  </a:t>
            </a:r>
            <a:endParaRPr lang="ru-RU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563938" y="1341438"/>
            <a:ext cx="280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>
                <a:solidFill>
                  <a:srgbClr val="0000FF"/>
                </a:solidFill>
                <a:latin typeface="Arial" charset="0"/>
              </a:rPr>
              <a:t>   </a:t>
            </a:r>
            <a:endParaRPr lang="ru-RU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1042988" y="765175"/>
            <a:ext cx="7200900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000" b="1">
              <a:solidFill>
                <a:srgbClr val="0000FF"/>
              </a:solidFill>
            </a:endParaRPr>
          </a:p>
          <a:p>
            <a:r>
              <a:rPr lang="en-US" sz="4000" b="1">
                <a:solidFill>
                  <a:srgbClr val="0000FF"/>
                </a:solidFill>
              </a:rPr>
              <a:t>  </a:t>
            </a:r>
            <a:r>
              <a:rPr lang="uk-UA" sz="4000" b="1">
                <a:solidFill>
                  <a:srgbClr val="0000FF"/>
                </a:solidFill>
              </a:rPr>
              <a:t>«Бібліотека – виховний </a:t>
            </a:r>
            <a:endParaRPr lang="en-US" sz="4000" b="1">
              <a:solidFill>
                <a:srgbClr val="0000FF"/>
              </a:solidFill>
            </a:endParaRPr>
          </a:p>
          <a:p>
            <a:r>
              <a:rPr lang="en-US" sz="4000" b="1">
                <a:solidFill>
                  <a:srgbClr val="0000FF"/>
                </a:solidFill>
              </a:rPr>
              <a:t>    </a:t>
            </a:r>
            <a:r>
              <a:rPr lang="uk-UA" sz="4000" b="1">
                <a:solidFill>
                  <a:srgbClr val="0000FF"/>
                </a:solidFill>
              </a:rPr>
              <a:t>простір навчального </a:t>
            </a:r>
            <a:endParaRPr lang="en-US" sz="4000" b="1">
              <a:solidFill>
                <a:srgbClr val="0000FF"/>
              </a:solidFill>
            </a:endParaRPr>
          </a:p>
          <a:p>
            <a:r>
              <a:rPr lang="en-US" sz="4000" b="1">
                <a:solidFill>
                  <a:srgbClr val="0000FF"/>
                </a:solidFill>
              </a:rPr>
              <a:t>              </a:t>
            </a:r>
            <a:r>
              <a:rPr lang="uk-UA" sz="4000" b="1">
                <a:solidFill>
                  <a:srgbClr val="0000FF"/>
                </a:solidFill>
              </a:rPr>
              <a:t>закладу»</a:t>
            </a:r>
            <a:endParaRPr lang="en-US" sz="4000" b="1">
              <a:solidFill>
                <a:srgbClr val="0000FF"/>
              </a:solidFill>
              <a:latin typeface="Arial" charset="0"/>
            </a:endParaRPr>
          </a:p>
          <a:p>
            <a:r>
              <a:rPr lang="en-US" sz="4000" b="1">
                <a:solidFill>
                  <a:srgbClr val="0000FF"/>
                </a:solidFill>
                <a:latin typeface="Arial" charset="0"/>
              </a:rPr>
              <a:t>  </a:t>
            </a:r>
          </a:p>
          <a:p>
            <a:r>
              <a:rPr lang="en-US" b="1">
                <a:solidFill>
                  <a:srgbClr val="0000FF"/>
                </a:solidFill>
                <a:latin typeface="Arial" charset="0"/>
              </a:rPr>
              <a:t>                </a:t>
            </a:r>
            <a:r>
              <a:rPr lang="uk-UA" b="1">
                <a:solidFill>
                  <a:srgbClr val="0000FF"/>
                </a:solidFill>
                <a:latin typeface="Arial" charset="0"/>
              </a:rPr>
              <a:t>З досвіду роботи бібліотеки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uk-UA" b="1">
                <a:solidFill>
                  <a:srgbClr val="0000FF"/>
                </a:solidFill>
                <a:latin typeface="Arial" charset="0"/>
              </a:rPr>
              <a:t>Іванівської </a:t>
            </a:r>
            <a:endParaRPr lang="en-US" b="1">
              <a:solidFill>
                <a:srgbClr val="0000FF"/>
              </a:solidFill>
              <a:latin typeface="Arial" charset="0"/>
            </a:endParaRPr>
          </a:p>
          <a:p>
            <a:r>
              <a:rPr lang="en-US" b="1">
                <a:solidFill>
                  <a:srgbClr val="0000FF"/>
                </a:solidFill>
                <a:latin typeface="Arial" charset="0"/>
              </a:rPr>
              <a:t>                </a:t>
            </a:r>
            <a:r>
              <a:rPr lang="uk-UA" b="1">
                <a:solidFill>
                  <a:srgbClr val="0000FF"/>
                </a:solidFill>
                <a:latin typeface="Arial" charset="0"/>
              </a:rPr>
              <a:t>загальноосвітньої школи І – ІІІ ступенів</a:t>
            </a:r>
          </a:p>
          <a:p>
            <a:r>
              <a:rPr lang="en-US" b="1">
                <a:solidFill>
                  <a:srgbClr val="0000FF"/>
                </a:solidFill>
                <a:latin typeface="Arial" charset="0"/>
              </a:rPr>
              <a:t>                </a:t>
            </a:r>
            <a:r>
              <a:rPr lang="uk-UA" b="1">
                <a:solidFill>
                  <a:srgbClr val="0000FF"/>
                </a:solidFill>
                <a:latin typeface="Arial" charset="0"/>
              </a:rPr>
              <a:t>бібліотекар Грищенко Надія Іванівна</a:t>
            </a:r>
            <a:endParaRPr lang="ru-RU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320" name="Picture 11" descr="З Днем Незалежності України! * . Plastilino RolePlay LS/SF/LV Server GTA San Andreas Multiplayer Roleplay Server SAMP (SA:MP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5157788"/>
            <a:ext cx="2651125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2531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533" name="WordArt 6"/>
          <p:cNvSpPr>
            <a:spLocks noChangeArrowheads="1" noChangeShapeType="1" noTextEdit="1"/>
          </p:cNvSpPr>
          <p:nvPr/>
        </p:nvSpPr>
        <p:spPr bwMode="auto">
          <a:xfrm>
            <a:off x="1547813" y="765175"/>
            <a:ext cx="626427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ТАК ВСЕ ПОЧИНАЛОСЬ...</a:t>
            </a:r>
          </a:p>
        </p:txBody>
      </p:sp>
      <p:pic>
        <p:nvPicPr>
          <p:cNvPr id="22534" name="Picture 7" descr="100_83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12875"/>
            <a:ext cx="1655763" cy="1511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1116013" y="2924175"/>
            <a:ext cx="6119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200">
                <a:latin typeface="Arial" charset="0"/>
              </a:rPr>
              <a:t>                                                  </a:t>
            </a:r>
            <a:r>
              <a:rPr lang="uk-UA" sz="1000">
                <a:latin typeface="Arial" charset="0"/>
              </a:rPr>
              <a:t>Фотопанорама «Так все починалось…»</a:t>
            </a:r>
            <a:endParaRPr lang="ru-RU" sz="1000">
              <a:latin typeface="Arial" charset="0"/>
            </a:endParaRPr>
          </a:p>
        </p:txBody>
      </p:sp>
      <p:pic>
        <p:nvPicPr>
          <p:cNvPr id="22536" name="Picture 10" descr="100_83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17892">
            <a:off x="1042988" y="1412875"/>
            <a:ext cx="1728787" cy="12239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2537" name="Picture 11" descr="100_83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20248">
            <a:off x="6300788" y="1412875"/>
            <a:ext cx="1727200" cy="12827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9" name="Text Box 15"/>
          <p:cNvSpPr txBox="1">
            <a:spLocks noChangeArrowheads="1"/>
          </p:cNvSpPr>
          <p:nvPr/>
        </p:nvSpPr>
        <p:spPr bwMode="auto">
          <a:xfrm>
            <a:off x="6011863" y="5157788"/>
            <a:ext cx="15128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900">
              <a:latin typeface="Arial" charset="0"/>
            </a:endParaRPr>
          </a:p>
        </p:txBody>
      </p:sp>
      <p:pic>
        <p:nvPicPr>
          <p:cNvPr id="22542" name="Picture 14" descr="GMyMMyF6g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14680">
            <a:off x="733425" y="3429000"/>
            <a:ext cx="2519363" cy="1725613"/>
          </a:xfrm>
          <a:prstGeom prst="rect">
            <a:avLst/>
          </a:prstGeom>
          <a:noFill/>
        </p:spPr>
      </p:pic>
      <p:pic>
        <p:nvPicPr>
          <p:cNvPr id="22543" name="Picture 15" descr="images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67525">
            <a:off x="5929313" y="3427413"/>
            <a:ext cx="2447925" cy="1800225"/>
          </a:xfrm>
          <a:prstGeom prst="rect">
            <a:avLst/>
          </a:prstGeom>
          <a:noFill/>
        </p:spPr>
      </p:pic>
      <p:pic>
        <p:nvPicPr>
          <p:cNvPr id="22544" name="Picture 16" descr="images (3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4005263"/>
            <a:ext cx="2762250" cy="165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3555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37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619250" y="692150"/>
            <a:ext cx="6408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755650" y="692150"/>
            <a:ext cx="799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rgbClr val="0066FF"/>
                </a:solidFill>
              </a:rPr>
              <a:t>МИ В ЦЬОМУ СЕЛІ ЖИВЕМО І ТУТ ВСЕ ПІЗНАЄМО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843213" y="1341438"/>
            <a:ext cx="3600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000">
                <a:latin typeface="Arial" charset="0"/>
              </a:rPr>
              <a:t>              </a:t>
            </a:r>
            <a:r>
              <a:rPr lang="uk-UA" sz="1200" b="1">
                <a:solidFill>
                  <a:srgbClr val="FF3300"/>
                </a:solidFill>
                <a:latin typeface="Arial" charset="0"/>
              </a:rPr>
              <a:t>ПОШУКОВО-КРАЄЗНАВЧИЙ КВЕСТ</a:t>
            </a:r>
            <a:endParaRPr lang="ru-RU" sz="1200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3561" name="Picture 10" descr="100_86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3075">
            <a:off x="1258888" y="4652963"/>
            <a:ext cx="1727200" cy="1189037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5239">
            <a:off x="7164388" y="1484313"/>
            <a:ext cx="1368425" cy="10287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3109913"/>
            <a:ext cx="1368425" cy="11112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39131">
            <a:off x="827088" y="1484313"/>
            <a:ext cx="1368425" cy="10287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6238" y="3159125"/>
            <a:ext cx="1439862" cy="10795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6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07168">
            <a:off x="6659563" y="4724400"/>
            <a:ext cx="1638300" cy="12287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7" name="Picture 18" descr="100_859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6825" y="3141663"/>
            <a:ext cx="1452563" cy="10890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568" name="Picture 19" descr="100_860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3" y="3141663"/>
            <a:ext cx="1368425" cy="10969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827088" y="278130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Учасники квесту  9кл.</a:t>
            </a:r>
            <a:endParaRPr lang="ru-RU" sz="900">
              <a:latin typeface="Arial" charset="0"/>
            </a:endParaRPr>
          </a:p>
        </p:txBody>
      </p:sp>
      <p:sp>
        <p:nvSpPr>
          <p:cNvPr id="23571" name="Text Box 22"/>
          <p:cNvSpPr txBox="1">
            <a:spLocks noChangeArrowheads="1"/>
          </p:cNvSpPr>
          <p:nvPr/>
        </p:nvSpPr>
        <p:spPr bwMode="auto">
          <a:xfrm>
            <a:off x="2771775" y="2852738"/>
            <a:ext cx="18716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Вручення маршрутних листів</a:t>
            </a:r>
            <a:endParaRPr lang="ru-RU" sz="900">
              <a:latin typeface="Arial" charset="0"/>
            </a:endParaRPr>
          </a:p>
        </p:txBody>
      </p:sp>
      <p:sp>
        <p:nvSpPr>
          <p:cNvPr id="23572" name="Text Box 23"/>
          <p:cNvSpPr txBox="1">
            <a:spLocks noChangeArrowheads="1"/>
          </p:cNvSpPr>
          <p:nvPr/>
        </p:nvSpPr>
        <p:spPr bwMode="auto">
          <a:xfrm>
            <a:off x="5003800" y="2852738"/>
            <a:ext cx="16557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“Письменники Іванівки”</a:t>
            </a:r>
            <a:endParaRPr lang="ru-RU" sz="900">
              <a:latin typeface="Arial" charset="0"/>
            </a:endParaRPr>
          </a:p>
        </p:txBody>
      </p:sp>
      <p:sp>
        <p:nvSpPr>
          <p:cNvPr id="23573" name="Text Box 24"/>
          <p:cNvSpPr txBox="1">
            <a:spLocks noChangeArrowheads="1"/>
          </p:cNvSpPr>
          <p:nvPr/>
        </p:nvSpPr>
        <p:spPr bwMode="auto">
          <a:xfrm>
            <a:off x="7019925" y="2781300"/>
            <a:ext cx="20161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Літера зашифрованого слова</a:t>
            </a:r>
            <a:endParaRPr lang="ru-RU" sz="900">
              <a:latin typeface="Arial" charset="0"/>
            </a:endParaRPr>
          </a:p>
        </p:txBody>
      </p:sp>
      <p:sp>
        <p:nvSpPr>
          <p:cNvPr id="23574" name="Text Box 25"/>
          <p:cNvSpPr txBox="1">
            <a:spLocks noChangeArrowheads="1"/>
          </p:cNvSpPr>
          <p:nvPr/>
        </p:nvSpPr>
        <p:spPr bwMode="auto">
          <a:xfrm>
            <a:off x="900113" y="4221163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“Героям Слава”</a:t>
            </a:r>
            <a:endParaRPr lang="ru-RU" sz="900">
              <a:latin typeface="Arial" charset="0"/>
            </a:endParaRPr>
          </a:p>
        </p:txBody>
      </p:sp>
      <p:sp>
        <p:nvSpPr>
          <p:cNvPr id="23575" name="Text Box 26"/>
          <p:cNvSpPr txBox="1">
            <a:spLocks noChangeArrowheads="1"/>
          </p:cNvSpPr>
          <p:nvPr/>
        </p:nvSpPr>
        <p:spPr bwMode="auto">
          <a:xfrm>
            <a:off x="2700338" y="4221163"/>
            <a:ext cx="172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Перегляд відеоінтерв</a:t>
            </a:r>
            <a:r>
              <a:rPr lang="en-US" sz="900">
                <a:latin typeface="Arial" charset="0"/>
              </a:rPr>
              <a:t>’</a:t>
            </a:r>
            <a:r>
              <a:rPr lang="uk-UA" sz="900">
                <a:latin typeface="Arial" charset="0"/>
              </a:rPr>
              <a:t>ю</a:t>
            </a:r>
            <a:endParaRPr lang="ru-RU" sz="900">
              <a:latin typeface="Arial" charset="0"/>
            </a:endParaRPr>
          </a:p>
        </p:txBody>
      </p:sp>
      <p:sp>
        <p:nvSpPr>
          <p:cNvPr id="23576" name="Text Box 27"/>
          <p:cNvSpPr txBox="1">
            <a:spLocks noChangeArrowheads="1"/>
          </p:cNvSpPr>
          <p:nvPr/>
        </p:nvSpPr>
        <p:spPr bwMode="auto">
          <a:xfrm>
            <a:off x="5292725" y="4221163"/>
            <a:ext cx="1079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Відповіді учнів</a:t>
            </a:r>
            <a:endParaRPr lang="ru-RU" sz="900">
              <a:latin typeface="Arial" charset="0"/>
            </a:endParaRPr>
          </a:p>
        </p:txBody>
      </p:sp>
      <p:sp>
        <p:nvSpPr>
          <p:cNvPr id="23577" name="Text Box 28"/>
          <p:cNvSpPr txBox="1">
            <a:spLocks noChangeArrowheads="1"/>
          </p:cNvSpPr>
          <p:nvPr/>
        </p:nvSpPr>
        <p:spPr bwMode="auto">
          <a:xfrm>
            <a:off x="7092950" y="4221163"/>
            <a:ext cx="1582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“Стежками рідного краю”</a:t>
            </a:r>
            <a:endParaRPr lang="ru-RU" sz="900">
              <a:latin typeface="Arial" charset="0"/>
            </a:endParaRPr>
          </a:p>
        </p:txBody>
      </p:sp>
      <p:sp>
        <p:nvSpPr>
          <p:cNvPr id="23578" name="Text Box 29"/>
          <p:cNvSpPr txBox="1">
            <a:spLocks noChangeArrowheads="1"/>
          </p:cNvSpPr>
          <p:nvPr/>
        </p:nvSpPr>
        <p:spPr bwMode="auto">
          <a:xfrm>
            <a:off x="1835150" y="5938838"/>
            <a:ext cx="15128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900">
              <a:latin typeface="Arial" charset="0"/>
            </a:endParaRPr>
          </a:p>
        </p:txBody>
      </p:sp>
      <p:sp>
        <p:nvSpPr>
          <p:cNvPr id="23579" name="Text Box 30"/>
          <p:cNvSpPr txBox="1">
            <a:spLocks noChangeArrowheads="1"/>
          </p:cNvSpPr>
          <p:nvPr/>
        </p:nvSpPr>
        <p:spPr bwMode="auto">
          <a:xfrm>
            <a:off x="1908175" y="5876925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“Вгадай пісню”</a:t>
            </a:r>
            <a:endParaRPr lang="ru-RU" sz="900">
              <a:latin typeface="Arial" charset="0"/>
            </a:endParaRPr>
          </a:p>
        </p:txBody>
      </p:sp>
      <p:sp>
        <p:nvSpPr>
          <p:cNvPr id="23580" name="Text Box 31"/>
          <p:cNvSpPr txBox="1">
            <a:spLocks noChangeArrowheads="1"/>
          </p:cNvSpPr>
          <p:nvPr/>
        </p:nvSpPr>
        <p:spPr bwMode="auto">
          <a:xfrm>
            <a:off x="6372225" y="5938838"/>
            <a:ext cx="15128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“Патріот України”</a:t>
            </a:r>
            <a:endParaRPr lang="ru-RU" sz="900">
              <a:latin typeface="Arial" charset="0"/>
            </a:endParaRPr>
          </a:p>
        </p:txBody>
      </p:sp>
      <p:pic>
        <p:nvPicPr>
          <p:cNvPr id="23582" name="Picture 30" descr="images (6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08400" y="4724400"/>
            <a:ext cx="2466975" cy="1439863"/>
          </a:xfrm>
          <a:prstGeom prst="rect">
            <a:avLst/>
          </a:prstGeom>
          <a:noFill/>
        </p:spPr>
      </p:pic>
      <p:pic>
        <p:nvPicPr>
          <p:cNvPr id="23583" name="Picture 31" descr="images (14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71775" y="1557338"/>
            <a:ext cx="1728788" cy="1223962"/>
          </a:xfrm>
          <a:prstGeom prst="rect">
            <a:avLst/>
          </a:prstGeom>
          <a:noFill/>
        </p:spPr>
      </p:pic>
      <p:pic>
        <p:nvPicPr>
          <p:cNvPr id="23584" name="Picture 32" descr="images (16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7900" y="1557338"/>
            <a:ext cx="1800225" cy="1223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4579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4581" name="WordArt 6"/>
          <p:cNvSpPr>
            <a:spLocks noChangeArrowheads="1" noChangeShapeType="1" noTextEdit="1"/>
          </p:cNvSpPr>
          <p:nvPr/>
        </p:nvSpPr>
        <p:spPr bwMode="auto">
          <a:xfrm>
            <a:off x="1403350" y="765175"/>
            <a:ext cx="61928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ЗАХОДИ В РАМКАХ ПРОЕКТУ ПАТРІОТ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971550" y="4076700"/>
            <a:ext cx="1081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27088" y="3933825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1619250" y="1844675"/>
            <a:ext cx="1728788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24585" name="Picture 10" descr="100_74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989138"/>
            <a:ext cx="122396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1835150" y="3141663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      ТИЖДЕНЬ</a:t>
            </a:r>
            <a:r>
              <a:rPr lang="uk-UA" sz="1200">
                <a:latin typeface="Arial" charset="0"/>
              </a:rPr>
              <a:t>   </a:t>
            </a:r>
            <a:r>
              <a:rPr lang="uk-UA" sz="1000">
                <a:latin typeface="Arial" charset="0"/>
              </a:rPr>
              <a:t>ГРОМАДЯНСЬКОГО      ВИХОВАННЯ</a:t>
            </a:r>
            <a:endParaRPr lang="ru-RU" sz="1000">
              <a:latin typeface="Arial" charset="0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635375" y="1844675"/>
            <a:ext cx="1728788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5580063" y="1844675"/>
            <a:ext cx="1728787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3851275" y="32131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   ЗРАЗКОВИЙ     МУЗЕЙ СЛАВИ</a:t>
            </a:r>
            <a:endParaRPr lang="ru-RU" sz="1000">
              <a:latin typeface="Arial" charset="0"/>
            </a:endParaRP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1619250" y="4005263"/>
            <a:ext cx="1728788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635375" y="4005263"/>
            <a:ext cx="1728788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4592" name="Rectangle 17"/>
          <p:cNvSpPr>
            <a:spLocks noChangeArrowheads="1"/>
          </p:cNvSpPr>
          <p:nvPr/>
        </p:nvSpPr>
        <p:spPr bwMode="auto">
          <a:xfrm>
            <a:off x="5580063" y="4005263"/>
            <a:ext cx="1728787" cy="19431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4593" name="Text Box 18"/>
          <p:cNvSpPr txBox="1">
            <a:spLocks noChangeArrowheads="1"/>
          </p:cNvSpPr>
          <p:nvPr/>
        </p:nvSpPr>
        <p:spPr bwMode="auto">
          <a:xfrm>
            <a:off x="5940425" y="30686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pic>
        <p:nvPicPr>
          <p:cNvPr id="24594" name="Picture 19" descr="100_74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4149725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5" name="Text Box 20"/>
          <p:cNvSpPr txBox="1">
            <a:spLocks noChangeArrowheads="1"/>
          </p:cNvSpPr>
          <p:nvPr/>
        </p:nvSpPr>
        <p:spPr bwMode="auto">
          <a:xfrm>
            <a:off x="1835150" y="5229225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    ЗДОРОВИЙ СПОСІБ ЖИТТЯ </a:t>
            </a:r>
            <a:endParaRPr lang="ru-RU" sz="1000">
              <a:latin typeface="Arial" charset="0"/>
            </a:endParaRPr>
          </a:p>
        </p:txBody>
      </p:sp>
      <p:pic>
        <p:nvPicPr>
          <p:cNvPr id="24596" name="Picture 21" descr="100_51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989138"/>
            <a:ext cx="1166813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7" name="Text Box 22"/>
          <p:cNvSpPr txBox="1">
            <a:spLocks noChangeArrowheads="1"/>
          </p:cNvSpPr>
          <p:nvPr/>
        </p:nvSpPr>
        <p:spPr bwMode="auto">
          <a:xfrm>
            <a:off x="5795963" y="3213100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4598" name="Text Box 23"/>
          <p:cNvSpPr txBox="1">
            <a:spLocks noChangeArrowheads="1"/>
          </p:cNvSpPr>
          <p:nvPr/>
        </p:nvSpPr>
        <p:spPr bwMode="auto">
          <a:xfrm>
            <a:off x="5867400" y="3213100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ПІЗНАЄМО ТА ВИВЧАЄМО</a:t>
            </a:r>
            <a:endParaRPr lang="ru-RU" sz="1000">
              <a:latin typeface="Arial" charset="0"/>
            </a:endParaRPr>
          </a:p>
        </p:txBody>
      </p:sp>
      <p:sp>
        <p:nvSpPr>
          <p:cNvPr id="24599" name="Text Box 24"/>
          <p:cNvSpPr txBox="1">
            <a:spLocks noChangeArrowheads="1"/>
          </p:cNvSpPr>
          <p:nvPr/>
        </p:nvSpPr>
        <p:spPr bwMode="auto">
          <a:xfrm>
            <a:off x="3924300" y="53006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  СТЕЖКАМИ РІДНОГО КРАЮ</a:t>
            </a:r>
            <a:endParaRPr lang="ru-RU" sz="1000">
              <a:latin typeface="Arial" charset="0"/>
            </a:endParaRPr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5795963" y="5300663"/>
            <a:ext cx="1223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Я-ГРОМАДЯНИН</a:t>
            </a:r>
            <a:endParaRPr lang="ru-RU" sz="1000">
              <a:latin typeface="Arial" charset="0"/>
            </a:endParaRPr>
          </a:p>
        </p:txBody>
      </p:sp>
      <p:pic>
        <p:nvPicPr>
          <p:cNvPr id="24602" name="Picture 27" descr="фотозвіт 0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149725"/>
            <a:ext cx="12382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Picture 28" descr="DSC011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1989138"/>
            <a:ext cx="12255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31" descr="imgres (3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275" y="4149725"/>
            <a:ext cx="1152525" cy="86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5603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5605" name="Picture 6" descr="Изобр по Патріотичні Картинки про Україн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76250"/>
            <a:ext cx="79216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827088" y="692150"/>
            <a:ext cx="7489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b="1">
                <a:solidFill>
                  <a:srgbClr val="FF0000"/>
                </a:solidFill>
              </a:rPr>
              <a:t>       БУДЬМО ПАТРІОТАМИ,БО МИ ЦЬОГО ВАРТІ!   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84213" y="3068638"/>
            <a:ext cx="244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684213" y="4365625"/>
            <a:ext cx="4535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755650" y="4365625"/>
            <a:ext cx="76327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FF0000"/>
                </a:solidFill>
              </a:rPr>
              <a:t>ВСІМ НАМ СИЛИ Й МУДРОСТІ,ПРОЙТИ ЦЕЙ    ШЛЯХ,СТАТИ ПАТРІОТАМИ,ЗБЕРЕГТИ І РОЗБУДУВАТИ ДЕРЖАВУ,МАТИ МИР,СПОКІЙ І      ПРОЦВІТАЮЧУ </a:t>
            </a:r>
          </a:p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rgbClr val="FF0000"/>
                </a:solidFill>
              </a:rPr>
              <a:t>УКРАЇНУ!</a:t>
            </a:r>
            <a:endParaRPr 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6627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6629" name="Picture 6" descr="украина картинки для презент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76250"/>
            <a:ext cx="80645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WordArt 7"/>
          <p:cNvSpPr>
            <a:spLocks noChangeArrowheads="1" noChangeShapeType="1" noTextEdit="1"/>
          </p:cNvSpPr>
          <p:nvPr/>
        </p:nvSpPr>
        <p:spPr bwMode="auto">
          <a:xfrm>
            <a:off x="2195513" y="2420938"/>
            <a:ext cx="5400675" cy="15668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28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4339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4341" name="Picture 6" descr="С_глаZами_цвета_Кoffee ask.fm/id1761102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25386">
            <a:off x="4572000" y="1989138"/>
            <a:ext cx="37766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WordArt 7"/>
          <p:cNvSpPr>
            <a:spLocks noChangeArrowheads="1" noChangeShapeType="1" noTextEdit="1"/>
          </p:cNvSpPr>
          <p:nvPr/>
        </p:nvSpPr>
        <p:spPr bwMode="auto">
          <a:xfrm>
            <a:off x="971550" y="1484313"/>
            <a:ext cx="3455988" cy="3457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</a:t>
            </a: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НАРОД МІЙ Є!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НАРОД МІЙ ЗАВЖДИ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  БУДЕ!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 НІХТО НЕ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ПЕРЕКРЕСЛИТЬ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МІЙ НАРОД.</a:t>
            </a:r>
          </a:p>
          <a:p>
            <a:pPr algn="ctr">
              <a:defRPr/>
            </a:pP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                В.СИМОНЕНКО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5363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692275" y="1341438"/>
            <a:ext cx="540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1400">
              <a:latin typeface="Arial" charset="0"/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187450" y="1844675"/>
            <a:ext cx="67691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>
                <a:solidFill>
                  <a:srgbClr val="0000FF"/>
                </a:solidFill>
                <a:latin typeface="Arial" charset="0"/>
              </a:rPr>
              <a:t>      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Ідеалом національно-патріотичного виховання є різнобічно та гармонійно розвинений національно свідомий,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високоосвічений,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життєво компетентний громадянин,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здатний до саморозвитку та самовдосконалення.</a:t>
            </a:r>
          </a:p>
          <a:p>
            <a:pPr>
              <a:spcBef>
                <a:spcPct val="50000"/>
              </a:spcBef>
            </a:pPr>
            <a:r>
              <a:rPr lang="uk-UA" sz="1600">
                <a:latin typeface="Times New Roman" pitchFamily="18" charset="0"/>
                <a:cs typeface="Times New Roman" pitchFamily="18" charset="0"/>
              </a:rPr>
              <a:t>      Головною домінантною національно-патріотичного виховання молоді є    формування в особистості ціннісного ставлення до суспільства,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держави та самого себе,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активної за формою та моральної за змістом життєвої позиції.</a:t>
            </a:r>
          </a:p>
          <a:p>
            <a:pPr>
              <a:spcBef>
                <a:spcPct val="50000"/>
              </a:spcBef>
            </a:pPr>
            <a:r>
              <a:rPr lang="uk-UA" sz="1600">
                <a:latin typeface="Times New Roman" pitchFamily="18" charset="0"/>
                <a:cs typeface="Times New Roman" pitchFamily="18" charset="0"/>
              </a:rPr>
              <a:t>     В основу системи  виховання покладено ідею розвитку української державності як консолідуючий чинник розвитку суспільства й нації в цілому. Форми й методи виховання базуються на українських народних традиціях,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кращих надбаннях національної та світової педагогіки й психології.</a:t>
            </a:r>
          </a:p>
        </p:txBody>
      </p:sp>
      <p:pic>
        <p:nvPicPr>
          <p:cNvPr id="5" name="Picture 5" descr="C:\Documents and Settings\User\Рабочий стол\Семинар\картинки семинар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941888"/>
            <a:ext cx="1789113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ШАБЛОНЫ ТРАФАРЕТЫ Записи в рубрике ШАБЛОНЫ ТРАФАРЕТЫ Дневник сини4к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084763"/>
            <a:ext cx="13589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WordArt 12"/>
          <p:cNvSpPr>
            <a:spLocks noChangeArrowheads="1" noChangeShapeType="1" noTextEdit="1"/>
          </p:cNvSpPr>
          <p:nvPr/>
        </p:nvSpPr>
        <p:spPr bwMode="auto">
          <a:xfrm>
            <a:off x="1042988" y="981075"/>
            <a:ext cx="7129462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0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НАЦІОНАЛЬНО-ПАТРІОТИЧНЕ ВИХОВАННЯ ЮНОГО ПОКОЛІННЯ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6387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419475" y="836613"/>
            <a:ext cx="28813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FF3300"/>
                </a:solidFill>
                <a:latin typeface="Arial" charset="0"/>
              </a:rPr>
              <a:t>      </a:t>
            </a:r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ФОРМУЄМО 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       ФОНДИ ТА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ПОПУЛЯРИЗУЄМО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      ЛІТЕРАТУРУ                                               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         ГЕРОЇКО- 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   ПАТРІОТИЧНОЇ                         </a:t>
            </a:r>
          </a:p>
          <a:p>
            <a:r>
              <a:rPr lang="uk-UA" sz="2000" b="1">
                <a:solidFill>
                  <a:srgbClr val="0000FF"/>
                </a:solidFill>
                <a:latin typeface="Times New Roman" pitchFamily="18" charset="0"/>
              </a:rPr>
              <a:t>       ТЕМАТИКИ</a:t>
            </a:r>
            <a:endParaRPr lang="ru-RU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390" name="Picture 19" descr="100_51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2781300"/>
            <a:ext cx="1727200" cy="1239838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6391" name="Picture 20" descr="100_7763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6516688" y="4581525"/>
            <a:ext cx="1655762" cy="1152525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6392" name="Picture 21" descr="100_51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3213100"/>
            <a:ext cx="1800225" cy="11239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779838" y="4365625"/>
            <a:ext cx="1871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“Минувшини пекучий біль”</a:t>
            </a:r>
            <a:endParaRPr lang="ru-RU" sz="900">
              <a:latin typeface="Arial" charset="0"/>
            </a:endParaRPr>
          </a:p>
        </p:txBody>
      </p:sp>
      <p:sp>
        <p:nvSpPr>
          <p:cNvPr id="16394" name="Text Box 23"/>
          <p:cNvSpPr txBox="1">
            <a:spLocks noChangeArrowheads="1"/>
          </p:cNvSpPr>
          <p:nvPr/>
        </p:nvSpPr>
        <p:spPr bwMode="auto">
          <a:xfrm>
            <a:off x="6588125" y="4073525"/>
            <a:ext cx="1800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Огляд “Гетьмани України”</a:t>
            </a:r>
            <a:endParaRPr lang="ru-RU" sz="900">
              <a:latin typeface="Arial" charset="0"/>
            </a:endParaRPr>
          </a:p>
        </p:txBody>
      </p:sp>
      <p:sp>
        <p:nvSpPr>
          <p:cNvPr id="16395" name="Text Box 24"/>
          <p:cNvSpPr txBox="1">
            <a:spLocks noChangeArrowheads="1"/>
          </p:cNvSpPr>
          <p:nvPr/>
        </p:nvSpPr>
        <p:spPr bwMode="auto">
          <a:xfrm>
            <a:off x="6659563" y="5734050"/>
            <a:ext cx="15128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Хай квітне моя Україна</a:t>
            </a:r>
            <a:endParaRPr lang="ru-RU" sz="900">
              <a:latin typeface="Arial" charset="0"/>
            </a:endParaRPr>
          </a:p>
        </p:txBody>
      </p:sp>
      <p:sp>
        <p:nvSpPr>
          <p:cNvPr id="16396" name="Text Box 26"/>
          <p:cNvSpPr txBox="1">
            <a:spLocks noChangeArrowheads="1"/>
          </p:cNvSpPr>
          <p:nvPr/>
        </p:nvSpPr>
        <p:spPr bwMode="auto">
          <a:xfrm>
            <a:off x="3708400" y="5876925"/>
            <a:ext cx="1800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Бібліотечна година 1933 рік</a:t>
            </a:r>
            <a:endParaRPr lang="ru-RU" sz="900">
              <a:latin typeface="Arial" charset="0"/>
            </a:endParaRPr>
          </a:p>
        </p:txBody>
      </p:sp>
      <p:sp>
        <p:nvSpPr>
          <p:cNvPr id="16397" name="Text Box 27"/>
          <p:cNvSpPr txBox="1">
            <a:spLocks noChangeArrowheads="1"/>
          </p:cNvSpPr>
          <p:nvPr/>
        </p:nvSpPr>
        <p:spPr bwMode="auto">
          <a:xfrm>
            <a:off x="1042988" y="4076700"/>
            <a:ext cx="1871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Бесіда “Пам</a:t>
            </a:r>
            <a:r>
              <a:rPr lang="en-US" sz="900">
                <a:latin typeface="Arial" charset="0"/>
              </a:rPr>
              <a:t>’</a:t>
            </a:r>
            <a:r>
              <a:rPr lang="uk-UA" sz="900">
                <a:latin typeface="Arial" charset="0"/>
              </a:rPr>
              <a:t>ятай про Крути”</a:t>
            </a:r>
            <a:endParaRPr lang="ru-RU" sz="900">
              <a:latin typeface="Arial" charset="0"/>
            </a:endParaRPr>
          </a:p>
        </p:txBody>
      </p:sp>
      <p:sp>
        <p:nvSpPr>
          <p:cNvPr id="16398" name="Text Box 28"/>
          <p:cNvSpPr txBox="1">
            <a:spLocks noChangeArrowheads="1"/>
          </p:cNvSpPr>
          <p:nvPr/>
        </p:nvSpPr>
        <p:spPr bwMode="auto">
          <a:xfrm>
            <a:off x="6659563" y="2205038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Кн.виставка”Бабин Яр”</a:t>
            </a:r>
            <a:endParaRPr lang="ru-RU" sz="900">
              <a:latin typeface="Arial" charset="0"/>
            </a:endParaRPr>
          </a:p>
        </p:txBody>
      </p:sp>
      <p:sp>
        <p:nvSpPr>
          <p:cNvPr id="16399" name="Text Box 29"/>
          <p:cNvSpPr txBox="1">
            <a:spLocks noChangeArrowheads="1"/>
          </p:cNvSpPr>
          <p:nvPr/>
        </p:nvSpPr>
        <p:spPr bwMode="auto">
          <a:xfrm>
            <a:off x="1187450" y="2122488"/>
            <a:ext cx="13684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800">
              <a:latin typeface="Arial" charset="0"/>
            </a:endParaRPr>
          </a:p>
        </p:txBody>
      </p:sp>
      <p:sp>
        <p:nvSpPr>
          <p:cNvPr id="16400" name="Text Box 30"/>
          <p:cNvSpPr txBox="1">
            <a:spLocks noChangeArrowheads="1"/>
          </p:cNvSpPr>
          <p:nvPr/>
        </p:nvSpPr>
        <p:spPr bwMode="auto">
          <a:xfrm>
            <a:off x="1258888" y="2205038"/>
            <a:ext cx="1730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“Ми діти,твої Україна”</a:t>
            </a:r>
            <a:endParaRPr lang="ru-RU" sz="900">
              <a:latin typeface="Arial" charset="0"/>
            </a:endParaRPr>
          </a:p>
        </p:txBody>
      </p:sp>
      <p:sp>
        <p:nvSpPr>
          <p:cNvPr id="16401" name="Text Box 31"/>
          <p:cNvSpPr txBox="1">
            <a:spLocks noChangeArrowheads="1"/>
          </p:cNvSpPr>
          <p:nvPr/>
        </p:nvSpPr>
        <p:spPr bwMode="auto">
          <a:xfrm>
            <a:off x="1116013" y="5734050"/>
            <a:ext cx="1800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Україна – наш рідний край</a:t>
            </a:r>
            <a:endParaRPr lang="ru-RU" sz="900">
              <a:latin typeface="Arial" charset="0"/>
            </a:endParaRPr>
          </a:p>
        </p:txBody>
      </p:sp>
      <p:pic>
        <p:nvPicPr>
          <p:cNvPr id="16402" name="Picture 32" descr="art-virtual_0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4724400"/>
            <a:ext cx="9556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33" descr="art-virtual_0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4797425"/>
            <a:ext cx="773112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1" descr="images (10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765175"/>
            <a:ext cx="21605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5" name="AutoShape 23" descr="Картинки по запросу книжкова виставка Бесіда “Пам’ятай про Крути”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6406" name="AutoShape 25" descr="Картинки по запросу книжкова виставка Бесіда “Пам’ятай про Крути”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16407" name="Picture 26" descr="imgr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2988" y="2781300"/>
            <a:ext cx="2016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27" descr="imgr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84888" y="692150"/>
            <a:ext cx="22320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30" descr="images (19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08400" y="4652963"/>
            <a:ext cx="172720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Picture 31" descr="SAM_198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00113" y="4508500"/>
            <a:ext cx="20161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7411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2195513" y="892175"/>
            <a:ext cx="5184775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uk-UA" sz="3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25781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17416" name="Picture 9" descr="%D0%A0%D0%B8%D1%81%D1%83%D0%BD%D0%BE%D0%B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997200"/>
            <a:ext cx="187325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100_82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557338"/>
            <a:ext cx="1511300" cy="11334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7418" name="Picture 11" descr="100_82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1557338"/>
            <a:ext cx="1512887" cy="11334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7419" name="Picture 13" descr="100_83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4797425"/>
            <a:ext cx="1439862" cy="10795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7420" name="Picture 15" descr="100_836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213" y="4797425"/>
            <a:ext cx="1525587" cy="10795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7421" name="Picture 18" descr="фотозвіт 002"/>
          <p:cNvPicPr>
            <a:picLocks noChangeAspect="1" noChangeArrowheads="1"/>
          </p:cNvPicPr>
          <p:nvPr/>
        </p:nvPicPr>
        <p:blipFill>
          <a:blip r:embed="rId8">
            <a:lum bright="-6000"/>
          </a:blip>
          <a:srcRect/>
          <a:stretch>
            <a:fillRect/>
          </a:stretch>
        </p:blipFill>
        <p:spPr bwMode="auto">
          <a:xfrm>
            <a:off x="4716463" y="1557338"/>
            <a:ext cx="1584325" cy="1150937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17422" name="WordArt 20"/>
          <p:cNvSpPr>
            <a:spLocks noChangeArrowheads="1" noChangeShapeType="1" noTextEdit="1"/>
          </p:cNvSpPr>
          <p:nvPr/>
        </p:nvSpPr>
        <p:spPr bwMode="auto">
          <a:xfrm>
            <a:off x="1979613" y="692150"/>
            <a:ext cx="5089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БРИНИТЬ,СПІВАЄ НАША МОВА!</a:t>
            </a:r>
          </a:p>
        </p:txBody>
      </p:sp>
      <p:sp>
        <p:nvSpPr>
          <p:cNvPr id="17423" name="Text Box 21"/>
          <p:cNvSpPr txBox="1">
            <a:spLocks noChangeArrowheads="1"/>
          </p:cNvSpPr>
          <p:nvPr/>
        </p:nvSpPr>
        <p:spPr bwMode="auto">
          <a:xfrm>
            <a:off x="6443663" y="2708275"/>
            <a:ext cx="21605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“Мова-духовне багатство народу”</a:t>
            </a:r>
            <a:endParaRPr lang="ru-RU" sz="900">
              <a:latin typeface="Arial" charset="0"/>
            </a:endParaRPr>
          </a:p>
        </p:txBody>
      </p:sp>
      <p:sp>
        <p:nvSpPr>
          <p:cNvPr id="17424" name="Text Box 22"/>
          <p:cNvSpPr txBox="1">
            <a:spLocks noChangeArrowheads="1"/>
          </p:cNvSpPr>
          <p:nvPr/>
        </p:nvSpPr>
        <p:spPr bwMode="auto">
          <a:xfrm>
            <a:off x="1331913" y="2708275"/>
            <a:ext cx="50403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                            “Наша гордість-безсмертний Кобзар”</a:t>
            </a:r>
            <a:endParaRPr lang="ru-RU" sz="900">
              <a:latin typeface="Arial" charset="0"/>
            </a:endParaRPr>
          </a:p>
        </p:txBody>
      </p:sp>
      <p:sp>
        <p:nvSpPr>
          <p:cNvPr id="17425" name="Text Box 23"/>
          <p:cNvSpPr txBox="1">
            <a:spLocks noChangeArrowheads="1"/>
          </p:cNvSpPr>
          <p:nvPr/>
        </p:nvSpPr>
        <p:spPr bwMode="auto">
          <a:xfrm>
            <a:off x="1403350" y="4283075"/>
            <a:ext cx="1439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900">
              <a:latin typeface="Arial" charset="0"/>
            </a:endParaRPr>
          </a:p>
        </p:txBody>
      </p:sp>
      <p:sp>
        <p:nvSpPr>
          <p:cNvPr id="17426" name="Text Box 24"/>
          <p:cNvSpPr txBox="1">
            <a:spLocks noChangeArrowheads="1"/>
          </p:cNvSpPr>
          <p:nvPr/>
        </p:nvSpPr>
        <p:spPr bwMode="auto">
          <a:xfrm>
            <a:off x="1258888" y="4292600"/>
            <a:ext cx="19446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Поезія”Незнайомий Шевченко”</a:t>
            </a:r>
            <a:endParaRPr lang="ru-RU" sz="900">
              <a:latin typeface="Arial" charset="0"/>
            </a:endParaRPr>
          </a:p>
        </p:txBody>
      </p:sp>
      <p:sp>
        <p:nvSpPr>
          <p:cNvPr id="17427" name="Text Box 25"/>
          <p:cNvSpPr txBox="1">
            <a:spLocks noChangeArrowheads="1"/>
          </p:cNvSpPr>
          <p:nvPr/>
        </p:nvSpPr>
        <p:spPr bwMode="auto">
          <a:xfrm>
            <a:off x="971550" y="5876925"/>
            <a:ext cx="6264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Книжкова виставка “ХХ століття це все моє життя”</a:t>
            </a:r>
            <a:endParaRPr lang="ru-RU" sz="900">
              <a:latin typeface="Arial" charset="0"/>
            </a:endParaRPr>
          </a:p>
        </p:txBody>
      </p:sp>
      <p:sp>
        <p:nvSpPr>
          <p:cNvPr id="17428" name="Text Box 26"/>
          <p:cNvSpPr txBox="1">
            <a:spLocks noChangeArrowheads="1"/>
          </p:cNvSpPr>
          <p:nvPr/>
        </p:nvSpPr>
        <p:spPr bwMode="auto">
          <a:xfrm>
            <a:off x="6372225" y="4365625"/>
            <a:ext cx="1944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“Лунає слово поета”</a:t>
            </a:r>
            <a:endParaRPr lang="ru-RU" sz="900">
              <a:latin typeface="Arial" charset="0"/>
            </a:endParaRPr>
          </a:p>
        </p:txBody>
      </p:sp>
      <p:sp>
        <p:nvSpPr>
          <p:cNvPr id="17429" name="Text Box 27"/>
          <p:cNvSpPr txBox="1">
            <a:spLocks noChangeArrowheads="1"/>
          </p:cNvSpPr>
          <p:nvPr/>
        </p:nvSpPr>
        <p:spPr bwMode="auto">
          <a:xfrm>
            <a:off x="5148263" y="5876925"/>
            <a:ext cx="2736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Знайомство з біографією Л.В.Костенко</a:t>
            </a:r>
            <a:endParaRPr lang="ru-RU" sz="900">
              <a:latin typeface="Arial" charset="0"/>
            </a:endParaRPr>
          </a:p>
        </p:txBody>
      </p:sp>
      <p:pic>
        <p:nvPicPr>
          <p:cNvPr id="17430" name="Picture 26" descr="20161123_13105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7763" y="29972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7" descr="20161206_10460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2988" y="2997200"/>
            <a:ext cx="1871662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28" descr="20161206_1505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16688" y="4797425"/>
            <a:ext cx="16557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29" descr="images (8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71550" y="4797425"/>
            <a:ext cx="15827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4" name="Picture 30" descr="20161206_15272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6688" y="1557338"/>
            <a:ext cx="16557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8435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7272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  <a:latin typeface="Arial" charset="0"/>
              </a:rPr>
              <a:t>ВИХОВУЄМО ПОВАГУ ДО КОНСТИТУЦІЇ,ЗАКОНІВ УКРАЇНИ,ДЕРЖАВНОЇ СИМВОЛІКИ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3276600" y="3068638"/>
            <a:ext cx="2663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  Літературно-музичне свято </a:t>
            </a:r>
          </a:p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          “Юридичне асорті “                 </a:t>
            </a:r>
            <a:endParaRPr lang="ru-RU" sz="900">
              <a:latin typeface="Arial" charset="0"/>
            </a:endParaRPr>
          </a:p>
        </p:txBody>
      </p:sp>
      <p:pic>
        <p:nvPicPr>
          <p:cNvPr id="5" name="Picture 5" descr="C:\Documents and Settings\User\Рабочий стол\Семинар\картинки семинар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5516563"/>
            <a:ext cx="10683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C:\Documents and Settings\User\Рабочий стол\Семинар\картинки семинар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516563"/>
            <a:ext cx="10683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2UprNCT6mC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700213"/>
            <a:ext cx="20891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7" descr="20160826_0936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54073">
            <a:off x="5940425" y="1628775"/>
            <a:ext cx="22320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8" descr="20161118_1237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63109">
            <a:off x="971550" y="1628775"/>
            <a:ext cx="20875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9" descr="20161118_1249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3716338"/>
            <a:ext cx="143986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0" descr="images (9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22250">
            <a:off x="5940425" y="3789363"/>
            <a:ext cx="2259013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1" descr="images (18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459">
            <a:off x="971550" y="3644900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9459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2519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461" name="WordArt 6"/>
          <p:cNvSpPr>
            <a:spLocks noChangeArrowheads="1" noChangeShapeType="1" noTextEdit="1"/>
          </p:cNvSpPr>
          <p:nvPr/>
        </p:nvSpPr>
        <p:spPr bwMode="auto">
          <a:xfrm>
            <a:off x="1692275" y="692150"/>
            <a:ext cx="60483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ЗБЕРІГАЄМО </a:t>
            </a:r>
          </a:p>
          <a:p>
            <a:pPr algn="ctr"/>
            <a:r>
              <a:rPr lang="uk-UA" kern="10">
                <a:ln w="19050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ТРАДИЦІЇ СВОГО НАРОДУ</a:t>
            </a:r>
          </a:p>
        </p:txBody>
      </p:sp>
      <p:pic>
        <p:nvPicPr>
          <p:cNvPr id="19462" name="Picture 8" descr="100_74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3850">
            <a:off x="6372225" y="3933825"/>
            <a:ext cx="1800225" cy="13509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9463" name="Picture 9" descr="100_8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45536">
            <a:off x="1116013" y="3789363"/>
            <a:ext cx="1800225" cy="1347787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19464" name="Rectangle 14"/>
          <p:cNvSpPr>
            <a:spLocks noChangeArrowheads="1"/>
          </p:cNvSpPr>
          <p:nvPr/>
        </p:nvSpPr>
        <p:spPr bwMode="auto">
          <a:xfrm>
            <a:off x="5508625" y="2997200"/>
            <a:ext cx="23034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latin typeface="Arial" charset="0"/>
              </a:rPr>
              <a:t>Захід «Андріївські вечорниці»</a:t>
            </a:r>
            <a:r>
              <a:rPr lang="ru-RU" sz="900"/>
              <a:t> 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1116013" y="3068638"/>
            <a:ext cx="35290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>
                <a:latin typeface="Arial" charset="0"/>
              </a:rPr>
              <a:t>            </a:t>
            </a:r>
            <a:r>
              <a:rPr lang="uk-UA" sz="900">
                <a:latin typeface="Arial" charset="0"/>
              </a:rPr>
              <a:t>В школі проводився    Веселий ярмарок</a:t>
            </a:r>
            <a:endParaRPr lang="ru-RU" sz="900">
              <a:latin typeface="Arial" charset="0"/>
            </a:endParaRPr>
          </a:p>
        </p:txBody>
      </p:sp>
      <p:sp>
        <p:nvSpPr>
          <p:cNvPr id="19466" name="Rectangle 16"/>
          <p:cNvSpPr>
            <a:spLocks noChangeArrowheads="1"/>
          </p:cNvSpPr>
          <p:nvPr/>
        </p:nvSpPr>
        <p:spPr bwMode="auto">
          <a:xfrm>
            <a:off x="3563938" y="4797425"/>
            <a:ext cx="20875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900">
                <a:latin typeface="Arial" charset="0"/>
              </a:rPr>
              <a:t>    Свято“Миколая Чудотворця” </a:t>
            </a:r>
            <a:endParaRPr lang="ru-RU" sz="900">
              <a:latin typeface="Arial" charset="0"/>
            </a:endParaRPr>
          </a:p>
        </p:txBody>
      </p:sp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971550" y="5445125"/>
            <a:ext cx="230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800">
                <a:latin typeface="Arial" charset="0"/>
              </a:rPr>
              <a:t>  </a:t>
            </a:r>
            <a:r>
              <a:rPr lang="uk-UA" sz="900">
                <a:latin typeface="Arial" charset="0"/>
              </a:rPr>
              <a:t>Сценка-миниатюра “Зустріч сусідок”</a:t>
            </a:r>
            <a:endParaRPr lang="ru-RU" sz="900">
              <a:latin typeface="Arial" charset="0"/>
            </a:endParaRPr>
          </a:p>
        </p:txBody>
      </p:sp>
      <p:sp>
        <p:nvSpPr>
          <p:cNvPr id="19468" name="Text Box 18"/>
          <p:cNvSpPr txBox="1">
            <a:spLocks noChangeArrowheads="1"/>
          </p:cNvSpPr>
          <p:nvPr/>
        </p:nvSpPr>
        <p:spPr bwMode="auto">
          <a:xfrm>
            <a:off x="6443663" y="5445125"/>
            <a:ext cx="20161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Гра “Дивосвіт традицій”</a:t>
            </a:r>
            <a:endParaRPr lang="ru-RU" sz="900">
              <a:latin typeface="Arial" charset="0"/>
            </a:endParaRPr>
          </a:p>
        </p:txBody>
      </p:sp>
      <p:pic>
        <p:nvPicPr>
          <p:cNvPr id="19469" name="Picture 19" descr="240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5300663"/>
            <a:ext cx="91916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20" descr="SAM_38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1773238"/>
            <a:ext cx="172878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21" descr="SAM_39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773238"/>
            <a:ext cx="18716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2" descr="SAM_19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7900" y="1773238"/>
            <a:ext cx="16557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8" descr="imag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3429000"/>
            <a:ext cx="1954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9" descr="SAM_196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8125" y="1773238"/>
            <a:ext cx="18002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0483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0485" name="Picture 7" descr="100_77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341438"/>
            <a:ext cx="1943100" cy="13684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0" y="308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0" y="308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20488" name="Picture 14" descr="%D0%94%D0%B5%D0%BD%D1%8C%2B%D0%9F%D0%B5%D1%80%D0%B5%D0%BC%D0%BE%D0%B3%D0%B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412875"/>
            <a:ext cx="2016125" cy="13271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489" name="Rectangle 15"/>
          <p:cNvSpPr>
            <a:spLocks noChangeArrowheads="1"/>
          </p:cNvSpPr>
          <p:nvPr/>
        </p:nvSpPr>
        <p:spPr bwMode="auto">
          <a:xfrm>
            <a:off x="6443663" y="4365625"/>
            <a:ext cx="2160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800">
                <a:latin typeface="Arial" charset="0"/>
              </a:rPr>
              <a:t> «Безсмертна слава мужньому солдату»</a:t>
            </a:r>
          </a:p>
        </p:txBody>
      </p:sp>
      <p:sp>
        <p:nvSpPr>
          <p:cNvPr id="20490" name="WordArt 16"/>
          <p:cNvSpPr>
            <a:spLocks noChangeArrowheads="1" noChangeShapeType="1" noTextEdit="1"/>
          </p:cNvSpPr>
          <p:nvPr/>
        </p:nvSpPr>
        <p:spPr bwMode="auto">
          <a:xfrm>
            <a:off x="1258888" y="620713"/>
            <a:ext cx="64817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ПАМ'ЯТАТИ ЗАРАДИ МАЙБУТНЬОГО</a:t>
            </a:r>
          </a:p>
        </p:txBody>
      </p:sp>
      <p:sp>
        <p:nvSpPr>
          <p:cNvPr id="20491" name="Text Box 23"/>
          <p:cNvSpPr txBox="1">
            <a:spLocks noChangeArrowheads="1"/>
          </p:cNvSpPr>
          <p:nvPr/>
        </p:nvSpPr>
        <p:spPr bwMode="auto">
          <a:xfrm>
            <a:off x="1116013" y="2698750"/>
            <a:ext cx="1079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“Мій родовід”</a:t>
            </a:r>
            <a:endParaRPr lang="ru-RU" sz="900">
              <a:latin typeface="Arial" charset="0"/>
            </a:endParaRPr>
          </a:p>
        </p:txBody>
      </p:sp>
      <p:sp>
        <p:nvSpPr>
          <p:cNvPr id="20492" name="Text Box 25"/>
          <p:cNvSpPr txBox="1">
            <a:spLocks noChangeArrowheads="1"/>
          </p:cNvSpPr>
          <p:nvPr/>
        </p:nvSpPr>
        <p:spPr bwMode="auto">
          <a:xfrm>
            <a:off x="6804025" y="269875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“Вічно жива пам</a:t>
            </a:r>
            <a:r>
              <a:rPr lang="en-US" sz="900">
                <a:latin typeface="Arial" charset="0"/>
              </a:rPr>
              <a:t>’</a:t>
            </a:r>
            <a:r>
              <a:rPr lang="uk-UA" sz="900">
                <a:latin typeface="Arial" charset="0"/>
              </a:rPr>
              <a:t>ять”</a:t>
            </a:r>
            <a:endParaRPr lang="ru-RU" sz="900">
              <a:latin typeface="Arial" charset="0"/>
            </a:endParaRPr>
          </a:p>
        </p:txBody>
      </p:sp>
      <p:sp>
        <p:nvSpPr>
          <p:cNvPr id="20493" name="Text Box 26"/>
          <p:cNvSpPr txBox="1">
            <a:spLocks noChangeArrowheads="1"/>
          </p:cNvSpPr>
          <p:nvPr/>
        </p:nvSpPr>
        <p:spPr bwMode="auto">
          <a:xfrm>
            <a:off x="1042988" y="4365625"/>
            <a:ext cx="15128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Знайомство з музеєм</a:t>
            </a:r>
            <a:endParaRPr lang="ru-RU" sz="900">
              <a:latin typeface="Arial" charset="0"/>
            </a:endParaRPr>
          </a:p>
        </p:txBody>
      </p:sp>
      <p:sp>
        <p:nvSpPr>
          <p:cNvPr id="20494" name="Text Box 27"/>
          <p:cNvSpPr txBox="1">
            <a:spLocks noChangeArrowheads="1"/>
          </p:cNvSpPr>
          <p:nvPr/>
        </p:nvSpPr>
        <p:spPr bwMode="auto">
          <a:xfrm>
            <a:off x="3276600" y="4365625"/>
            <a:ext cx="1223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“Навічно з нами”</a:t>
            </a:r>
            <a:endParaRPr lang="ru-RU" sz="900">
              <a:latin typeface="Arial" charset="0"/>
            </a:endParaRPr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>
            <a:off x="4859338" y="4365625"/>
            <a:ext cx="15843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Екскурсія для учнів 2кл.</a:t>
            </a:r>
            <a:endParaRPr lang="ru-RU" sz="900">
              <a:latin typeface="Arial" charset="0"/>
            </a:endParaRPr>
          </a:p>
        </p:txBody>
      </p:sp>
      <p:pic>
        <p:nvPicPr>
          <p:cNvPr id="20500" name="Picture 21" descr="20161121_1051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1341438"/>
            <a:ext cx="21097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4" descr="imgres (9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3800" y="2997200"/>
            <a:ext cx="1419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26" descr="images (2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2997200"/>
            <a:ext cx="208915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3" name="AutoShape 28" descr="Картинки по запросу книжкова виставка Бесіда “Друга Світова війна”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20504" name="Picture 29" descr="images (22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2997200"/>
            <a:ext cx="12954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5" name="Picture 30" descr="imgres (10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88125" y="3068638"/>
            <a:ext cx="18097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Picture 27" descr="imgres (11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5650" y="4724400"/>
            <a:ext cx="2160588" cy="1441450"/>
          </a:xfrm>
          <a:prstGeom prst="rect">
            <a:avLst/>
          </a:prstGeom>
          <a:noFill/>
        </p:spPr>
      </p:pic>
      <p:pic>
        <p:nvPicPr>
          <p:cNvPr id="20508" name="Picture 28" descr="imgres (12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8038" y="4797425"/>
            <a:ext cx="2303462" cy="1439863"/>
          </a:xfrm>
          <a:prstGeom prst="rect">
            <a:avLst/>
          </a:prstGeom>
          <a:noFill/>
        </p:spPr>
      </p:pic>
      <p:pic>
        <p:nvPicPr>
          <p:cNvPr id="20509" name="Picture 29" descr="images (23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40425" y="4724400"/>
            <a:ext cx="2447925" cy="141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1507" name="Picture 3" descr="C:\Documents and Settings\User\Рабочий стол\Рамки орнаменты\1224516438_ukr_v3-conver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494088" y="1268413"/>
            <a:ext cx="2157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tx2"/>
                </a:solidFill>
                <a:latin typeface="Arial" charset="0"/>
              </a:rPr>
              <a:t/>
            </a:r>
            <a:br>
              <a:rPr lang="uk-UA">
                <a:solidFill>
                  <a:schemeClr val="tx2"/>
                </a:solidFill>
                <a:latin typeface="Arial" charset="0"/>
              </a:rPr>
            </a:br>
            <a:endParaRPr lang="ru-RU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1509" name="Picture 6" descr="100_8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484313"/>
            <a:ext cx="1584325" cy="11890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510" name="Picture 7" descr="100_8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4581525"/>
            <a:ext cx="1800225" cy="12620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1511" name="Picture 8" descr="100_81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3016250"/>
            <a:ext cx="1439863" cy="10509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1512" name="Picture 9" descr="100_81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2967038"/>
            <a:ext cx="1441450" cy="11049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1513" name="Picture 10" descr="100_80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4581525"/>
            <a:ext cx="1728787" cy="12954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1514" name="Picture 11" descr="100_803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1484313"/>
            <a:ext cx="1655763" cy="11985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1515" name="Picture 12" descr="100_804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4581525"/>
            <a:ext cx="1657350" cy="12954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2555875" y="765175"/>
            <a:ext cx="3744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            </a:t>
            </a:r>
            <a:endParaRPr lang="ru-RU" b="1">
              <a:latin typeface="Arial" charset="0"/>
            </a:endParaRPr>
          </a:p>
        </p:txBody>
      </p:sp>
      <p:pic>
        <p:nvPicPr>
          <p:cNvPr id="21517" name="Picture 14" descr="ДОНБАСС ЭТО УКРАИНА. . ЖМИ ПРИСОЕДИНИТСЯ. : . Группа по интересам. . Другое : Одноклассник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1484313"/>
            <a:ext cx="2087563" cy="124301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1518" name="WordArt 15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554513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ЯКЩО НЕ МИ,ТО ХТО!</a:t>
            </a:r>
          </a:p>
        </p:txBody>
      </p:sp>
      <p:sp>
        <p:nvSpPr>
          <p:cNvPr id="21519" name="Text Box 17"/>
          <p:cNvSpPr txBox="1">
            <a:spLocks noChangeArrowheads="1"/>
          </p:cNvSpPr>
          <p:nvPr/>
        </p:nvSpPr>
        <p:spPr bwMode="auto">
          <a:xfrm>
            <a:off x="900113" y="2636838"/>
            <a:ext cx="172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Акція “Вітальної  листівки”</a:t>
            </a:r>
            <a:endParaRPr lang="ru-RU" sz="900">
              <a:latin typeface="Arial" charset="0"/>
            </a:endParaRPr>
          </a:p>
        </p:txBody>
      </p:sp>
      <p:sp>
        <p:nvSpPr>
          <p:cNvPr id="21520" name="Text Box 18"/>
          <p:cNvSpPr txBox="1">
            <a:spLocks noChangeArrowheads="1"/>
          </p:cNvSpPr>
          <p:nvPr/>
        </p:nvSpPr>
        <p:spPr bwMode="auto">
          <a:xfrm>
            <a:off x="6227763" y="2708275"/>
            <a:ext cx="20161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Малюнки,побажання солдатам</a:t>
            </a:r>
            <a:endParaRPr lang="ru-RU" sz="900">
              <a:latin typeface="Arial" charset="0"/>
            </a:endParaRPr>
          </a:p>
        </p:txBody>
      </p:sp>
      <p:sp>
        <p:nvSpPr>
          <p:cNvPr id="21521" name="Text Box 20"/>
          <p:cNvSpPr txBox="1">
            <a:spLocks noChangeArrowheads="1"/>
          </p:cNvSpPr>
          <p:nvPr/>
        </p:nvSpPr>
        <p:spPr bwMode="auto">
          <a:xfrm>
            <a:off x="3563938" y="4365625"/>
            <a:ext cx="1943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</a:t>
            </a:r>
            <a:endParaRPr lang="ru-RU" sz="900">
              <a:latin typeface="Arial" charset="0"/>
            </a:endParaRPr>
          </a:p>
        </p:txBody>
      </p:sp>
      <p:sp>
        <p:nvSpPr>
          <p:cNvPr id="21522" name="Text Box 22"/>
          <p:cNvSpPr txBox="1">
            <a:spLocks noChangeArrowheads="1"/>
          </p:cNvSpPr>
          <p:nvPr/>
        </p:nvSpPr>
        <p:spPr bwMode="auto">
          <a:xfrm>
            <a:off x="827088" y="5949950"/>
            <a:ext cx="6337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                                                                           </a:t>
            </a:r>
            <a:endParaRPr lang="ru-RU" sz="900">
              <a:latin typeface="Arial" charset="0"/>
            </a:endParaRPr>
          </a:p>
        </p:txBody>
      </p:sp>
      <p:sp>
        <p:nvSpPr>
          <p:cNvPr id="21523" name="Text Box 29"/>
          <p:cNvSpPr txBox="1">
            <a:spLocks noChangeArrowheads="1"/>
          </p:cNvSpPr>
          <p:nvPr/>
        </p:nvSpPr>
        <p:spPr bwMode="auto">
          <a:xfrm>
            <a:off x="1042988" y="5876925"/>
            <a:ext cx="68421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                                                                                     МИ  ЗА  МИР   НА   УКРАЇНІ</a:t>
            </a:r>
            <a:endParaRPr lang="ru-RU" sz="900">
              <a:latin typeface="Arial" charset="0"/>
            </a:endParaRPr>
          </a:p>
        </p:txBody>
      </p:sp>
      <p:sp>
        <p:nvSpPr>
          <p:cNvPr id="21525" name="Text Box 31"/>
          <p:cNvSpPr txBox="1">
            <a:spLocks noChangeArrowheads="1"/>
          </p:cNvSpPr>
          <p:nvPr/>
        </p:nvSpPr>
        <p:spPr bwMode="auto">
          <a:xfrm>
            <a:off x="1116013" y="4076700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Акція “Великодній кошик солдату”</a:t>
            </a:r>
            <a:endParaRPr lang="ru-RU" sz="900">
              <a:latin typeface="Arial" charset="0"/>
            </a:endParaRPr>
          </a:p>
        </p:txBody>
      </p:sp>
      <p:sp>
        <p:nvSpPr>
          <p:cNvPr id="21526" name="Text Box 32"/>
          <p:cNvSpPr txBox="1">
            <a:spLocks noChangeArrowheads="1"/>
          </p:cNvSpPr>
          <p:nvPr/>
        </p:nvSpPr>
        <p:spPr bwMode="auto">
          <a:xfrm>
            <a:off x="6732588" y="4067175"/>
            <a:ext cx="1152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900">
                <a:latin typeface="Arial" charset="0"/>
              </a:rPr>
              <a:t>Акція “Допомога солдатам АТО”</a:t>
            </a:r>
            <a:endParaRPr lang="ru-RU" sz="900">
              <a:latin typeface="Arial" charset="0"/>
            </a:endParaRPr>
          </a:p>
        </p:txBody>
      </p:sp>
      <p:pic>
        <p:nvPicPr>
          <p:cNvPr id="21528" name="Picture 24" descr="20161118_12484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2852738"/>
            <a:ext cx="2519363" cy="1584325"/>
          </a:xfrm>
          <a:prstGeom prst="rect">
            <a:avLst/>
          </a:prstGeom>
          <a:noFill/>
        </p:spPr>
      </p:pic>
      <p:pic>
        <p:nvPicPr>
          <p:cNvPr id="21529" name="Picture 25" descr="20161123_13015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3213" y="4581525"/>
            <a:ext cx="187325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освід роботи 2015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Досвід роботи 2015</Template>
  <TotalTime>186</TotalTime>
  <Words>301</Words>
  <Application>Microsoft Office PowerPoint</Application>
  <PresentationFormat>Экран (4:3)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 Black</vt:lpstr>
      <vt:lpstr>Arial</vt:lpstr>
      <vt:lpstr>Calibri</vt:lpstr>
      <vt:lpstr>Times New Roman</vt:lpstr>
      <vt:lpstr>Досвід роботи 2015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22</cp:revision>
  <dcterms:created xsi:type="dcterms:W3CDTF">2015-06-20T15:43:17Z</dcterms:created>
  <dcterms:modified xsi:type="dcterms:W3CDTF">2016-12-15T18:32:55Z</dcterms:modified>
</cp:coreProperties>
</file>