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1" r:id="rId3"/>
    <p:sldId id="280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709" autoAdjust="0"/>
  </p:normalViewPr>
  <p:slideViewPr>
    <p:cSldViewPr>
      <p:cViewPr varScale="1">
        <p:scale>
          <a:sx n="74" d="100"/>
          <a:sy n="74" d="100"/>
        </p:scale>
        <p:origin x="9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8E55-218F-4794-8C40-9A862F31B33A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8E52D-331D-4107-84D5-58A30175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96944" cy="55446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uk-UA" sz="4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Об’єкт математики настільки серйозний, </a:t>
            </a:r>
            <a:r>
              <a:rPr lang="uk-UA" sz="4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uk-UA" sz="4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4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що </a:t>
            </a:r>
            <a:r>
              <a:rPr lang="uk-UA" sz="4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слід не пропускати нагоди зробити його трохи цікавішим.</a:t>
            </a:r>
            <a:r>
              <a:rPr lang="en-US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4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Блез</a:t>
            </a:r>
            <a:r>
              <a:rPr lang="uk-UA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Паскаль</a:t>
            </a:r>
            <a:endParaRPr lang="en-US" sz="4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1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79388" y="188913"/>
            <a:ext cx="8716962" cy="6292850"/>
            <a:chOff x="113" y="119"/>
            <a:chExt cx="5491" cy="3964"/>
          </a:xfrm>
        </p:grpSpPr>
        <p:sp>
          <p:nvSpPr>
            <p:cNvPr id="22531" name="WordArt 3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2532" name="WordArt 4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2533" name="WordArt 5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2534" name="WordArt 6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2535" name="WordArt 7"/>
            <p:cNvSpPr>
              <a:spLocks noChangeArrowheads="1" noChangeShapeType="1" noTextEdit="1"/>
            </p:cNvSpPr>
            <p:nvPr/>
          </p:nvSpPr>
          <p:spPr bwMode="auto">
            <a:xfrm rot="2450882">
              <a:off x="5148" y="356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2536" name="WordArt 8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2537" name="WordArt 9"/>
            <p:cNvSpPr>
              <a:spLocks noChangeArrowheads="1" noChangeShapeType="1" noTextEdit="1"/>
            </p:cNvSpPr>
            <p:nvPr/>
          </p:nvSpPr>
          <p:spPr bwMode="auto">
            <a:xfrm rot="-2605514">
              <a:off x="5103" y="3203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2538" name="WordArt 10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22539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949950"/>
            <a:ext cx="936625" cy="404813"/>
          </a:xfrm>
          <a:prstGeom prst="leftArrow">
            <a:avLst>
              <a:gd name="adj1" fmla="val 50000"/>
              <a:gd name="adj2" fmla="val 57843"/>
            </a:avLst>
          </a:prstGeom>
          <a:solidFill>
            <a:srgbClr val="FF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1692275" y="4221163"/>
            <a:ext cx="5688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941388" y="4483100"/>
            <a:ext cx="51117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179388" y="4724400"/>
            <a:ext cx="4932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61" name="WordArt 33"/>
          <p:cNvSpPr>
            <a:spLocks noChangeArrowheads="1" noChangeShapeType="1" noTextEdit="1"/>
          </p:cNvSpPr>
          <p:nvPr/>
        </p:nvSpPr>
        <p:spPr bwMode="auto">
          <a:xfrm>
            <a:off x="1600297" y="1556793"/>
            <a:ext cx="6505346" cy="14622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fromWordArt="1">
            <a:prstTxWarp prst="textPlain">
              <a:avLst>
                <a:gd name="adj" fmla="val 49840"/>
              </a:avLst>
            </a:prstTxWarp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Розгадайте </a:t>
            </a:r>
            <a:r>
              <a:rPr lang="uk-UA" b="1" i="1" dirty="0">
                <a:solidFill>
                  <a:srgbClr val="002060"/>
                </a:solidFill>
              </a:rPr>
              <a:t>загадки</a:t>
            </a:r>
            <a:endParaRPr lang="ru-RU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00206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305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79388" y="188913"/>
            <a:ext cx="8716962" cy="6292850"/>
            <a:chOff x="113" y="119"/>
            <a:chExt cx="5491" cy="3964"/>
          </a:xfrm>
        </p:grpSpPr>
        <p:sp>
          <p:nvSpPr>
            <p:cNvPr id="21507" name="WordArt 3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1508" name="WordArt 4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1509" name="WordArt 5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1510" name="WordArt 6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1511" name="WordArt 7"/>
            <p:cNvSpPr>
              <a:spLocks noChangeArrowheads="1" noChangeShapeType="1" noTextEdit="1"/>
            </p:cNvSpPr>
            <p:nvPr/>
          </p:nvSpPr>
          <p:spPr bwMode="auto">
            <a:xfrm rot="2450882">
              <a:off x="5148" y="356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1512" name="WordArt 8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1513" name="WordArt 9"/>
            <p:cNvSpPr>
              <a:spLocks noChangeArrowheads="1" noChangeShapeType="1" noTextEdit="1"/>
            </p:cNvSpPr>
            <p:nvPr/>
          </p:nvSpPr>
          <p:spPr bwMode="auto">
            <a:xfrm rot="-2605514">
              <a:off x="5103" y="3203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1514" name="WordArt 10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21515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949950"/>
            <a:ext cx="936625" cy="404813"/>
          </a:xfrm>
          <a:prstGeom prst="leftArrow">
            <a:avLst>
              <a:gd name="adj1" fmla="val 50000"/>
              <a:gd name="adj2" fmla="val 57843"/>
            </a:avLst>
          </a:prstGeom>
          <a:solidFill>
            <a:srgbClr val="FF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2412379" y="4581947"/>
            <a:ext cx="5688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1661492" y="4843884"/>
            <a:ext cx="51117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899492" y="5085184"/>
            <a:ext cx="4932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7" name="WordArt 23"/>
          <p:cNvSpPr>
            <a:spLocks noChangeArrowheads="1" noChangeShapeType="1" noTextEdit="1"/>
          </p:cNvSpPr>
          <p:nvPr/>
        </p:nvSpPr>
        <p:spPr bwMode="auto">
          <a:xfrm>
            <a:off x="1835696" y="5236968"/>
            <a:ext cx="5976664" cy="1339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6"/>
              </a:avLst>
            </a:prstTxWarp>
          </a:bodyPr>
          <a:lstStyle/>
          <a:p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«Хрестики»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12			10		1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«Нулі»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16			12		-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2" name="Рисунок 21" descr="http://festival.1september.ru/articles/528331/img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43" y="1174593"/>
            <a:ext cx="7248229" cy="3166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06353" y="130715"/>
            <a:ext cx="69643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002060"/>
                </a:solidFill>
                <a:latin typeface="Cambria" panose="02040503050406030204" pitchFamily="18" charset="0"/>
              </a:rPr>
              <a:t>Скільки трикутників, чотирикутників і п'ятикутників зображено на кресленні?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536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79388" y="188913"/>
            <a:ext cx="8716962" cy="6292850"/>
            <a:chOff x="113" y="119"/>
            <a:chExt cx="5491" cy="3964"/>
          </a:xfrm>
        </p:grpSpPr>
        <p:sp>
          <p:nvSpPr>
            <p:cNvPr id="20483" name="WordArt 3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0484" name="WordArt 4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0485" name="WordArt 5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0486" name="WordArt 6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0487" name="WordArt 7"/>
            <p:cNvSpPr>
              <a:spLocks noChangeArrowheads="1" noChangeShapeType="1" noTextEdit="1"/>
            </p:cNvSpPr>
            <p:nvPr/>
          </p:nvSpPr>
          <p:spPr bwMode="auto">
            <a:xfrm rot="2450882">
              <a:off x="5148" y="356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0488" name="WordArt 8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0489" name="WordArt 9"/>
            <p:cNvSpPr>
              <a:spLocks noChangeArrowheads="1" noChangeShapeType="1" noTextEdit="1"/>
            </p:cNvSpPr>
            <p:nvPr/>
          </p:nvSpPr>
          <p:spPr bwMode="auto">
            <a:xfrm rot="-2605514">
              <a:off x="5103" y="3203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0490" name="WordArt 10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20491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949950"/>
            <a:ext cx="936625" cy="404813"/>
          </a:xfrm>
          <a:prstGeom prst="leftArrow">
            <a:avLst>
              <a:gd name="adj1" fmla="val 50000"/>
              <a:gd name="adj2" fmla="val 57843"/>
            </a:avLst>
          </a:prstGeom>
          <a:solidFill>
            <a:srgbClr val="FF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196455" y="6100424"/>
            <a:ext cx="5688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445568" y="6351970"/>
            <a:ext cx="51117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683568" y="6593270"/>
            <a:ext cx="4932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5" name="WordArt 15"/>
          <p:cNvSpPr>
            <a:spLocks noChangeArrowheads="1" noChangeShapeType="1" noTextEdit="1"/>
          </p:cNvSpPr>
          <p:nvPr/>
        </p:nvSpPr>
        <p:spPr bwMode="auto">
          <a:xfrm>
            <a:off x="1476375" y="1989138"/>
            <a:ext cx="69850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3366FF"/>
              </a:solidFill>
              <a:latin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2394" y="1144618"/>
            <a:ext cx="6470773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Використовуючи геометричні фігури (трикутник, коло, квадрат, прямокутник, відрізок) намалювати  математичного хлопчика.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79388" y="188913"/>
            <a:ext cx="8716962" cy="6292850"/>
            <a:chOff x="113" y="119"/>
            <a:chExt cx="5491" cy="3964"/>
          </a:xfrm>
        </p:grpSpPr>
        <p:sp>
          <p:nvSpPr>
            <p:cNvPr id="19459" name="WordArt 3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9460" name="WordArt 4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9461" name="WordArt 5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9462" name="WordArt 6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9463" name="WordArt 7"/>
            <p:cNvSpPr>
              <a:spLocks noChangeArrowheads="1" noChangeShapeType="1" noTextEdit="1"/>
            </p:cNvSpPr>
            <p:nvPr/>
          </p:nvSpPr>
          <p:spPr bwMode="auto">
            <a:xfrm rot="2450882">
              <a:off x="5148" y="356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9464" name="WordArt 8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9465" name="WordArt 9"/>
            <p:cNvSpPr>
              <a:spLocks noChangeArrowheads="1" noChangeShapeType="1" noTextEdit="1"/>
            </p:cNvSpPr>
            <p:nvPr/>
          </p:nvSpPr>
          <p:spPr bwMode="auto">
            <a:xfrm rot="-2605514">
              <a:off x="5103" y="3203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9466" name="WordArt 10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19467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949950"/>
            <a:ext cx="936625" cy="404813"/>
          </a:xfrm>
          <a:prstGeom prst="leftArrow">
            <a:avLst>
              <a:gd name="adj1" fmla="val 50000"/>
              <a:gd name="adj2" fmla="val 57843"/>
            </a:avLst>
          </a:prstGeom>
          <a:solidFill>
            <a:srgbClr val="FF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341562" y="6058860"/>
            <a:ext cx="5688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590675" y="6320797"/>
            <a:ext cx="51117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828675" y="6562097"/>
            <a:ext cx="4932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1" name="WordArt 15"/>
          <p:cNvSpPr>
            <a:spLocks noChangeArrowheads="1" noChangeShapeType="1" noTextEdit="1"/>
          </p:cNvSpPr>
          <p:nvPr/>
        </p:nvSpPr>
        <p:spPr bwMode="auto">
          <a:xfrm>
            <a:off x="1476375" y="1989138"/>
            <a:ext cx="69850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3366FF"/>
              </a:solidFill>
              <a:latin typeface="Comic Sans MS"/>
            </a:endParaRPr>
          </a:p>
        </p:txBody>
      </p:sp>
      <p:sp>
        <p:nvSpPr>
          <p:cNvPr id="19478" name="WordArt 22"/>
          <p:cNvSpPr>
            <a:spLocks noChangeArrowheads="1" noChangeShapeType="1" noTextEdit="1"/>
          </p:cNvSpPr>
          <p:nvPr/>
        </p:nvSpPr>
        <p:spPr bwMode="auto">
          <a:xfrm>
            <a:off x="1835696" y="426335"/>
            <a:ext cx="6974964" cy="6960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 smtClean="0">
                <a:ln w="0"/>
                <a:solidFill>
                  <a:srgbClr val="FF0000"/>
                </a:solidFill>
                <a:latin typeface="Cambria" panose="02040503050406030204" pitchFamily="18" charset="0"/>
              </a:rPr>
              <a:t>Хто</a:t>
            </a:r>
            <a:r>
              <a:rPr lang="ru-RU" sz="3600" i="1" kern="10" dirty="0" smtClean="0">
                <a:ln w="0"/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3600" i="1" kern="10" dirty="0" err="1" smtClean="0">
                <a:ln w="0"/>
                <a:solidFill>
                  <a:srgbClr val="FF0000"/>
                </a:solidFill>
                <a:latin typeface="Cambria" panose="02040503050406030204" pitchFamily="18" charset="0"/>
              </a:rPr>
              <a:t>швидше</a:t>
            </a:r>
            <a:r>
              <a:rPr lang="ru-RU" sz="3600" i="1" kern="10" dirty="0" smtClean="0">
                <a:ln w="0"/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3600" i="1" kern="10" dirty="0" err="1" smtClean="0">
                <a:ln w="0"/>
                <a:solidFill>
                  <a:srgbClr val="FF0000"/>
                </a:solidFill>
                <a:latin typeface="Cambria" panose="02040503050406030204" pitchFamily="18" charset="0"/>
              </a:rPr>
              <a:t>відшукає</a:t>
            </a:r>
            <a:r>
              <a:rPr lang="ru-RU" sz="3600" i="1" kern="10" dirty="0" smtClean="0">
                <a:ln w="0"/>
                <a:solidFill>
                  <a:srgbClr val="FF0000"/>
                </a:solidFill>
                <a:latin typeface="Cambria" panose="02040503050406030204" pitchFamily="18" charset="0"/>
              </a:rPr>
              <a:t> числа </a:t>
            </a:r>
            <a:r>
              <a:rPr lang="ru-RU" sz="3600" i="1" kern="10" dirty="0" err="1" smtClean="0">
                <a:ln w="0"/>
                <a:solidFill>
                  <a:srgbClr val="FF0000"/>
                </a:solidFill>
                <a:latin typeface="Cambria" panose="02040503050406030204" pitchFamily="18" charset="0"/>
              </a:rPr>
              <a:t>від</a:t>
            </a:r>
            <a:r>
              <a:rPr lang="ru-RU" sz="3600" i="1" kern="10" dirty="0" smtClean="0">
                <a:ln w="0"/>
                <a:solidFill>
                  <a:srgbClr val="FF0000"/>
                </a:solidFill>
                <a:latin typeface="Cambria" panose="02040503050406030204" pitchFamily="18" charset="0"/>
              </a:rPr>
              <a:t> 1 до 25 </a:t>
            </a:r>
            <a:endParaRPr lang="ru-RU" sz="3600" i="1" kern="10" dirty="0">
              <a:ln w="0"/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Рисунок 22" descr="http://ped-kopilka.com.ua/images/artikl05/1%28654%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21" y="1378077"/>
            <a:ext cx="5652236" cy="4571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1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images2.wikia.nocookie.net/__cb20090929162454/absurdopedia/images/c/ca/X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178696" cy="1930226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Математичний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турнір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для 5-х 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класів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2390" y="780021"/>
            <a:ext cx="6156176" cy="3744416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uk-UA" sz="44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uk-UA" sz="60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uk-UA" sz="4400" dirty="0" smtClean="0">
                <a:solidFill>
                  <a:srgbClr val="00B050"/>
                </a:solidFill>
              </a:rPr>
              <a:t>                      </a:t>
            </a:r>
            <a:r>
              <a:rPr lang="uk-UA" sz="4400" i="1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“Хрестики-</a:t>
            </a:r>
            <a:endParaRPr lang="uk-UA" sz="4400" i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                       </a:t>
            </a:r>
            <a:r>
              <a:rPr lang="uk-UA" sz="4400" i="1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нулики”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 descr="652003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04864"/>
            <a:ext cx="2418184" cy="483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bahb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686" t="19157" r="18627" b="9974"/>
          <a:stretch/>
        </p:blipFill>
        <p:spPr>
          <a:xfrm>
            <a:off x="2411760" y="3717032"/>
            <a:ext cx="4824536" cy="2736304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4744" y="404664"/>
            <a:ext cx="7535688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Якщо хочеш досягнути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 У житті своїм вершин,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 Математику збагнути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 Мусиш тонко,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 до глибин.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65740" y="4474327"/>
            <a:ext cx="2553768" cy="1843212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84" name="Group 112"/>
          <p:cNvGrpSpPr>
            <a:grpSpLocks/>
          </p:cNvGrpSpPr>
          <p:nvPr/>
        </p:nvGrpSpPr>
        <p:grpSpPr bwMode="auto">
          <a:xfrm>
            <a:off x="107504" y="188913"/>
            <a:ext cx="8976115" cy="6530975"/>
            <a:chOff x="113" y="119"/>
            <a:chExt cx="5608" cy="4114"/>
          </a:xfrm>
        </p:grpSpPr>
        <p:sp>
          <p:nvSpPr>
            <p:cNvPr id="3176" name="WordArt 104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3174" name="WordArt 102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3171" name="WordArt 99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3172" name="WordArt 100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3175" name="WordArt 103"/>
            <p:cNvSpPr>
              <a:spLocks noChangeArrowheads="1" noChangeShapeType="1" noTextEdit="1"/>
            </p:cNvSpPr>
            <p:nvPr/>
          </p:nvSpPr>
          <p:spPr bwMode="auto">
            <a:xfrm rot="2450882">
              <a:off x="5231" y="371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3178" name="WordArt 106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3182" name="WordArt 110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3180" name="WordArt 108"/>
            <p:cNvSpPr>
              <a:spLocks noChangeArrowheads="1" noChangeShapeType="1" noTextEdit="1"/>
            </p:cNvSpPr>
            <p:nvPr/>
          </p:nvSpPr>
          <p:spPr bwMode="auto">
            <a:xfrm rot="18994486">
              <a:off x="5220" y="3380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</p:grpSp>
      <p:graphicFrame>
        <p:nvGraphicFramePr>
          <p:cNvPr id="314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11751"/>
              </p:ext>
            </p:extLst>
          </p:nvPr>
        </p:nvGraphicFramePr>
        <p:xfrm>
          <a:off x="827584" y="764705"/>
          <a:ext cx="7691924" cy="5566740"/>
        </p:xfrm>
        <a:graphic>
          <a:graphicData uri="http://schemas.openxmlformats.org/drawingml/2006/table">
            <a:tbl>
              <a:tblPr/>
              <a:tblGrid>
                <a:gridCol w="256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46" name="Rectangle 7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81769" y="771236"/>
            <a:ext cx="2574798" cy="1843774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47405" y="2621540"/>
            <a:ext cx="2615002" cy="1888500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6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48" name="Rectangle 7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98448" y="4487473"/>
            <a:ext cx="2555245" cy="1830066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0" name="Rectangle 7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2502" y="763798"/>
            <a:ext cx="2520743" cy="1857743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1" name="Rectangle 7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2502" y="2621541"/>
            <a:ext cx="2532030" cy="1852786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Rectangle 8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7584" y="4487473"/>
            <a:ext cx="2570864" cy="1830066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4" name="Rectangle 8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67699" y="771236"/>
            <a:ext cx="2560791" cy="1830347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5" name="Rectangle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56567" y="2607917"/>
            <a:ext cx="2565815" cy="1866410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39360" y="1196752"/>
            <a:ext cx="192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  <a:latin typeface="Cambria" panose="02040503050406030204" pitchFamily="18" charset="0"/>
                <a:hlinkClick r:id="rId5" action="ppaction://hlinksldjump"/>
              </a:rPr>
              <a:t>Таємне послання</a:t>
            </a:r>
            <a:endParaRPr lang="en-US" sz="26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4419" y="1165288"/>
            <a:ext cx="2489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rgbClr val="002060"/>
                </a:solidFill>
                <a:latin typeface="Cambria" panose="02040503050406030204" pitchFamily="18" charset="0"/>
                <a:hlinkClick r:id="rId9" action="ppaction://hlinksldjump"/>
              </a:rPr>
              <a:t>Магічний квадрат</a:t>
            </a:r>
            <a:endParaRPr lang="en-US" sz="26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1685" y="1194810"/>
            <a:ext cx="27227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  <a:latin typeface="Cambria" panose="02040503050406030204" pitchFamily="18" charset="0"/>
                <a:hlinkClick r:id="rId4" action="ppaction://hlinksldjump"/>
              </a:rPr>
              <a:t>Чотирикутник</a:t>
            </a:r>
            <a:endParaRPr lang="en-US" sz="2600" i="1" dirty="0">
              <a:solidFill>
                <a:schemeClr val="bg1"/>
              </a:solidFill>
              <a:latin typeface="Cambria" panose="02040503050406030204" pitchFamily="18" charset="0"/>
              <a:hlinkClick r:id="rId4" action="ppaction://hlinksldjump"/>
            </a:endParaRPr>
          </a:p>
          <a:p>
            <a:pPr algn="ctr"/>
            <a:r>
              <a:rPr lang="uk-UA" sz="2600" b="1" i="1" dirty="0">
                <a:solidFill>
                  <a:schemeClr val="bg1"/>
                </a:solidFill>
                <a:latin typeface="Cambria" panose="02040503050406030204" pitchFamily="18" charset="0"/>
                <a:hlinkClick r:id="rId4" action="ppaction://hlinksldjump"/>
              </a:rPr>
              <a:t>з секретом</a:t>
            </a:r>
            <a:endParaRPr lang="en-US" sz="26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691" y="3319569"/>
            <a:ext cx="1920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rgbClr val="002060"/>
                </a:solidFill>
                <a:latin typeface="Cambria" panose="02040503050406030204" pitchFamily="18" charset="0"/>
                <a:hlinkClick r:id="rId6" action="ppaction://hlinksldjump"/>
              </a:rPr>
              <a:t>Угадай!</a:t>
            </a:r>
            <a:endParaRPr lang="en-US" sz="26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8449" y="3232887"/>
            <a:ext cx="2592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i="1" dirty="0">
                <a:solidFill>
                  <a:schemeClr val="bg1"/>
                </a:solidFill>
                <a:latin typeface="Cambria" panose="02040503050406030204" pitchFamily="18" charset="0"/>
                <a:hlinkClick r:id="rId2" action="ppaction://hlinksldjump"/>
              </a:rPr>
              <a:t>Хто швидше?</a:t>
            </a:r>
            <a:endParaRPr lang="ru-RU" sz="26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3418" y="3296597"/>
            <a:ext cx="2215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uk-UA" sz="2600" b="1" i="1" dirty="0">
                <a:solidFill>
                  <a:srgbClr val="002060"/>
                </a:solidFill>
                <a:latin typeface="Cambria" panose="02040503050406030204" pitchFamily="18" charset="0"/>
                <a:hlinkClick r:id="rId3" action="ppaction://hlinksldjump"/>
              </a:rPr>
              <a:t>Мудрість</a:t>
            </a:r>
            <a:r>
              <a:rPr lang="uk-UA" sz="2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»</a:t>
            </a:r>
            <a:endParaRPr lang="en-US" sz="26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203" y="5013176"/>
            <a:ext cx="25042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  <a:latin typeface="Cambria" panose="02040503050406030204" pitchFamily="18" charset="0"/>
                <a:hlinkClick r:id="rId7" action="ppaction://hlinksldjump"/>
              </a:rPr>
              <a:t>Конкурс  капітанів</a:t>
            </a:r>
            <a:endParaRPr lang="en-US" sz="26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405" y="5198554"/>
            <a:ext cx="27827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 err="1">
                <a:solidFill>
                  <a:srgbClr val="002060"/>
                </a:solidFill>
                <a:latin typeface="Cambria" panose="02040503050406030204" pitchFamily="18" charset="0"/>
                <a:hlinkClick r:id="rId10" action="ppaction://hlinksldjump"/>
              </a:rPr>
              <a:t>Геометриляндія</a:t>
            </a:r>
            <a:endParaRPr lang="en-US" sz="25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6449" y="4912712"/>
            <a:ext cx="22660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  <a:latin typeface="Cambria" panose="02040503050406030204" pitchFamily="18" charset="0"/>
                <a:hlinkClick r:id="rId8" action="ppaction://hlinksldjump"/>
              </a:rPr>
              <a:t>Гострий погляд</a:t>
            </a:r>
            <a:endParaRPr lang="en-US" sz="26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179388" y="188913"/>
            <a:ext cx="8716962" cy="6292850"/>
            <a:chOff x="113" y="119"/>
            <a:chExt cx="5491" cy="3964"/>
          </a:xfrm>
        </p:grpSpPr>
        <p:sp>
          <p:nvSpPr>
            <p:cNvPr id="5125" name="WordArt 5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126" name="WordArt 6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5127" name="WordArt 7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128" name="WordArt 8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5129" name="WordArt 9"/>
            <p:cNvSpPr>
              <a:spLocks noChangeArrowheads="1" noChangeShapeType="1" noTextEdit="1"/>
            </p:cNvSpPr>
            <p:nvPr/>
          </p:nvSpPr>
          <p:spPr bwMode="auto">
            <a:xfrm rot="2450882">
              <a:off x="5148" y="356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130" name="WordArt 10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5131" name="WordArt 11"/>
            <p:cNvSpPr>
              <a:spLocks noChangeArrowheads="1" noChangeShapeType="1" noTextEdit="1"/>
            </p:cNvSpPr>
            <p:nvPr/>
          </p:nvSpPr>
          <p:spPr bwMode="auto">
            <a:xfrm rot="-2605514">
              <a:off x="5103" y="3203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5132" name="WordArt 12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513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949950"/>
            <a:ext cx="936625" cy="404813"/>
          </a:xfrm>
          <a:prstGeom prst="leftArrow">
            <a:avLst>
              <a:gd name="adj1" fmla="val 50000"/>
              <a:gd name="adj2" fmla="val 57843"/>
            </a:avLst>
          </a:prstGeom>
          <a:solidFill>
            <a:srgbClr val="FF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412379" y="5301208"/>
            <a:ext cx="5688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661492" y="5563964"/>
            <a:ext cx="51117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899492" y="5805264"/>
            <a:ext cx="4932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73749"/>
              </p:ext>
            </p:extLst>
          </p:nvPr>
        </p:nvGraphicFramePr>
        <p:xfrm>
          <a:off x="1213677" y="703027"/>
          <a:ext cx="7775486" cy="431661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75751">
                  <a:extLst>
                    <a:ext uri="{9D8B030D-6E8A-4147-A177-3AD203B41FA5}">
                      <a16:colId xmlns:a16="http://schemas.microsoft.com/office/drawing/2014/main" val="918074068"/>
                    </a:ext>
                  </a:extLst>
                </a:gridCol>
                <a:gridCol w="4199735">
                  <a:extLst>
                    <a:ext uri="{9D8B030D-6E8A-4147-A177-3AD203B41FA5}">
                      <a16:colId xmlns:a16="http://schemas.microsoft.com/office/drawing/2014/main" val="3350650714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Команда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«</a:t>
                      </a:r>
                      <a:r>
                        <a:rPr lang="ru-RU" sz="2400" dirty="0" err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Хрестики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Команда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«Нулики»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866496"/>
                  </a:ext>
                </a:extLst>
              </a:tr>
              <a:tr h="2508451"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(530 – 74)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2 – 15;</a:t>
                      </a:r>
                      <a:b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baseline="30000" dirty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5 + 15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baseline="30000" dirty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4 + 136;</a:t>
                      </a:r>
                      <a:b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(370 + 122)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4 – 82;</a:t>
                      </a:r>
                      <a:b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320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20 + 251</a:t>
                      </a:r>
                      <a:r>
                        <a:rPr lang="ru-RU" sz="2400" b="1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(458 + 22)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12+3;</a:t>
                      </a:r>
                      <a:b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(35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7 + 100)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baseline="30000" dirty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(31 – 25) + 1;</a:t>
                      </a:r>
                      <a:b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(307 – 65)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11 + 104)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18;</a:t>
                      </a:r>
                      <a:b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(75 + 15)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30  + 22.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691"/>
                  </a:ext>
                </a:extLst>
              </a:tr>
              <a:tr h="944062"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Ключ: 1 – А; 2 –Т; 3 – К; </a:t>
                      </a:r>
                      <a:endParaRPr lang="ru-RU" sz="2400" b="1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2400" b="1" dirty="0" smtClean="0">
                          <a:effectLst/>
                          <a:latin typeface="Cambria" panose="02040503050406030204" pitchFamily="18" charset="0"/>
                        </a:rPr>
                        <a:t>4 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– М; 5 – Р; 6 – И; 7 – !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Ключ:  1 – Д; 2 – І</a:t>
                      </a:r>
                      <a:r>
                        <a:rPr lang="ru-RU" sz="2400" b="1" dirty="0" smtClean="0">
                          <a:effectLst/>
                          <a:latin typeface="Cambria" panose="02040503050406030204" pitchFamily="18" charset="0"/>
                        </a:rPr>
                        <a:t>;  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3 – О; </a:t>
                      </a:r>
                      <a:r>
                        <a:rPr lang="ru-RU" sz="2400" b="1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675"/>
                        </a:spcAft>
                      </a:pPr>
                      <a:r>
                        <a:rPr lang="ru-RU" sz="2400" b="1" dirty="0" smtClean="0">
                          <a:effectLst/>
                          <a:latin typeface="Cambria" panose="02040503050406030204" pitchFamily="18" charset="0"/>
                        </a:rPr>
                        <a:t>4 </a:t>
                      </a: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</a:rPr>
                        <a:t>– М; 5 – !; 6 – Л; 7 – Ц.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479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1492" y="6071395"/>
            <a:ext cx="643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«Так тримати!»	«Молодці!»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79388" y="188913"/>
            <a:ext cx="8716962" cy="6292850"/>
            <a:chOff x="113" y="119"/>
            <a:chExt cx="5491" cy="3964"/>
          </a:xfrm>
        </p:grpSpPr>
        <p:sp>
          <p:nvSpPr>
            <p:cNvPr id="9219" name="WordArt 3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9220" name="WordArt 4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9221" name="WordArt 5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9222" name="WordArt 6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9223" name="WordArt 7"/>
            <p:cNvSpPr>
              <a:spLocks noChangeArrowheads="1" noChangeShapeType="1" noTextEdit="1"/>
            </p:cNvSpPr>
            <p:nvPr/>
          </p:nvSpPr>
          <p:spPr bwMode="auto">
            <a:xfrm rot="2450882">
              <a:off x="5148" y="356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9224" name="WordArt 8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9225" name="WordArt 9"/>
            <p:cNvSpPr>
              <a:spLocks noChangeArrowheads="1" noChangeShapeType="1" noTextEdit="1"/>
            </p:cNvSpPr>
            <p:nvPr/>
          </p:nvSpPr>
          <p:spPr bwMode="auto">
            <a:xfrm rot="-2605514">
              <a:off x="5103" y="3203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9226" name="WordArt 10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9227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949950"/>
            <a:ext cx="936625" cy="404813"/>
          </a:xfrm>
          <a:prstGeom prst="leftArrow">
            <a:avLst>
              <a:gd name="adj1" fmla="val 50000"/>
              <a:gd name="adj2" fmla="val 57843"/>
            </a:avLst>
          </a:prstGeom>
          <a:solidFill>
            <a:srgbClr val="FF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836737" y="3068960"/>
            <a:ext cx="5688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322150" y="3429000"/>
            <a:ext cx="51117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719137" y="3861048"/>
            <a:ext cx="4932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8" name="WordArt 22"/>
          <p:cNvSpPr>
            <a:spLocks noChangeArrowheads="1" noChangeShapeType="1" noTextEdit="1"/>
          </p:cNvSpPr>
          <p:nvPr/>
        </p:nvSpPr>
        <p:spPr bwMode="auto">
          <a:xfrm>
            <a:off x="2051720" y="1412131"/>
            <a:ext cx="62277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Графічний диктант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25330" r="3448" b="8789"/>
          <a:stretch/>
        </p:blipFill>
        <p:spPr>
          <a:xfrm rot="5400000">
            <a:off x="6018170" y="3757046"/>
            <a:ext cx="3785735" cy="23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79388" y="188913"/>
            <a:ext cx="8716962" cy="6292850"/>
            <a:chOff x="113" y="119"/>
            <a:chExt cx="5491" cy="3964"/>
          </a:xfrm>
        </p:grpSpPr>
        <p:sp>
          <p:nvSpPr>
            <p:cNvPr id="10243" name="WordArt 3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0244" name="WordArt 4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0245" name="WordArt 5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0246" name="WordArt 6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0247" name="WordArt 7"/>
            <p:cNvSpPr>
              <a:spLocks noChangeArrowheads="1" noChangeShapeType="1" noTextEdit="1"/>
            </p:cNvSpPr>
            <p:nvPr/>
          </p:nvSpPr>
          <p:spPr bwMode="auto">
            <a:xfrm rot="2450882">
              <a:off x="5148" y="356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0248" name="WordArt 8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0249" name="WordArt 9"/>
            <p:cNvSpPr>
              <a:spLocks noChangeArrowheads="1" noChangeShapeType="1" noTextEdit="1"/>
            </p:cNvSpPr>
            <p:nvPr/>
          </p:nvSpPr>
          <p:spPr bwMode="auto">
            <a:xfrm rot="-2605514">
              <a:off x="5103" y="3203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0250" name="WordArt 10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10251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949950"/>
            <a:ext cx="936625" cy="404813"/>
          </a:xfrm>
          <a:prstGeom prst="leftArrow">
            <a:avLst>
              <a:gd name="adj1" fmla="val 50000"/>
              <a:gd name="adj2" fmla="val 57843"/>
            </a:avLst>
          </a:prstGeom>
          <a:solidFill>
            <a:srgbClr val="FF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412479" y="6022107"/>
            <a:ext cx="5688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661592" y="6284044"/>
            <a:ext cx="51117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99592" y="6525344"/>
            <a:ext cx="4932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42140" y="1720881"/>
            <a:ext cx="6126204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Капітани зіграють </a:t>
            </a:r>
            <a:r>
              <a:rPr lang="uk-UA" sz="4400" b="1" dirty="0">
                <a:solidFill>
                  <a:srgbClr val="002060"/>
                </a:solidFill>
                <a:latin typeface="Cambria" panose="02040503050406030204" pitchFamily="18" charset="0"/>
              </a:rPr>
              <a:t>в класичну гру «Хрестики-нулики».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79388" y="188913"/>
            <a:ext cx="8716962" cy="6292850"/>
            <a:chOff x="113" y="119"/>
            <a:chExt cx="5491" cy="3964"/>
          </a:xfrm>
        </p:grpSpPr>
        <p:sp>
          <p:nvSpPr>
            <p:cNvPr id="11267" name="WordArt 3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1268" name="WordArt 4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1269" name="WordArt 5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1270" name="WordArt 6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1271" name="WordArt 7"/>
            <p:cNvSpPr>
              <a:spLocks noChangeArrowheads="1" noChangeShapeType="1" noTextEdit="1"/>
            </p:cNvSpPr>
            <p:nvPr/>
          </p:nvSpPr>
          <p:spPr bwMode="auto">
            <a:xfrm rot="2450882">
              <a:off x="5148" y="356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1272" name="WordArt 8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1273" name="WordArt 9"/>
            <p:cNvSpPr>
              <a:spLocks noChangeArrowheads="1" noChangeShapeType="1" noTextEdit="1"/>
            </p:cNvSpPr>
            <p:nvPr/>
          </p:nvSpPr>
          <p:spPr bwMode="auto">
            <a:xfrm rot="-2605514">
              <a:off x="5103" y="3203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1274" name="WordArt 10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11275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949950"/>
            <a:ext cx="936625" cy="404813"/>
          </a:xfrm>
          <a:prstGeom prst="leftArrow">
            <a:avLst>
              <a:gd name="adj1" fmla="val 50000"/>
              <a:gd name="adj2" fmla="val 57843"/>
            </a:avLst>
          </a:prstGeom>
          <a:solidFill>
            <a:srgbClr val="FF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700411" y="3573016"/>
            <a:ext cx="5688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949524" y="3834953"/>
            <a:ext cx="51117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1187524" y="4076253"/>
            <a:ext cx="4932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00097"/>
              </p:ext>
            </p:extLst>
          </p:nvPr>
        </p:nvGraphicFramePr>
        <p:xfrm>
          <a:off x="816827" y="138479"/>
          <a:ext cx="8229599" cy="3162513"/>
        </p:xfrm>
        <a:graphic>
          <a:graphicData uri="http://schemas.openxmlformats.org/drawingml/2006/table">
            <a:tbl>
              <a:tblPr firstRow="1" firstCol="1" bandRow="1"/>
              <a:tblGrid>
                <a:gridCol w="1175657">
                  <a:extLst>
                    <a:ext uri="{9D8B030D-6E8A-4147-A177-3AD203B41FA5}">
                      <a16:colId xmlns:a16="http://schemas.microsoft.com/office/drawing/2014/main" val="17943369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2144373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872174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91705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0471453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1485444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621248137"/>
                    </a:ext>
                  </a:extLst>
                </a:gridCol>
              </a:tblGrid>
              <a:tr h="1054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69179"/>
                  </a:ext>
                </a:extLst>
              </a:tr>
              <a:tr h="1054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31038"/>
                  </a:ext>
                </a:extLst>
              </a:tr>
              <a:tr h="1054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35" marR="20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5933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98983"/>
              </p:ext>
            </p:extLst>
          </p:nvPr>
        </p:nvGraphicFramePr>
        <p:xfrm>
          <a:off x="1373257" y="4106977"/>
          <a:ext cx="6367095" cy="26343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9602">
                  <a:extLst>
                    <a:ext uri="{9D8B030D-6E8A-4147-A177-3AD203B41FA5}">
                      <a16:colId xmlns:a16="http://schemas.microsoft.com/office/drawing/2014/main" val="1028178607"/>
                    </a:ext>
                  </a:extLst>
                </a:gridCol>
                <a:gridCol w="956110">
                  <a:extLst>
                    <a:ext uri="{9D8B030D-6E8A-4147-A177-3AD203B41FA5}">
                      <a16:colId xmlns:a16="http://schemas.microsoft.com/office/drawing/2014/main" val="1573941709"/>
                    </a:ext>
                  </a:extLst>
                </a:gridCol>
                <a:gridCol w="793936">
                  <a:extLst>
                    <a:ext uri="{9D8B030D-6E8A-4147-A177-3AD203B41FA5}">
                      <a16:colId xmlns:a16="http://schemas.microsoft.com/office/drawing/2014/main" val="3389437039"/>
                    </a:ext>
                  </a:extLst>
                </a:gridCol>
                <a:gridCol w="1552187">
                  <a:extLst>
                    <a:ext uri="{9D8B030D-6E8A-4147-A177-3AD203B41FA5}">
                      <a16:colId xmlns:a16="http://schemas.microsoft.com/office/drawing/2014/main" val="1017947156"/>
                    </a:ext>
                  </a:extLst>
                </a:gridCol>
                <a:gridCol w="793936">
                  <a:extLst>
                    <a:ext uri="{9D8B030D-6E8A-4147-A177-3AD203B41FA5}">
                      <a16:colId xmlns:a16="http://schemas.microsoft.com/office/drawing/2014/main" val="3614116821"/>
                    </a:ext>
                  </a:extLst>
                </a:gridCol>
                <a:gridCol w="793936">
                  <a:extLst>
                    <a:ext uri="{9D8B030D-6E8A-4147-A177-3AD203B41FA5}">
                      <a16:colId xmlns:a16="http://schemas.microsoft.com/office/drawing/2014/main" val="2031578665"/>
                    </a:ext>
                  </a:extLst>
                </a:gridCol>
                <a:gridCol w="827388">
                  <a:extLst>
                    <a:ext uri="{9D8B030D-6E8A-4147-A177-3AD203B41FA5}">
                      <a16:colId xmlns:a16="http://schemas.microsoft.com/office/drawing/2014/main" val="1241086673"/>
                    </a:ext>
                  </a:extLst>
                </a:gridCol>
              </a:tblGrid>
              <a:tr h="896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1,6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3,6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3,2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   8,4   7,8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2,15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2,9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 2,75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350527"/>
                  </a:ext>
                </a:extLst>
              </a:tr>
              <a:tr h="8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4,4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2,8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 1,2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 3,2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2,6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 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4924"/>
                  </a:ext>
                </a:extLst>
              </a:tr>
              <a:tr h="896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2,4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 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2,45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2,3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FF0000"/>
                          </a:solidFill>
                          <a:effectLst/>
                        </a:rPr>
                        <a:t> 3,05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08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79388" y="188913"/>
            <a:ext cx="8716962" cy="6292850"/>
            <a:chOff x="113" y="119"/>
            <a:chExt cx="5491" cy="3964"/>
          </a:xfrm>
        </p:grpSpPr>
        <p:sp>
          <p:nvSpPr>
            <p:cNvPr id="23555" name="WordArt 3"/>
            <p:cNvSpPr>
              <a:spLocks noChangeArrowheads="1" noChangeShapeType="1" noTextEdit="1"/>
            </p:cNvSpPr>
            <p:nvPr/>
          </p:nvSpPr>
          <p:spPr bwMode="auto">
            <a:xfrm rot="-2011049">
              <a:off x="113" y="1480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3556" name="WordArt 4"/>
            <p:cNvSpPr>
              <a:spLocks noChangeArrowheads="1" noChangeShapeType="1" noTextEdit="1"/>
            </p:cNvSpPr>
            <p:nvPr/>
          </p:nvSpPr>
          <p:spPr bwMode="auto">
            <a:xfrm rot="-1602964">
              <a:off x="158" y="981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3557" name="WordArt 5"/>
            <p:cNvSpPr>
              <a:spLocks noChangeArrowheads="1" noChangeShapeType="1" noTextEdit="1"/>
            </p:cNvSpPr>
            <p:nvPr/>
          </p:nvSpPr>
          <p:spPr bwMode="auto">
            <a:xfrm rot="-2663299">
              <a:off x="295" y="482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3558" name="WordArt 6"/>
            <p:cNvSpPr>
              <a:spLocks noChangeArrowheads="1" noChangeShapeType="1" noTextEdit="1"/>
            </p:cNvSpPr>
            <p:nvPr/>
          </p:nvSpPr>
          <p:spPr bwMode="auto">
            <a:xfrm rot="-2605514">
              <a:off x="340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3559" name="WordArt 7"/>
            <p:cNvSpPr>
              <a:spLocks noChangeArrowheads="1" noChangeShapeType="1" noTextEdit="1"/>
            </p:cNvSpPr>
            <p:nvPr/>
          </p:nvSpPr>
          <p:spPr bwMode="auto">
            <a:xfrm rot="2450882">
              <a:off x="5148" y="3566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3560" name="WordArt 8"/>
            <p:cNvSpPr>
              <a:spLocks noChangeArrowheads="1" noChangeShapeType="1" noTextEdit="1"/>
            </p:cNvSpPr>
            <p:nvPr/>
          </p:nvSpPr>
          <p:spPr bwMode="auto">
            <a:xfrm rot="-2605514">
              <a:off x="1111" y="119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3561" name="WordArt 9"/>
            <p:cNvSpPr>
              <a:spLocks noChangeArrowheads="1" noChangeShapeType="1" noTextEdit="1"/>
            </p:cNvSpPr>
            <p:nvPr/>
          </p:nvSpPr>
          <p:spPr bwMode="auto">
            <a:xfrm rot="-2605514">
              <a:off x="5103" y="3203"/>
              <a:ext cx="50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3562" name="WordArt 10"/>
            <p:cNvSpPr>
              <a:spLocks noChangeArrowheads="1" noChangeShapeType="1" noTextEdit="1"/>
            </p:cNvSpPr>
            <p:nvPr/>
          </p:nvSpPr>
          <p:spPr bwMode="auto">
            <a:xfrm rot="-2663299">
              <a:off x="748" y="119"/>
              <a:ext cx="454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319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23563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5949950"/>
            <a:ext cx="936625" cy="404813"/>
          </a:xfrm>
          <a:prstGeom prst="leftArrow">
            <a:avLst>
              <a:gd name="adj1" fmla="val 50000"/>
              <a:gd name="adj2" fmla="val 57843"/>
            </a:avLst>
          </a:prstGeom>
          <a:solidFill>
            <a:srgbClr val="FFFFFF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692275" y="4797971"/>
            <a:ext cx="568801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941388" y="5059908"/>
            <a:ext cx="51117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79388" y="5301208"/>
            <a:ext cx="4932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35677" y="764704"/>
            <a:ext cx="7824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«Кожній руці – своя робота</a:t>
            </a:r>
            <a:r>
              <a:rPr lang="uk-UA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»:</a:t>
            </a:r>
          </a:p>
          <a:p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uk-UA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Лівою та правою рукою одночасно намалювати трикутник та коло.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5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286</Words>
  <Application>Microsoft Office PowerPoint</Application>
  <PresentationFormat>Экран (4:3)</PresentationFormat>
  <Paragraphs>156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Comic Sans MS</vt:lpstr>
      <vt:lpstr>Times New Roman</vt:lpstr>
      <vt:lpstr>Тема Office</vt:lpstr>
      <vt:lpstr>Об’єкт математики настільки серйозний,  що слід не пропускати нагоди зробити його трохи цікавішим. Блез Паскаль</vt:lpstr>
      <vt:lpstr>Математичний турнір для 5-х класів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Nadia</cp:lastModifiedBy>
  <cp:revision>190</cp:revision>
  <dcterms:created xsi:type="dcterms:W3CDTF">2012-01-22T22:58:20Z</dcterms:created>
  <dcterms:modified xsi:type="dcterms:W3CDTF">2017-02-12T17:41:34Z</dcterms:modified>
</cp:coreProperties>
</file>