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71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1193C-28C4-4DFD-8876-0FC09A21CAFC}" type="datetimeFigureOut">
              <a:rPr lang="uk-UA" smtClean="0"/>
              <a:pPr/>
              <a:t>15.02.2017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F47CB-8306-4F6E-8B45-842B283B75F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F47CB-8306-4F6E-8B45-842B283B75F9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круглений прямокут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0" name="Пі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B7EC-7403-4C44-8B1C-469AD5F7467D}" type="datetimeFigureOut">
              <a:rPr lang="uk-UA" smtClean="0"/>
              <a:pPr/>
              <a:t>15.02.2017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Місце для номера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4594-0960-4626-9B35-9997CA057F2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B7EC-7403-4C44-8B1C-469AD5F7467D}" type="datetimeFigureOut">
              <a:rPr lang="uk-UA" smtClean="0"/>
              <a:pPr/>
              <a:t>15.02.2017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4594-0960-4626-9B35-9997CA057F2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B7EC-7403-4C44-8B1C-469AD5F7467D}" type="datetimeFigureOut">
              <a:rPr lang="uk-UA" smtClean="0"/>
              <a:pPr/>
              <a:t>15.02.2017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4594-0960-4626-9B35-9997CA057F2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B7EC-7403-4C44-8B1C-469AD5F7467D}" type="datetimeFigureOut">
              <a:rPr lang="uk-UA" smtClean="0"/>
              <a:pPr/>
              <a:t>15.02.2017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4594-0960-4626-9B35-9997CA057F2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круглений прямокут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B7EC-7403-4C44-8B1C-469AD5F7467D}" type="datetimeFigureOut">
              <a:rPr lang="uk-UA" smtClean="0"/>
              <a:pPr/>
              <a:t>15.02.2017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4594-0960-4626-9B35-9997CA057F2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B7EC-7403-4C44-8B1C-469AD5F7467D}" type="datetimeFigureOut">
              <a:rPr lang="uk-UA" smtClean="0"/>
              <a:pPr/>
              <a:t>15.02.2017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4594-0960-4626-9B35-9997CA057F2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B7EC-7403-4C44-8B1C-469AD5F7467D}" type="datetimeFigureOut">
              <a:rPr lang="uk-UA" smtClean="0"/>
              <a:pPr/>
              <a:t>15.02.2017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4594-0960-4626-9B35-9997CA057F2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B7EC-7403-4C44-8B1C-469AD5F7467D}" type="datetimeFigureOut">
              <a:rPr lang="uk-UA" smtClean="0"/>
              <a:pPr/>
              <a:t>15.02.2017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4594-0960-4626-9B35-9997CA057F2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круглений прямокут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B7EC-7403-4C44-8B1C-469AD5F7467D}" type="datetimeFigureOut">
              <a:rPr lang="uk-UA" smtClean="0"/>
              <a:pPr/>
              <a:t>15.02.2017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4594-0960-4626-9B35-9997CA057F2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B7EC-7403-4C44-8B1C-469AD5F7467D}" type="datetimeFigureOut">
              <a:rPr lang="uk-UA" smtClean="0"/>
              <a:pPr/>
              <a:t>15.02.2017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4594-0960-4626-9B35-9997CA057F2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круглений прямокут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з одним округленим кут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B7EC-7403-4C44-8B1C-469AD5F7467D}" type="datetimeFigureOut">
              <a:rPr lang="uk-UA" smtClean="0"/>
              <a:pPr/>
              <a:t>15.02.2017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4594-0960-4626-9B35-9997CA057F2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/>
          </a:p>
        </p:txBody>
      </p:sp>
    </p:spTree>
  </p:cSld>
  <p:clrMapOvr>
    <a:masterClrMapping/>
  </p:clrMapOvr>
  <p:transition spd="slow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круглений прямокут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Місце для заголовка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0C8B7EC-7403-4C44-8B1C-469AD5F7467D}" type="datetimeFigureOut">
              <a:rPr lang="uk-UA" smtClean="0"/>
              <a:pPr/>
              <a:t>15.02.2017</a:t>
            </a:fld>
            <a:endParaRPr lang="uk-UA"/>
          </a:p>
        </p:txBody>
      </p:sp>
      <p:sp>
        <p:nvSpPr>
          <p:cNvPr id="18" name="Місце для нижнього колонтитула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9564594-0960-4626-9B35-9997CA057F2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blinds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ities__003573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1547664" y="548680"/>
            <a:ext cx="60486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Моя майбутня професія</a:t>
            </a:r>
            <a:endParaRPr lang="uk-U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683568" y="5288340"/>
            <a:ext cx="49295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Тигач</a:t>
            </a:r>
            <a:r>
              <a:rPr lang="uk-UA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Тетяна</a:t>
            </a:r>
          </a:p>
          <a:p>
            <a:pPr algn="ctr"/>
            <a:r>
              <a:rPr lang="uk-UA" sz="48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10-А </a:t>
            </a:r>
            <a:r>
              <a:rPr lang="uk-UA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</a:t>
            </a:r>
            <a:endParaRPr lang="uk-UA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ru_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60337">
            <a:off x="4962613" y="739351"/>
            <a:ext cx="3809524" cy="2539683"/>
          </a:xfrm>
          <a:prstGeom prst="rect">
            <a:avLst/>
          </a:prstGeom>
        </p:spPr>
      </p:pic>
      <p:pic>
        <p:nvPicPr>
          <p:cNvPr id="6" name="Рисунок 5" descr="ru_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2854">
            <a:off x="5017077" y="3748513"/>
            <a:ext cx="3809524" cy="2539683"/>
          </a:xfrm>
          <a:prstGeom prst="rect">
            <a:avLst/>
          </a:prstGeom>
        </p:spPr>
      </p:pic>
      <p:pic>
        <p:nvPicPr>
          <p:cNvPr id="5" name="Рисунок 4" descr="CSES_2008Warsaw_SWP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16632"/>
            <a:ext cx="4660900" cy="6223000"/>
          </a:xfrm>
          <a:prstGeom prst="rect">
            <a:avLst/>
          </a:prstGeom>
        </p:spPr>
      </p:pic>
    </p:spTree>
  </p:cSld>
  <p:clrMapOvr>
    <a:masterClrMapping/>
  </p:clrMapOvr>
  <p:transition spd="slow" advTm="30000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91654"/>
          </a:xfrm>
        </p:spPr>
        <p:txBody>
          <a:bodyPr/>
          <a:lstStyle/>
          <a:p>
            <a:r>
              <a:rPr lang="uk-UA" dirty="0" smtClean="0"/>
              <a:t>Філологія </a:t>
            </a:r>
            <a:endParaRPr lang="uk-UA" dirty="0"/>
          </a:p>
        </p:txBody>
      </p:sp>
      <p:sp>
        <p:nvSpPr>
          <p:cNvPr id="12" name="Місце для тексту 11"/>
          <p:cNvSpPr>
            <a:spLocks noGrp="1"/>
          </p:cNvSpPr>
          <p:nvPr>
            <p:ph type="body" idx="2"/>
          </p:nvPr>
        </p:nvSpPr>
        <p:spPr>
          <a:xfrm>
            <a:off x="457200" y="764704"/>
            <a:ext cx="3008313" cy="5361459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Філологія (від </a:t>
            </a:r>
            <a:r>
              <a:rPr lang="uk-UA" dirty="0" err="1" smtClean="0"/>
              <a:t>др.-греч</a:t>
            </a:r>
            <a:r>
              <a:rPr lang="uk-UA" dirty="0" smtClean="0"/>
              <a:t>. </a:t>
            </a:r>
            <a:r>
              <a:rPr lang="el-GR" dirty="0" smtClean="0"/>
              <a:t>Φιλολογία, «</a:t>
            </a:r>
            <a:r>
              <a:rPr lang="uk-UA" dirty="0" smtClean="0"/>
              <a:t>любов до слова») - назва групи дисциплін (лінгвістика, літературознавство, текстологія та </a:t>
            </a:r>
            <a:r>
              <a:rPr lang="uk-UA" dirty="0" err="1" smtClean="0"/>
              <a:t>ін</a:t>
            </a:r>
            <a:r>
              <a:rPr lang="uk-UA" dirty="0" smtClean="0"/>
              <a:t>), які вивчають культуру через текст. Лінгвістика не завжди включається в філологію: по-перше, вона не обов'язково досліджує тексти, по-друге, не завжди зачіпає культурологічну сторону питання (хоча зв'язок мови і культури - </a:t>
            </a:r>
            <a:r>
              <a:rPr lang="uk-UA" dirty="0" err="1" smtClean="0"/>
              <a:t>лінгвофілософская</a:t>
            </a:r>
            <a:r>
              <a:rPr lang="uk-UA" dirty="0" smtClean="0"/>
              <a:t> проблема, яка нерідко ставиться); для лінгвістики характерна велика близькість до точних наук , ніж для інших дисциплін, традиційно відносяться до філології. У Росії лінгвістика (у тому числі загальне мовознавство) зазвичай вивчається на факультетах, іменованих філологічними; в західноєвропейських країнах і в Америці під філологією увазі вивчення древніх (класична філологія) і середньовічних текстів, а вивчення мов і особливо теорії мови вважається окремою дисципліною.</a:t>
            </a:r>
          </a:p>
          <a:p>
            <a:endParaRPr lang="uk-UA" dirty="0" smtClean="0"/>
          </a:p>
          <a:p>
            <a:r>
              <a:rPr lang="uk-UA" dirty="0" smtClean="0"/>
              <a:t>У словнику Даля «філологія» - (</a:t>
            </a:r>
            <a:r>
              <a:rPr lang="uk-UA" dirty="0" err="1" smtClean="0"/>
              <a:t>грец</a:t>
            </a:r>
            <a:r>
              <a:rPr lang="uk-UA" dirty="0" smtClean="0"/>
              <a:t>. </a:t>
            </a:r>
            <a:r>
              <a:rPr lang="uk-UA" dirty="0" err="1" smtClean="0"/>
              <a:t>любословіе</a:t>
            </a:r>
            <a:r>
              <a:rPr lang="uk-UA" dirty="0" smtClean="0"/>
              <a:t>) наука чи вивчення древніх, мертвих мов; вивчення живих мов: лінгвістика.</a:t>
            </a:r>
            <a:endParaRPr lang="uk-UA" dirty="0"/>
          </a:p>
        </p:txBody>
      </p:sp>
      <p:pic>
        <p:nvPicPr>
          <p:cNvPr id="13" name="Місце для вмісту 12" descr="lond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980728"/>
            <a:ext cx="3209925" cy="4286250"/>
          </a:xfr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englandmap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75285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132856"/>
            <a:ext cx="1306487" cy="6480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Англійська   </a:t>
            </a:r>
            <a:br>
              <a:rPr lang="uk-UA" dirty="0" smtClean="0"/>
            </a:br>
            <a:r>
              <a:rPr lang="uk-UA" dirty="0" smtClean="0"/>
              <a:t>філологія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3851920" y="260648"/>
            <a:ext cx="5111750" cy="64087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uk-UA" dirty="0" smtClean="0"/>
              <a:t>Знання хоча б однієї іноземної мови є основою не тільки для праці в різноманітних установах, але також у житті кожної людини. В сьогоденні можна зауважити явище "мовної </a:t>
            </a:r>
            <a:r>
              <a:rPr lang="uk-UA" dirty="0" err="1" smtClean="0"/>
              <a:t>інтелегенції</a:t>
            </a:r>
            <a:r>
              <a:rPr lang="uk-UA" dirty="0" smtClean="0"/>
              <a:t>", необхідної для функціонування на робочому місці та поза ним. У результаті теперішніх і майбутніх економічно-соціальних змін, у цілому світі є та буде рости потреба у знанні іноземних мов.</a:t>
            </a:r>
            <a:endParaRPr lang="uk-UA" dirty="0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uzl_uk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293096"/>
            <a:ext cx="3048000" cy="2247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79686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Перекладач</a:t>
            </a:r>
            <a:endParaRPr lang="uk-UA" sz="280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idx="2"/>
          </p:nvPr>
        </p:nvSpPr>
        <p:spPr>
          <a:xfrm>
            <a:off x="457200" y="1124744"/>
            <a:ext cx="3008313" cy="5001419"/>
          </a:xfrm>
        </p:spPr>
        <p:txBody>
          <a:bodyPr/>
          <a:lstStyle/>
          <a:p>
            <a:r>
              <a:rPr lang="ru-RU" dirty="0" err="1" smtClean="0"/>
              <a:t>Професія</a:t>
            </a:r>
            <a:r>
              <a:rPr lang="ru-RU" dirty="0" smtClean="0"/>
              <a:t> </a:t>
            </a:r>
            <a:r>
              <a:rPr lang="ru-RU" dirty="0" err="1" smtClean="0"/>
              <a:t>перекладача</a:t>
            </a:r>
            <a:r>
              <a:rPr lang="ru-RU" dirty="0" smtClean="0"/>
              <a:t> </a:t>
            </a:r>
            <a:r>
              <a:rPr lang="ru-RU" dirty="0" err="1" smtClean="0"/>
              <a:t>визнана</a:t>
            </a:r>
            <a:r>
              <a:rPr lang="ru-RU" dirty="0" smtClean="0"/>
              <a:t>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найпрестижніших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затребуваних</a:t>
            </a:r>
            <a:r>
              <a:rPr lang="ru-RU" dirty="0" smtClean="0"/>
              <a:t>. У </a:t>
            </a:r>
            <a:r>
              <a:rPr lang="ru-RU" dirty="0" err="1" smtClean="0"/>
              <a:t>перекладачів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спеціалізації</a:t>
            </a:r>
            <a:r>
              <a:rPr lang="ru-RU" dirty="0" smtClean="0"/>
              <a:t>: </a:t>
            </a:r>
            <a:r>
              <a:rPr lang="ru-RU" dirty="0" err="1" smtClean="0"/>
              <a:t>хтось</a:t>
            </a:r>
            <a:r>
              <a:rPr lang="ru-RU" dirty="0" smtClean="0"/>
              <a:t> </a:t>
            </a:r>
            <a:r>
              <a:rPr lang="ru-RU" dirty="0" err="1" smtClean="0"/>
              <a:t>займається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письмовим</a:t>
            </a:r>
            <a:r>
              <a:rPr lang="ru-RU" dirty="0" smtClean="0"/>
              <a:t> перекладом, </a:t>
            </a:r>
            <a:r>
              <a:rPr lang="ru-RU" dirty="0" err="1" smtClean="0"/>
              <a:t>працює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художніми</a:t>
            </a:r>
            <a:r>
              <a:rPr lang="ru-RU" dirty="0" smtClean="0"/>
              <a:t>, </a:t>
            </a:r>
            <a:r>
              <a:rPr lang="ru-RU" dirty="0" err="1" smtClean="0"/>
              <a:t>науковими</a:t>
            </a:r>
            <a:r>
              <a:rPr lang="ru-RU" dirty="0" smtClean="0"/>
              <a:t>, </a:t>
            </a:r>
            <a:r>
              <a:rPr lang="ru-RU" dirty="0" err="1" smtClean="0"/>
              <a:t>публіцистичними</a:t>
            </a:r>
            <a:r>
              <a:rPr lang="ru-RU" dirty="0" smtClean="0"/>
              <a:t>, </a:t>
            </a:r>
            <a:r>
              <a:rPr lang="ru-RU" dirty="0" err="1" smtClean="0"/>
              <a:t>технічними</a:t>
            </a:r>
            <a:r>
              <a:rPr lang="ru-RU" dirty="0" smtClean="0"/>
              <a:t> текстами, </a:t>
            </a:r>
            <a:r>
              <a:rPr lang="ru-RU" dirty="0" err="1" smtClean="0"/>
              <a:t>статтями</a:t>
            </a:r>
            <a:r>
              <a:rPr lang="ru-RU" dirty="0" smtClean="0"/>
              <a:t> та документами. </a:t>
            </a:r>
            <a:r>
              <a:rPr lang="ru-RU" dirty="0" err="1" smtClean="0"/>
              <a:t>Хтось</a:t>
            </a:r>
            <a:r>
              <a:rPr lang="ru-RU" dirty="0" smtClean="0"/>
              <a:t> </a:t>
            </a:r>
            <a:r>
              <a:rPr lang="ru-RU" dirty="0" err="1" smtClean="0"/>
              <a:t>перекладає</a:t>
            </a:r>
            <a:r>
              <a:rPr lang="ru-RU" dirty="0" smtClean="0"/>
              <a:t> усну </a:t>
            </a:r>
            <a:r>
              <a:rPr lang="ru-RU" dirty="0" err="1" smtClean="0"/>
              <a:t>мову</a:t>
            </a:r>
            <a:r>
              <a:rPr lang="ru-RU" dirty="0" smtClean="0"/>
              <a:t> (</a:t>
            </a:r>
            <a:r>
              <a:rPr lang="ru-RU" dirty="0" err="1" smtClean="0"/>
              <a:t>послідовний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синхронний</a:t>
            </a:r>
            <a:r>
              <a:rPr lang="ru-RU" dirty="0" smtClean="0"/>
              <a:t> переклад).</a:t>
            </a:r>
            <a:endParaRPr lang="uk-UA" dirty="0"/>
          </a:p>
        </p:txBody>
      </p:sp>
      <p:pic>
        <p:nvPicPr>
          <p:cNvPr id="5" name="Місце для вмісту 4" descr="70447161_1------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60648"/>
            <a:ext cx="3810000" cy="2667000"/>
          </a:xfrm>
        </p:spPr>
      </p:pic>
      <p:pic>
        <p:nvPicPr>
          <p:cNvPr id="7" name="Рисунок 6" descr="2282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645024"/>
            <a:ext cx="3127896" cy="2467744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 smtClean="0"/>
              <a:t>Специфіка професії</a:t>
            </a:r>
            <a:endParaRPr lang="uk-UA" sz="240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Плюси професії</a:t>
            </a:r>
          </a:p>
          <a:p>
            <a:r>
              <a:rPr lang="uk-UA" dirty="0" smtClean="0"/>
              <a:t> 1.можливість самореалізації в будь-яких галузях: письмовий переклад, перекладач-синхроніст, усний або послідовний переклад, </a:t>
            </a:r>
            <a:r>
              <a:rPr lang="uk-UA" dirty="0" err="1" smtClean="0"/>
              <a:t>переклад</a:t>
            </a:r>
            <a:r>
              <a:rPr lang="uk-UA" dirty="0" smtClean="0"/>
              <a:t> фільмів, книг, журналів;</a:t>
            </a:r>
          </a:p>
          <a:p>
            <a:r>
              <a:rPr lang="uk-UA" dirty="0" smtClean="0"/>
              <a:t>2. людину, яка володіє іноземною мовою, охоче беруть у журналістику, туристичні фірми, </a:t>
            </a:r>
            <a:r>
              <a:rPr lang="en-US" dirty="0" smtClean="0"/>
              <a:t>pr-</a:t>
            </a:r>
            <a:r>
              <a:rPr lang="uk-UA" dirty="0" smtClean="0"/>
              <a:t>компанії, менеджмент;</a:t>
            </a:r>
          </a:p>
          <a:p>
            <a:r>
              <a:rPr lang="uk-UA" dirty="0" smtClean="0"/>
              <a:t> 3.є можливість спілкуватися з різними людьми і вивчати культури інших країн;</a:t>
            </a:r>
          </a:p>
          <a:p>
            <a:r>
              <a:rPr lang="uk-UA" dirty="0" smtClean="0"/>
              <a:t> 4.від професіоналізму перекладача часто залежить сприятливий результат переговорів.</a:t>
            </a:r>
            <a:endParaRPr lang="uk-UA" dirty="0"/>
          </a:p>
        </p:txBody>
      </p:sp>
      <p:pic>
        <p:nvPicPr>
          <p:cNvPr id="5" name="Місце для вмісту 4" descr="перекладач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748956"/>
            <a:ext cx="4625975" cy="3087037"/>
          </a:xfr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idx="2"/>
          </p:nvPr>
        </p:nvSpPr>
        <p:spPr>
          <a:xfrm>
            <a:off x="457200" y="116632"/>
            <a:ext cx="3008313" cy="6009531"/>
          </a:xfrm>
        </p:spPr>
        <p:txBody>
          <a:bodyPr/>
          <a:lstStyle/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3200" dirty="0" err="1" smtClean="0"/>
              <a:t>Мінуси</a:t>
            </a:r>
            <a:r>
              <a:rPr lang="ru-RU" sz="3200" dirty="0" smtClean="0"/>
              <a:t> </a:t>
            </a:r>
            <a:r>
              <a:rPr lang="ru-RU" sz="3200" dirty="0" err="1" smtClean="0"/>
              <a:t>професії</a:t>
            </a:r>
            <a:endParaRPr lang="ru-RU" sz="3200" dirty="0" smtClean="0"/>
          </a:p>
          <a:p>
            <a:endParaRPr lang="ru-RU" dirty="0"/>
          </a:p>
          <a:p>
            <a:r>
              <a:rPr lang="ru-RU" dirty="0" smtClean="0"/>
              <a:t>1. </a:t>
            </a:r>
            <a:r>
              <a:rPr lang="ru-RU" dirty="0" err="1" smtClean="0"/>
              <a:t>нестабільне</a:t>
            </a:r>
            <a:r>
              <a:rPr lang="ru-RU" dirty="0" smtClean="0"/>
              <a:t> </a:t>
            </a:r>
            <a:r>
              <a:rPr lang="ru-RU" dirty="0" err="1" smtClean="0"/>
              <a:t>завантаження</a:t>
            </a:r>
            <a:r>
              <a:rPr lang="ru-RU" dirty="0" smtClean="0"/>
              <a:t> в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місяці</a:t>
            </a:r>
            <a:r>
              <a:rPr lang="ru-RU" dirty="0" smtClean="0"/>
              <a:t>, </a:t>
            </a:r>
            <a:r>
              <a:rPr lang="ru-RU" dirty="0" err="1" smtClean="0"/>
              <a:t>обсяг</a:t>
            </a:r>
            <a:r>
              <a:rPr lang="ru-RU" dirty="0" smtClean="0"/>
              <a:t> </a:t>
            </a:r>
            <a:r>
              <a:rPr lang="ru-RU" dirty="0" err="1" smtClean="0"/>
              <a:t>перекладів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відрізнятися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разів</a:t>
            </a:r>
            <a:r>
              <a:rPr lang="ru-RU" dirty="0" smtClean="0"/>
              <a:t>; </a:t>
            </a:r>
          </a:p>
          <a:p>
            <a:r>
              <a:rPr lang="ru-RU" dirty="0" smtClean="0"/>
              <a:t>2. часто </a:t>
            </a:r>
            <a:r>
              <a:rPr lang="ru-RU" dirty="0" err="1" smtClean="0"/>
              <a:t>гонорари</a:t>
            </a:r>
            <a:r>
              <a:rPr lang="ru-RU" dirty="0" smtClean="0"/>
              <a:t> </a:t>
            </a:r>
            <a:r>
              <a:rPr lang="ru-RU" dirty="0" err="1" smtClean="0"/>
              <a:t>отримують</a:t>
            </a:r>
            <a:r>
              <a:rPr lang="ru-RU" dirty="0" smtClean="0"/>
              <a:t> не за фактом </a:t>
            </a:r>
            <a:r>
              <a:rPr lang="ru-RU" dirty="0" err="1" smtClean="0"/>
              <a:t>здачі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r>
              <a:rPr lang="ru-RU" dirty="0" smtClean="0"/>
              <a:t>, а коли приходить оплата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замовника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 3.іноді до таких </a:t>
            </a:r>
            <a:r>
              <a:rPr lang="ru-RU" dirty="0" err="1" smtClean="0"/>
              <a:t>фахівців</a:t>
            </a:r>
            <a:r>
              <a:rPr lang="ru-RU" dirty="0" smtClean="0"/>
              <a:t> </a:t>
            </a:r>
            <a:r>
              <a:rPr lang="ru-RU" dirty="0" err="1" smtClean="0"/>
              <a:t>відносяться</a:t>
            </a:r>
            <a:r>
              <a:rPr lang="ru-RU" dirty="0" smtClean="0"/>
              <a:t> як до людей другого сорту: </a:t>
            </a:r>
            <a:r>
              <a:rPr lang="ru-RU" dirty="0" err="1" smtClean="0"/>
              <a:t>перекладачі</a:t>
            </a:r>
            <a:r>
              <a:rPr lang="ru-RU" dirty="0" smtClean="0"/>
              <a:t> </a:t>
            </a:r>
            <a:r>
              <a:rPr lang="ru-RU" dirty="0" err="1" smtClean="0"/>
              <a:t>супроводжують</a:t>
            </a:r>
            <a:r>
              <a:rPr lang="ru-RU" dirty="0" smtClean="0"/>
              <a:t> </a:t>
            </a:r>
            <a:r>
              <a:rPr lang="ru-RU" dirty="0" err="1" smtClean="0"/>
              <a:t>делегації</a:t>
            </a:r>
            <a:r>
              <a:rPr lang="ru-RU" dirty="0" smtClean="0"/>
              <a:t> по магазинам </a:t>
            </a:r>
            <a:r>
              <a:rPr lang="ru-RU" dirty="0" err="1" smtClean="0"/>
              <a:t>і</a:t>
            </a:r>
            <a:r>
              <a:rPr lang="ru-RU" dirty="0" smtClean="0"/>
              <a:t> барам, а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виконують</a:t>
            </a:r>
            <a:r>
              <a:rPr lang="ru-RU" dirty="0" smtClean="0"/>
              <a:t> </a:t>
            </a:r>
            <a:r>
              <a:rPr lang="ru-RU" dirty="0" err="1" smtClean="0"/>
              <a:t>кур'єрські</a:t>
            </a:r>
            <a:r>
              <a:rPr lang="ru-RU" dirty="0" smtClean="0"/>
              <a:t> </a:t>
            </a:r>
            <a:r>
              <a:rPr lang="ru-RU" dirty="0" err="1" smtClean="0"/>
              <a:t>доручення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5" name="Місце для вмісту 4" descr="19920211a Don_t Translat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556792"/>
            <a:ext cx="2886075" cy="3048000"/>
          </a:xfr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4526_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4149080"/>
            <a:ext cx="3436888" cy="21013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91654"/>
          </a:xfrm>
        </p:spPr>
        <p:txBody>
          <a:bodyPr/>
          <a:lstStyle/>
          <a:p>
            <a:r>
              <a:rPr lang="uk-UA" dirty="0" smtClean="0"/>
              <a:t>      </a:t>
            </a:r>
            <a:r>
              <a:rPr lang="uk-UA" dirty="0" err="1" smtClean="0"/>
              <a:t>Універсетети</a:t>
            </a:r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idx="2"/>
          </p:nvPr>
        </p:nvSpPr>
        <p:spPr>
          <a:xfrm>
            <a:off x="611560" y="908720"/>
            <a:ext cx="2971800" cy="4206112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Тернопільський</a:t>
            </a:r>
            <a:r>
              <a:rPr lang="ru-RU" dirty="0" smtClean="0"/>
              <a:t> </a:t>
            </a:r>
            <a:r>
              <a:rPr lang="ru-RU" dirty="0" err="1" smtClean="0"/>
              <a:t>національний</a:t>
            </a:r>
            <a:r>
              <a:rPr lang="ru-RU" dirty="0" smtClean="0"/>
              <a:t> </a:t>
            </a:r>
            <a:r>
              <a:rPr lang="ru-RU" dirty="0" err="1" smtClean="0"/>
              <a:t>педагогічний</a:t>
            </a:r>
            <a:r>
              <a:rPr lang="ru-RU" dirty="0" smtClean="0"/>
              <a:t> </a:t>
            </a:r>
            <a:r>
              <a:rPr lang="ru-RU" dirty="0" err="1" smtClean="0"/>
              <a:t>університет</a:t>
            </a:r>
            <a:r>
              <a:rPr lang="ru-RU" dirty="0" smtClean="0"/>
              <a:t> </a:t>
            </a:r>
            <a:r>
              <a:rPr lang="ru-RU" dirty="0" err="1" smtClean="0"/>
              <a:t>імені</a:t>
            </a:r>
            <a:r>
              <a:rPr lang="ru-RU" dirty="0" smtClean="0"/>
              <a:t> </a:t>
            </a:r>
            <a:r>
              <a:rPr lang="ru-RU" dirty="0" err="1" smtClean="0"/>
              <a:t>Володимира</a:t>
            </a:r>
            <a:r>
              <a:rPr lang="ru-RU" dirty="0" smtClean="0"/>
              <a:t> Гнатюка. </a:t>
            </a:r>
            <a:r>
              <a:rPr lang="ru-RU" dirty="0" err="1" smtClean="0"/>
              <a:t>Це</a:t>
            </a:r>
            <a:r>
              <a:rPr lang="ru-RU" dirty="0" smtClean="0"/>
              <a:t> 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найстаріших</a:t>
            </a:r>
            <a:r>
              <a:rPr lang="ru-RU" dirty="0" smtClean="0"/>
              <a:t> </a:t>
            </a:r>
            <a:r>
              <a:rPr lang="ru-RU" dirty="0" err="1" smtClean="0"/>
              <a:t>вищих</a:t>
            </a:r>
            <a:r>
              <a:rPr lang="ru-RU" dirty="0" smtClean="0"/>
              <a:t> 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 err="1" smtClean="0"/>
              <a:t>закладів</a:t>
            </a:r>
            <a:r>
              <a:rPr lang="ru-RU" dirty="0" smtClean="0"/>
              <a:t> у </a:t>
            </a:r>
            <a:r>
              <a:rPr lang="ru-RU" dirty="0" err="1" smtClean="0"/>
              <a:t>західному</a:t>
            </a:r>
            <a:r>
              <a:rPr lang="ru-RU" dirty="0" smtClean="0"/>
              <a:t> </a:t>
            </a:r>
            <a:r>
              <a:rPr lang="ru-RU" dirty="0" err="1" smtClean="0"/>
              <a:t>регіоні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престижним</a:t>
            </a:r>
            <a:r>
              <a:rPr lang="ru-RU" dirty="0" smtClean="0"/>
              <a:t> </a:t>
            </a:r>
            <a:r>
              <a:rPr lang="ru-RU" dirty="0" err="1" smtClean="0"/>
              <a:t>освітнім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культурним</a:t>
            </a:r>
            <a:r>
              <a:rPr lang="ru-RU" dirty="0" smtClean="0"/>
              <a:t> закладом, </a:t>
            </a:r>
            <a:r>
              <a:rPr lang="ru-RU" dirty="0" err="1" smtClean="0"/>
              <a:t>науково-методичним</a:t>
            </a:r>
            <a:r>
              <a:rPr lang="ru-RU" dirty="0" smtClean="0"/>
              <a:t> центром </a:t>
            </a:r>
            <a:r>
              <a:rPr lang="ru-RU" dirty="0" err="1" smtClean="0"/>
              <a:t>педагогічної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та науки </a:t>
            </a:r>
            <a:r>
              <a:rPr lang="ru-RU" dirty="0" err="1" smtClean="0"/>
              <a:t>Тернопілля</a:t>
            </a:r>
            <a:r>
              <a:rPr lang="ru-RU" dirty="0" smtClean="0"/>
              <a:t>. За результатами рейтингу </a:t>
            </a:r>
            <a:r>
              <a:rPr lang="ru-RU" dirty="0" err="1" smtClean="0"/>
              <a:t>вищих</a:t>
            </a:r>
            <a:r>
              <a:rPr lang="ru-RU" dirty="0" smtClean="0"/>
              <a:t> 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 err="1" smtClean="0"/>
              <a:t>закладів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університет</a:t>
            </a:r>
            <a:r>
              <a:rPr lang="ru-RU" dirty="0" smtClean="0"/>
              <a:t> </a:t>
            </a:r>
            <a:r>
              <a:rPr lang="ru-RU" dirty="0" err="1" smtClean="0"/>
              <a:t>увійшов</a:t>
            </a:r>
            <a:r>
              <a:rPr lang="ru-RU" dirty="0" smtClean="0"/>
              <a:t> до складу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кращих</a:t>
            </a:r>
            <a:r>
              <a:rPr lang="ru-RU" dirty="0" smtClean="0"/>
              <a:t> </a:t>
            </a:r>
            <a:r>
              <a:rPr lang="ru-RU" dirty="0" err="1" smtClean="0"/>
              <a:t>гуманітарних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педагогічних</a:t>
            </a:r>
            <a:r>
              <a:rPr lang="ru-RU" dirty="0" smtClean="0"/>
              <a:t> ВНЗ, </a:t>
            </a:r>
            <a:r>
              <a:rPr lang="ru-RU" dirty="0" err="1" smtClean="0"/>
              <a:t>нагороджений</a:t>
            </a:r>
            <a:r>
              <a:rPr lang="ru-RU" dirty="0" smtClean="0"/>
              <a:t> дипломами лауреата </a:t>
            </a:r>
            <a:r>
              <a:rPr lang="ru-RU" dirty="0" err="1" smtClean="0"/>
              <a:t>Міжнародного</a:t>
            </a:r>
            <a:r>
              <a:rPr lang="ru-RU" dirty="0" smtClean="0"/>
              <a:t> </a:t>
            </a:r>
            <a:r>
              <a:rPr lang="ru-RU" dirty="0" err="1" smtClean="0"/>
              <a:t>Академічного</a:t>
            </a:r>
            <a:r>
              <a:rPr lang="ru-RU" dirty="0" smtClean="0"/>
              <a:t> Рейтингу </a:t>
            </a:r>
            <a:r>
              <a:rPr lang="ru-RU" dirty="0" err="1" smtClean="0"/>
              <a:t>популярності</a:t>
            </a:r>
            <a:r>
              <a:rPr lang="ru-RU" dirty="0" smtClean="0"/>
              <a:t> та </a:t>
            </a:r>
            <a:r>
              <a:rPr lang="ru-RU" dirty="0" err="1" smtClean="0"/>
              <a:t>якості</a:t>
            </a:r>
            <a:r>
              <a:rPr lang="ru-RU" dirty="0" smtClean="0"/>
              <a:t> "Золота Фортуна".</a:t>
            </a:r>
            <a:endParaRPr lang="uk-UA" dirty="0"/>
          </a:p>
        </p:txBody>
      </p:sp>
      <p:pic>
        <p:nvPicPr>
          <p:cNvPr id="5" name="Місце для вмісту 4" descr="TNPU.jpe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779912" y="260648"/>
            <a:ext cx="3528391" cy="3528392"/>
          </a:xfrm>
        </p:spPr>
      </p:pic>
      <p:pic>
        <p:nvPicPr>
          <p:cNvPr id="6" name="Рисунок 5" descr="15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2564904"/>
            <a:ext cx="3003161" cy="2540403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idx="2"/>
          </p:nvPr>
        </p:nvSpPr>
        <p:spPr>
          <a:xfrm>
            <a:off x="395536" y="116632"/>
            <a:ext cx="3008313" cy="4691063"/>
          </a:xfrm>
        </p:spPr>
        <p:txBody>
          <a:bodyPr/>
          <a:lstStyle/>
          <a:p>
            <a:endParaRPr lang="uk-UA" dirty="0" smtClean="0"/>
          </a:p>
          <a:p>
            <a:endParaRPr lang="uk-UA" dirty="0"/>
          </a:p>
          <a:p>
            <a:r>
              <a:rPr lang="uk-UA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Львівський     </a:t>
            </a:r>
          </a:p>
          <a:p>
            <a:r>
              <a:rPr lang="uk-UA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</a:t>
            </a:r>
            <a:r>
              <a:rPr lang="uk-UA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універсетет</a:t>
            </a:r>
            <a:endParaRPr lang="en-US" sz="20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uk-UA" dirty="0" smtClean="0"/>
              <a:t>Львівський національний університет імені Івана Франка — один з найстаріших у Східній Європі, найстаріший в Україні  та один з найпрестижніших університетів України.</a:t>
            </a:r>
          </a:p>
          <a:p>
            <a:endParaRPr lang="uk-UA" dirty="0" smtClean="0"/>
          </a:p>
        </p:txBody>
      </p:sp>
      <p:pic>
        <p:nvPicPr>
          <p:cNvPr id="6" name="Рисунок 5" descr="Sekretar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77072"/>
            <a:ext cx="3789040" cy="2420888"/>
          </a:xfrm>
          <a:prstGeom prst="rect">
            <a:avLst/>
          </a:prstGeom>
        </p:spPr>
      </p:pic>
      <p:pic>
        <p:nvPicPr>
          <p:cNvPr id="7" name="Рисунок 6" descr="university_cur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143250"/>
            <a:ext cx="2930079" cy="3714750"/>
          </a:xfrm>
          <a:prstGeom prst="rect">
            <a:avLst/>
          </a:prstGeom>
        </p:spPr>
      </p:pic>
      <p:pic>
        <p:nvPicPr>
          <p:cNvPr id="5" name="Місце для вмісту 4" descr="74439-178x122.jpe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995936" y="404664"/>
            <a:ext cx="2664296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wps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420888"/>
            <a:ext cx="2945904" cy="3978573"/>
          </a:xfrm>
          <a:prstGeom prst="rect">
            <a:avLst/>
          </a:prstGeom>
        </p:spPr>
      </p:pic>
      <p:sp>
        <p:nvSpPr>
          <p:cNvPr id="4" name="Місце для тексту 3"/>
          <p:cNvSpPr>
            <a:spLocks noGrp="1"/>
          </p:cNvSpPr>
          <p:nvPr>
            <p:ph type="body" idx="2"/>
          </p:nvPr>
        </p:nvSpPr>
        <p:spPr>
          <a:xfrm>
            <a:off x="457200" y="404664"/>
            <a:ext cx="3008313" cy="5721499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З моменту свого заснування в 1996 році, </a:t>
            </a:r>
            <a:r>
              <a:rPr lang="en-US" dirty="0" smtClean="0"/>
              <a:t>SWPS </a:t>
            </a:r>
            <a:r>
              <a:rPr lang="uk-UA" dirty="0" smtClean="0"/>
              <a:t>значно розширив свої можливості в галузі освіти і на сьогоднішній день навчає більше 14 тисяч студентів на 20 факультетах: у Варшаві, Познані, Вроцлаві, </a:t>
            </a:r>
            <a:r>
              <a:rPr lang="uk-UA" dirty="0" err="1" smtClean="0"/>
              <a:t>Сопоті</a:t>
            </a:r>
            <a:r>
              <a:rPr lang="uk-UA" dirty="0" smtClean="0"/>
              <a:t> та </a:t>
            </a:r>
            <a:r>
              <a:rPr lang="uk-UA" dirty="0" err="1" smtClean="0"/>
              <a:t>Катовіцах</a:t>
            </a:r>
            <a:r>
              <a:rPr lang="uk-UA" dirty="0" smtClean="0"/>
              <a:t>. Абітурієнтам надається великий вибір спеціальностей, серед яких: психологія, право, політологія, соціологія, журналістика, міжнародні відносини, </a:t>
            </a:r>
            <a:r>
              <a:rPr lang="uk-UA" dirty="0" err="1" smtClean="0"/>
              <a:t>культурознавство</a:t>
            </a:r>
            <a:r>
              <a:rPr lang="uk-UA" dirty="0" smtClean="0"/>
              <a:t>, англійська і скандинавська філологія та інші.</a:t>
            </a:r>
          </a:p>
          <a:p>
            <a:r>
              <a:rPr lang="uk-UA" dirty="0" smtClean="0"/>
              <a:t>Крім того, вуз постійно розвиває свою науково-дослідницьку та видавничу діяльність, співпрацює з усе більшою кількістю іноземних університетів, завдяки чому студенти </a:t>
            </a:r>
            <a:r>
              <a:rPr lang="en-US" dirty="0" smtClean="0"/>
              <a:t>SWPS </a:t>
            </a:r>
            <a:r>
              <a:rPr lang="uk-UA" dirty="0" smtClean="0"/>
              <a:t>можуть набувати знання, беручи участь у численних стипендіальних програмах.</a:t>
            </a:r>
          </a:p>
          <a:p>
            <a:endParaRPr lang="uk-UA" dirty="0" smtClean="0"/>
          </a:p>
        </p:txBody>
      </p:sp>
      <p:pic>
        <p:nvPicPr>
          <p:cNvPr id="8" name="Місце для вмісту 7" descr="swp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11960" y="332656"/>
            <a:ext cx="2819400" cy="2032000"/>
          </a:xfr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90</TotalTime>
  <Words>623</Words>
  <Application>Microsoft Office PowerPoint</Application>
  <PresentationFormat>Экран (4:3)</PresentationFormat>
  <Paragraphs>36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Calibri</vt:lpstr>
      <vt:lpstr>Verdana</vt:lpstr>
      <vt:lpstr>Wingdings 2</vt:lpstr>
      <vt:lpstr>Аспект</vt:lpstr>
      <vt:lpstr>Презентация PowerPoint</vt:lpstr>
      <vt:lpstr>Філологія </vt:lpstr>
      <vt:lpstr>Англійська    філологія</vt:lpstr>
      <vt:lpstr>Перекладач</vt:lpstr>
      <vt:lpstr>Специфіка професії</vt:lpstr>
      <vt:lpstr>Презентация PowerPoint</vt:lpstr>
      <vt:lpstr>      Універсетети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майбутня професія</dc:title>
  <dc:creator>ASRock</dc:creator>
  <cp:lastModifiedBy>Nadia</cp:lastModifiedBy>
  <cp:revision>11</cp:revision>
  <dcterms:created xsi:type="dcterms:W3CDTF">2011-11-21T16:42:15Z</dcterms:created>
  <dcterms:modified xsi:type="dcterms:W3CDTF">2017-02-15T18:54:01Z</dcterms:modified>
</cp:coreProperties>
</file>