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Cabin" panose="020B0604020202020204" charset="0"/>
      <p:regular r:id="rId19"/>
      <p:bold r:id="rId20"/>
      <p:italic r:id="rId21"/>
      <p:boldItalic r:id="rId22"/>
    </p:embeddedFont>
    <p:embeddedFont>
      <p:font typeface="Gill Sans MT" panose="020B0502020104020203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A089D6A5-2034-4617-B13B-3756A469F855}">
  <a:tblStyle styleId="{A089D6A5-2034-4617-B13B-3756A469F855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7EEF0"/>
          </a:solidFill>
        </a:fill>
      </a:tcStyle>
    </a:wholeTbl>
    <a:band1H>
      <a:tcStyle>
        <a:tcBdr/>
        <a:fill>
          <a:solidFill>
            <a:srgbClr val="CCDBE1"/>
          </a:solidFill>
        </a:fill>
      </a:tcStyle>
    </a:band1H>
    <a:band1V>
      <a:tcStyle>
        <a:tcBdr/>
        <a:fill>
          <a:solidFill>
            <a:srgbClr val="CCDBE1"/>
          </a:solidFill>
        </a:fill>
      </a:tcStyle>
    </a:band1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2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06551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432559" y="359897"/>
            <a:ext cx="7406639" cy="1472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432559" y="1850064"/>
            <a:ext cx="740663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" marR="0" lvl="0" indent="-2032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600" b="0" i="0" u="none" strike="noStrike" cap="non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‹№›</a:t>
            </a:fld>
            <a:endParaRPr lang="uk-UA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921433" y="1413801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1157175" y="1345016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2784348" y="99059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‹№›</a:t>
            </a:fld>
            <a:endParaRPr lang="uk-UA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 rot="5400000">
            <a:off x="4846637" y="2286001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2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‹№›</a:t>
            </a:fld>
            <a:endParaRPr lang="uk-UA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‹№›</a:t>
            </a:fld>
            <a:endParaRPr lang="uk-UA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2282890" y="-54"/>
            <a:ext cx="6858000" cy="6858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2578391" y="2600325"/>
            <a:ext cx="64007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2500"/>
              </a:lnSpc>
              <a:spcBef>
                <a:spcPts val="0"/>
              </a:spcBef>
              <a:buClr>
                <a:srgbClr val="562214"/>
              </a:buClr>
              <a:buFont typeface="Cabin"/>
              <a:buNone/>
              <a:defRPr sz="40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2578391" y="1066800"/>
            <a:ext cx="6400799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18288" marR="0" lvl="0" indent="-5588" algn="l" rtl="0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l" rtl="0">
              <a:lnSpc>
                <a:spcPct val="100000"/>
              </a:lnSpc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l" rtl="0">
              <a:lnSpc>
                <a:spcPct val="100000"/>
              </a:lnSpc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l" rtl="0">
              <a:lnSpc>
                <a:spcPct val="100000"/>
              </a:lnSpc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‹№›</a:t>
            </a:fld>
            <a:endParaRPr lang="uk-UA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2286000" y="0"/>
            <a:ext cx="76199" cy="68580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9" name="Shape 39"/>
          <p:cNvSpPr/>
          <p:nvPr/>
        </p:nvSpPr>
        <p:spPr>
          <a:xfrm>
            <a:off x="2408064" y="2745869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319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939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12267" algn="l" rtl="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68580" algn="l" rtl="0">
              <a:lnSpc>
                <a:spcPct val="100000"/>
              </a:lnSpc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79247" algn="l" rtl="0">
              <a:lnSpc>
                <a:spcPct val="100000"/>
              </a:lnSpc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5276087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319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939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12267" algn="l" rtl="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68580" algn="l" rtl="0">
              <a:lnSpc>
                <a:spcPct val="100000"/>
              </a:lnSpc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79247" algn="l" rtl="0">
              <a:lnSpc>
                <a:spcPct val="100000"/>
              </a:lnSpc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‹№›</a:t>
            </a:fld>
            <a:endParaRPr lang="uk-UA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51603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5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64008" marR="0" lvl="0" indent="-507" algn="l" rtl="0"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l" rtl="0">
              <a:lnSpc>
                <a:spcPct val="100000"/>
              </a:lnSpc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l" rtl="0">
              <a:lnSpc>
                <a:spcPct val="100000"/>
              </a:lnSpc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l" rtl="0">
              <a:lnSpc>
                <a:spcPct val="100000"/>
              </a:lnSpc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663439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64008" marR="0" lvl="0" indent="-507" algn="l" rtl="0"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l" rtl="0">
              <a:lnSpc>
                <a:spcPct val="100000"/>
              </a:lnSpc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l" rtl="0">
              <a:lnSpc>
                <a:spcPct val="100000"/>
              </a:lnSpc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l" rtl="0">
              <a:lnSpc>
                <a:spcPct val="100000"/>
              </a:lnSpc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93192" marR="0" lvl="0" indent="-156971" algn="l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119380" algn="l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24967" algn="l" rtl="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81280" algn="l" rtl="0">
              <a:lnSpc>
                <a:spcPct val="100000"/>
              </a:lnSpc>
              <a:spcBef>
                <a:spcPts val="7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91947" algn="l" rtl="0">
              <a:lnSpc>
                <a:spcPct val="100000"/>
              </a:lnSpc>
              <a:spcBef>
                <a:spcPts val="7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63439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93192" marR="0" lvl="0" indent="-156971" algn="l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119380" algn="l" rtl="0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24967" algn="l" rtl="0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81280" algn="l" rtl="0">
              <a:lnSpc>
                <a:spcPct val="100000"/>
              </a:lnSpc>
              <a:spcBef>
                <a:spcPts val="7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91947" algn="l" rtl="0">
              <a:lnSpc>
                <a:spcPct val="100000"/>
              </a:lnSpc>
              <a:spcBef>
                <a:spcPts val="7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‹№›</a:t>
            </a:fld>
            <a:endParaRPr lang="uk-UA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‹№›</a:t>
            </a:fld>
            <a:endParaRPr lang="uk-UA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1014983" y="0"/>
            <a:ext cx="812901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‹№›</a:t>
            </a:fld>
            <a:endParaRPr lang="uk-UA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6" name="Shape 66"/>
          <p:cNvSpPr/>
          <p:nvPr/>
        </p:nvSpPr>
        <p:spPr>
          <a:xfrm>
            <a:off x="1014983" y="-54"/>
            <a:ext cx="73151" cy="68580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099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909"/>
              </a:lnSpc>
              <a:spcBef>
                <a:spcPts val="0"/>
              </a:spcBef>
              <a:buClr>
                <a:srgbClr val="562214"/>
              </a:buClr>
              <a:buFont typeface="Cabin"/>
              <a:buNone/>
              <a:defRPr sz="22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406963"/>
            <a:ext cx="3809999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" marR="0" lvl="0" indent="-7619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l" rtl="0">
              <a:lnSpc>
                <a:spcPct val="100000"/>
              </a:lnSpc>
              <a:spcBef>
                <a:spcPts val="20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l" rtl="0">
              <a:lnSpc>
                <a:spcPct val="100000"/>
              </a:lnSpc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l" rtl="0">
              <a:lnSpc>
                <a:spcPct val="100000"/>
              </a:lnSpc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399" cy="3992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‹№›</a:t>
            </a:fld>
            <a:endParaRPr lang="uk-UA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1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2100" b="1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‹№›</a:t>
            </a:fld>
            <a:endParaRPr lang="uk-UA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9" name="Shape 79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5500" dist="18500" dir="5400000" algn="tl" rotWithShape="0">
              <a:srgbClr val="000000">
                <a:alpha val="34901"/>
              </a:srgbClr>
            </a:outerShdw>
          </a:effectLst>
        </p:spPr>
        <p:txBody>
          <a:bodyPr lIns="91425" tIns="274300" rIns="91425" bIns="45700" anchor="t" anchorCtr="0">
            <a:no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</a:pPr>
            <a:endParaRPr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599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0159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/>
          <p:nvPr/>
        </p:nvSpPr>
        <p:spPr>
          <a:xfrm rot="-2131329">
            <a:off x="396725" y="954340"/>
            <a:ext cx="685799" cy="204309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399" dist="25400" dir="3300000" sx="96000" sy="96000" algn="tl" rotWithShape="0">
              <a:srgbClr val="EAD8B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2" name="Shape 82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399" dist="25400" dir="3300000" sx="96000" sy="96000" algn="tl" rotWithShape="0">
              <a:schemeClr val="lt2">
                <a:alpha val="20000"/>
              </a:scheme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5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4285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77777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1701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75767" algn="l" rtl="0">
              <a:lnSpc>
                <a:spcPct val="100000"/>
              </a:lnSpc>
              <a:spcBef>
                <a:spcPts val="2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25730" algn="l" rtl="0">
              <a:lnSpc>
                <a:spcPct val="100000"/>
              </a:lnSpc>
              <a:spcBef>
                <a:spcPts val="18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36397" algn="l" rtl="0">
              <a:lnSpc>
                <a:spcPct val="100000"/>
              </a:lnSpc>
              <a:spcBef>
                <a:spcPts val="18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90000" sy="90000" flip="xy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815927" y="-815922"/>
            <a:ext cx="1638886" cy="1638886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EF9F3">
              <a:alpha val="32941"/>
            </a:srgbClr>
          </a:solidFill>
          <a:ln w="9525" cap="rnd" cmpd="sng">
            <a:solidFill>
              <a:srgbClr val="D1C19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7" name="Shape 7"/>
          <p:cNvSpPr/>
          <p:nvPr/>
        </p:nvSpPr>
        <p:spPr>
          <a:xfrm>
            <a:off x="168816" y="21102"/>
            <a:ext cx="1702190" cy="1702190"/>
          </a:xfrm>
          <a:prstGeom prst="ellipse">
            <a:avLst/>
          </a:prstGeom>
          <a:noFill/>
          <a:ln w="27300" cap="rnd" cmpd="sng">
            <a:solidFill>
              <a:srgbClr val="FFF5DB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399" dist="25400" dir="5400000" algn="tl" rotWithShape="0">
              <a:srgbClr val="ADA48C">
                <a:alpha val="8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" name="Shape 8"/>
          <p:cNvSpPr/>
          <p:nvPr/>
        </p:nvSpPr>
        <p:spPr>
          <a:xfrm rot="2315675">
            <a:off x="182880" y="1055077"/>
            <a:ext cx="1125716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699" dist="15000" dir="4500000" algn="tl" rotWithShape="0">
              <a:srgbClr val="564E4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" name="Shape 9"/>
          <p:cNvSpPr/>
          <p:nvPr/>
        </p:nvSpPr>
        <p:spPr>
          <a:xfrm>
            <a:off x="1012873" y="-54"/>
            <a:ext cx="8131127" cy="6858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562214"/>
              </a:buClr>
              <a:buFont typeface="Cabin"/>
              <a:buNone/>
              <a:defRPr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2700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l" rtl="0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l" rtl="0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l" rtl="0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l" rtl="0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‹№›</a:t>
            </a:fld>
            <a:endParaRPr lang="uk-UA" sz="1200" b="0" i="0" u="none" strike="noStrike" cap="none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014983" y="-54"/>
            <a:ext cx="73151" cy="68580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hyperlink" Target="https://uk.wikipedia.org/wiki/%D0%A2%D0%B5%D1%82%D0%B5%D1%80%D1%83%D0%BA" TargetMode="External"/><Relationship Id="rId18" Type="http://schemas.openxmlformats.org/officeDocument/2006/relationships/hyperlink" Target="https://uk.wikipedia.org/wiki/%D0%94%D1%8F%D1%82%D0%B5%D0%BB_%D0%B7%D0%B2%D0%B8%D1%87%D0%B0%D0%B9%D0%BD%D0%B8%D0%B9" TargetMode="External"/><Relationship Id="rId26" Type="http://schemas.openxmlformats.org/officeDocument/2006/relationships/hyperlink" Target="https://uk.wikipedia.org/wiki/%D0%9E%D0%BB%D0%B5%D0%BD%D1%8C" TargetMode="External"/><Relationship Id="rId39" Type="http://schemas.openxmlformats.org/officeDocument/2006/relationships/image" Target="../media/image14.png"/><Relationship Id="rId21" Type="http://schemas.openxmlformats.org/officeDocument/2006/relationships/hyperlink" Target="https://uk.wikipedia.org/wiki/%D0%A8%D0%BF%D0%B0%D0%BA_%D0%B7%D0%B2%D0%B8%D1%87%D0%B0%D0%B9%D0%BD%D0%B8%D0%B9" TargetMode="External"/><Relationship Id="rId34" Type="http://schemas.openxmlformats.org/officeDocument/2006/relationships/image" Target="../media/image9.png"/><Relationship Id="rId42" Type="http://schemas.openxmlformats.org/officeDocument/2006/relationships/image" Target="../media/image17.png"/><Relationship Id="rId7" Type="http://schemas.openxmlformats.org/officeDocument/2006/relationships/hyperlink" Target="https://uk.wikipedia.org/wiki/%D0%A2%D1%85%D1%96%D1%80_%D0%BB%D1%96%D1%81%D0%BE%D0%B2%D0%B8%D0%B9" TargetMode="External"/><Relationship Id="rId2" Type="http://schemas.openxmlformats.org/officeDocument/2006/relationships/notesSlide" Target="../notesSlides/notesSlide10.xml"/><Relationship Id="rId16" Type="http://schemas.openxmlformats.org/officeDocument/2006/relationships/hyperlink" Target="https://uk.wikipedia.org/wiki/%D0%9A%D0%B0%D0%BD%D1%8E%D0%BA_%D0%B7%D0%B2%D0%B8%D1%87%D0%B0%D0%B9%D0%BD%D0%B8%D0%B9" TargetMode="External"/><Relationship Id="rId20" Type="http://schemas.openxmlformats.org/officeDocument/2006/relationships/hyperlink" Target="https://uk.wikipedia.org/wiki/%D0%A1%D0%BE%D1%80%D0%BE%D0%BA%D0%B0" TargetMode="External"/><Relationship Id="rId29" Type="http://schemas.openxmlformats.org/officeDocument/2006/relationships/hyperlink" Target="https://uk.wikipedia.org/wiki/%D0%9A%D1%80%D1%96%D1%82" TargetMode="External"/><Relationship Id="rId41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B%D0%B8%D1%81%D0%B8%D1%86%D1%8F_%D0%B7%D0%B2%D0%B8%D1%87%D0%B0%D0%B9%D0%BD%D0%B0" TargetMode="External"/><Relationship Id="rId11" Type="http://schemas.openxmlformats.org/officeDocument/2006/relationships/hyperlink" Target="https://uk.wikipedia.org/wiki/%D0%87%D0%B6%D0%B0%D0%BA_%D1%94%D0%B2%D1%80%D0%BE%D0%BF%D0%B5%D0%B9%D1%81%D1%8C%D0%BA%D0%B8%D0%B9" TargetMode="External"/><Relationship Id="rId24" Type="http://schemas.openxmlformats.org/officeDocument/2006/relationships/hyperlink" Target="https://uk.wikipedia.org/wiki/%D0%92%D0%B8%D0%B2%D1%96%D1%80%D0%BA%D0%B0_%D0%B7%D0%B2%D0%B8%D1%87%D0%B0%D0%B9%D0%BD%D0%B0" TargetMode="External"/><Relationship Id="rId32" Type="http://schemas.openxmlformats.org/officeDocument/2006/relationships/hyperlink" Target="https://uk.wikipedia.org/wiki/%D0%9B%D0%B0%D1%81%D0%B8%D1%86%D1%8F" TargetMode="External"/><Relationship Id="rId37" Type="http://schemas.openxmlformats.org/officeDocument/2006/relationships/image" Target="../media/image12.png"/><Relationship Id="rId40" Type="http://schemas.openxmlformats.org/officeDocument/2006/relationships/image" Target="../media/image15.png"/><Relationship Id="rId5" Type="http://schemas.openxmlformats.org/officeDocument/2006/relationships/hyperlink" Target="https://uk.wikipedia.org/wiki/%D0%97%D0%B0%D1%94%D1%86%D1%8C_%D1%81%D1%96%D1%80%D0%B8%D0%B9" TargetMode="External"/><Relationship Id="rId15" Type="http://schemas.openxmlformats.org/officeDocument/2006/relationships/hyperlink" Target="https://uk.wikipedia.org/wiki/%D0%93%D0%BE%D1%80%D0%BB%D0%B8%D1%86%D1%8F_%D0%B7%D0%B2%D0%B8%D1%87%D0%B0%D0%B9%D0%BD%D0%B0" TargetMode="External"/><Relationship Id="rId23" Type="http://schemas.openxmlformats.org/officeDocument/2006/relationships/hyperlink" Target="https://uk.wikipedia.org/wiki/%D0%9A%D0%B0%D1%80%D0%BF%D0%B0%D1%82%D0%B8" TargetMode="External"/><Relationship Id="rId28" Type="http://schemas.openxmlformats.org/officeDocument/2006/relationships/hyperlink" Target="https://uk.wikipedia.org/wiki/%D0%93%D0%BE%D1%80%D0%BD%D0%BE%D1%81%D1%82%D0%B0%D0%B9" TargetMode="External"/><Relationship Id="rId36" Type="http://schemas.openxmlformats.org/officeDocument/2006/relationships/image" Target="../media/image11.png"/><Relationship Id="rId10" Type="http://schemas.openxmlformats.org/officeDocument/2006/relationships/hyperlink" Target="https://uk.wikipedia.org/wiki/%D0%9A%D0%BE%D0%B7%D1%83%D0%BB%D1%8F_%D1%94%D0%B2%D1%80%D0%BE%D0%BF%D0%B5%D0%B9%D1%81%D1%8C%D0%BA%D0%B0" TargetMode="External"/><Relationship Id="rId19" Type="http://schemas.openxmlformats.org/officeDocument/2006/relationships/hyperlink" Target="https://uk.wikipedia.org/wiki/%D0%93%D1%80%D0%B0%D0%BA" TargetMode="External"/><Relationship Id="rId31" Type="http://schemas.openxmlformats.org/officeDocument/2006/relationships/hyperlink" Target="https://uk.wikipedia.org/w/index.php?title=%D0%9F%D0%BE%D0%BB%D1%96%D0%B2%D0%BA%D0%B0_%D1%81%D1%82%D0%B5%D0%BF%D0%BE%D0%B2%D0%B0&amp;action=edit&amp;redlink=1" TargetMode="External"/><Relationship Id="rId4" Type="http://schemas.openxmlformats.org/officeDocument/2006/relationships/hyperlink" Target="https://uk.wikipedia.org/wiki/%D0%A2%D0%B5%D1%80%D0%BD%D0%BE%D0%BF%D1%96%D0%BB%D1%8C%D1%81%D1%8C%D0%BA%D0%B0_%D0%BE%D0%B1%D0%BB%D0%B0%D1%81%D1%82%D1%8C" TargetMode="External"/><Relationship Id="rId9" Type="http://schemas.openxmlformats.org/officeDocument/2006/relationships/hyperlink" Target="https://uk.wikipedia.org/wiki/%D0%9A%D1%83%D0%BD%D0%B8%D1%86%D1%8F_%D0%BB%D1%96%D1%81%D0%BE%D0%B2%D0%B0" TargetMode="External"/><Relationship Id="rId14" Type="http://schemas.openxmlformats.org/officeDocument/2006/relationships/hyperlink" Target="https://uk.wikipedia.org/wiki/%D0%9E%D1%80%D1%8F%D0%B1%D0%BE%D0%BA" TargetMode="External"/><Relationship Id="rId22" Type="http://schemas.openxmlformats.org/officeDocument/2006/relationships/hyperlink" Target="https://uk.wikipedia.org/wiki/%D0%A1%D1%96%D1%80%D0%B0_%D0%B2%D0%BE%D1%80%D0%BE%D0%BD%D0%B0" TargetMode="External"/><Relationship Id="rId27" Type="http://schemas.openxmlformats.org/officeDocument/2006/relationships/hyperlink" Target="https://uk.wikipedia.org/wiki/%D0%A0%D0%B8%D1%81%D1%8C" TargetMode="External"/><Relationship Id="rId30" Type="http://schemas.openxmlformats.org/officeDocument/2006/relationships/hyperlink" Target="https://uk.wikipedia.org/w/index.php?title=%D0%9F%D0%BE%D0%BB%D1%96%D0%B2%D0%BA%D0%B0_%D1%81%D1%96%D1%80%D0%B0&amp;action=edit&amp;redlink=1" TargetMode="External"/><Relationship Id="rId35" Type="http://schemas.openxmlformats.org/officeDocument/2006/relationships/image" Target="../media/image10.png"/><Relationship Id="rId43" Type="http://schemas.openxmlformats.org/officeDocument/2006/relationships/image" Target="../media/image18.png"/><Relationship Id="rId8" Type="http://schemas.openxmlformats.org/officeDocument/2006/relationships/hyperlink" Target="https://uk.wikipedia.org/wiki/%D0%94%D0%B8%D0%BA%D0%B8%D0%B9_%D0%BA%D0%B0%D0%B1%D0%B0%D0%BD" TargetMode="External"/><Relationship Id="rId3" Type="http://schemas.openxmlformats.org/officeDocument/2006/relationships/hyperlink" Target="https://uk.wikipedia.org/wiki/%D0%A4%D0%B0%D1%83%D0%BD%D0%B0" TargetMode="External"/><Relationship Id="rId12" Type="http://schemas.openxmlformats.org/officeDocument/2006/relationships/hyperlink" Target="https://uk.wikipedia.org/wiki/%D0%92%D0%BE%D0%B2%D0%BA" TargetMode="External"/><Relationship Id="rId17" Type="http://schemas.openxmlformats.org/officeDocument/2006/relationships/hyperlink" Target="https://uk.wikipedia.org/wiki/%D0%9B%D0%B5%D0%BB%D0%B5%D0%BA%D0%B0_%D0%B1%D1%96%D0%BB%D0%B8%D0%B9" TargetMode="External"/><Relationship Id="rId25" Type="http://schemas.openxmlformats.org/officeDocument/2006/relationships/hyperlink" Target="https://uk.wikipedia.org/wiki/%D0%A2%D1%85%D1%96%D1%80" TargetMode="External"/><Relationship Id="rId33" Type="http://schemas.openxmlformats.org/officeDocument/2006/relationships/image" Target="../media/image8.png"/><Relationship Id="rId38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2%D1%96%D0%BB%D1%8C%D1%85%D0%BE%D0%B2%D0%B5%D1%86%D1%8C_(%D0%BF%D1%80%D0%B8%D1%82%D0%BE%D0%BA%D0%B0_%D0%A1%D1%82%D1%80%D0%B8%D0%BF%D0%B8)" TargetMode="External"/><Relationship Id="rId13" Type="http://schemas.openxmlformats.org/officeDocument/2006/relationships/hyperlink" Target="https://uk.wikipedia.org/wiki/%D0%A1%D0%B5%D1%80%D0%B5%D1%82_(%D0%BF%D1%80%D0%B8%D1%82%D0%BE%D0%BA%D0%B0_%D0%94%D0%BD%D1%96%D1%81%D1%82%D1%80%D0%B0)" TargetMode="External"/><Relationship Id="rId18" Type="http://schemas.openxmlformats.org/officeDocument/2006/relationships/hyperlink" Target="https://uk.wikipedia.org/wiki/%D0%9A%D0%BE%D1%80%D0%BE%D0%BF%D0%B5%D1%86%D1%8C" TargetMode="External"/><Relationship Id="rId26" Type="http://schemas.openxmlformats.org/officeDocument/2006/relationships/hyperlink" Target="https://uk.wikipedia.org/wiki/%D0%96%D0%B8%D1%80%D0%B0%D0%BA_(%D1%80%D1%96%D1%87%D0%BA%D0%B0)" TargetMode="External"/><Relationship Id="rId3" Type="http://schemas.openxmlformats.org/officeDocument/2006/relationships/hyperlink" Target="https://uk.wikipedia.org/wiki/%D0%94%D0%BD%D1%96%D1%81%D1%82%D0%B5%D1%80" TargetMode="External"/><Relationship Id="rId21" Type="http://schemas.openxmlformats.org/officeDocument/2006/relationships/hyperlink" Target="https://uk.wikipedia.org/wiki/%D0%A2%D0%B0%D0%B9%D0%BD%D0%B0" TargetMode="External"/><Relationship Id="rId7" Type="http://schemas.openxmlformats.org/officeDocument/2006/relationships/hyperlink" Target="https://uk.wikipedia.org/wiki/%D0%A1%D1%82%D1%80%D0%B8%D0%BF%D0%B0" TargetMode="External"/><Relationship Id="rId12" Type="http://schemas.openxmlformats.org/officeDocument/2006/relationships/hyperlink" Target="https://uk.wikipedia.org/wiki/%D0%93%D0%BD%D1%96%D0%B7%D0%BD%D0%B0" TargetMode="External"/><Relationship Id="rId17" Type="http://schemas.openxmlformats.org/officeDocument/2006/relationships/hyperlink" Target="https://uk.wikipedia.org/wiki/%D0%97%D0%BE%D0%BB%D0%BE%D1%82%D0%B0_%D0%9B%D0%B8%D0%BF%D0%B0_(%D1%80%D1%96%D1%87%D0%BA%D0%B0)" TargetMode="External"/><Relationship Id="rId25" Type="http://schemas.openxmlformats.org/officeDocument/2006/relationships/hyperlink" Target="https://uk.wikipedia.org/wiki/%D0%96%D0%B5%D1%80%D0%B4%D1%8C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uk.wikipedia.org/wiki/%D0%94%D1%83%D0%BF%D0%BB%D0%B0" TargetMode="External"/><Relationship Id="rId20" Type="http://schemas.openxmlformats.org/officeDocument/2006/relationships/hyperlink" Target="https://uk.wikipedia.org/wiki/%D0%A1%D1%82%D1%80%D1%96%D0%BB%D0%BA%D0%B0_(%D0%BF%D1%80%D0%B8%D1%82%D0%BE%D0%BA%D0%B0_%D0%9D%D1%96%D1%87%D0%BB%D0%B0%D0%B2%D0%B8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2%D0%B8%D1%81%D1%83%D1%88%D0%BA%D0%B0" TargetMode="External"/><Relationship Id="rId11" Type="http://schemas.openxmlformats.org/officeDocument/2006/relationships/hyperlink" Target="https://uk.wikipedia.org/wiki/%D0%93%D0%BD%D1%96%D0%B7%D0%B4%D0%B5%D1%87%D0%BD%D0%B0" TargetMode="External"/><Relationship Id="rId24" Type="http://schemas.openxmlformats.org/officeDocument/2006/relationships/hyperlink" Target="https://uk.wikipedia.org/wiki/%D0%9F%D1%80%D0%B8%D0%BF'%D1%8F%D1%82%D1%8C" TargetMode="External"/><Relationship Id="rId5" Type="http://schemas.openxmlformats.org/officeDocument/2006/relationships/hyperlink" Target="https://uk.wikipedia.org/wiki/%D0%91%D0%B0%D1%80%D0%B8%D1%88_(%D0%BF%D1%80%D0%B8%D1%82%D0%BE%D0%BA%D0%B0_%D0%94%D0%BD%D1%96%D1%81%D1%82%D1%80%D0%B0)" TargetMode="External"/><Relationship Id="rId15" Type="http://schemas.openxmlformats.org/officeDocument/2006/relationships/hyperlink" Target="https://uk.wikipedia.org/wiki/%D0%94%D0%B6%D1%83%D1%80%D0%B8%D0%BD_(%D1%80%D1%96%D1%87%D0%BA%D0%B0)" TargetMode="External"/><Relationship Id="rId23" Type="http://schemas.openxmlformats.org/officeDocument/2006/relationships/hyperlink" Target="https://uk.wikipedia.org/wiki/%D0%93%D0%BE%D1%80%D0%B8%D0%BD%D1%8C_(%D1%80%D1%96%D1%87%D0%BA%D0%B0)" TargetMode="External"/><Relationship Id="rId28" Type="http://schemas.openxmlformats.org/officeDocument/2006/relationships/hyperlink" Target="https://uk.wikipedia.org/wiki/%D0%A1%D1%82%D0%B8%D1%80" TargetMode="External"/><Relationship Id="rId10" Type="http://schemas.openxmlformats.org/officeDocument/2006/relationships/hyperlink" Target="https://uk.wikipedia.org/wiki/%D0%97%D0%B1%D1%80%D1%83%D1%87" TargetMode="External"/><Relationship Id="rId19" Type="http://schemas.openxmlformats.org/officeDocument/2006/relationships/hyperlink" Target="https://uk.wikipedia.org/wiki/%D0%9D%D1%96%D1%87%D0%BB%D0%B0%D0%B2%D0%B0" TargetMode="External"/><Relationship Id="rId4" Type="http://schemas.openxmlformats.org/officeDocument/2006/relationships/hyperlink" Target="https://uk.wikipedia.org/wiki/%D0%A7%D0%BE%D1%80%D0%BD%D0%B5_%D0%BC%D0%BE%D1%80%D0%B5" TargetMode="External"/><Relationship Id="rId9" Type="http://schemas.openxmlformats.org/officeDocument/2006/relationships/hyperlink" Target="https://uk.wikipedia.org/wiki/%D0%93%D0%BD%D0%B8%D0%BB%D0%B0_(%D0%BF%D1%80%D0%B8%D1%82%D0%BE%D0%BA%D0%B0_%D0%97%D0%B1%D1%80%D1%83%D1%87%D0%B0)" TargetMode="External"/><Relationship Id="rId14" Type="http://schemas.openxmlformats.org/officeDocument/2006/relationships/hyperlink" Target="https://uk.wikipedia.org/wiki/%D0%93%D0%BD%D1%96%D0%B7%D0%BD%D0%B0_%D0%93%D0%BD%D0%B8%D0%BB%D0%B0" TargetMode="External"/><Relationship Id="rId22" Type="http://schemas.openxmlformats.org/officeDocument/2006/relationships/hyperlink" Target="https://uk.wikipedia.org/wiki/%D0%92%D1%96%D0%BB%D1%96%D1%8F_(%D1%80%D1%96%D1%87%D0%BA%D0%B0)" TargetMode="External"/><Relationship Id="rId27" Type="http://schemas.openxmlformats.org/officeDocument/2006/relationships/hyperlink" Target="https://uk.wikipedia.org/wiki/%D0%86%D0%BA%D0%B2%D0%B0_(%D0%BF%D1%80%D0%B8%D1%82%D0%BE%D0%BA%D0%B0_%D0%A1%D1%82%D0%B8%D1%80%D1%83)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86%D0%B2%D0%B0%D0%BD%D0%BE-%D0%A4%D1%80%D0%B0%D0%BD%D0%BA%D1%96%D0%B2%D1%81%D1%8C%D0%BA%D0%B0_%D0%BE%D0%B1%D0%BB%D0%B0%D1%81%D1%82%D1%8C" TargetMode="External"/><Relationship Id="rId13" Type="http://schemas.openxmlformats.org/officeDocument/2006/relationships/hyperlink" Target="https://uk.wikipedia.org/wiki/%D0%A1%D0%BB%D0%BE%D0%B2%D0%B0%D1%87%D1%87%D0%B8%D0%BD%D0%B0" TargetMode="External"/><Relationship Id="rId3" Type="http://schemas.openxmlformats.org/officeDocument/2006/relationships/image" Target="../media/image3.gif"/><Relationship Id="rId7" Type="http://schemas.openxmlformats.org/officeDocument/2006/relationships/hyperlink" Target="https://uk.wikipedia.org/wiki/%D0%A7%D0%B5%D1%80%D0%BD%D1%96%D0%B2%D0%B5%D1%86%D1%8C%D0%BA%D0%B0_%D0%BE%D0%B1%D0%BB%D0%B0%D1%81%D1%82%D1%8C" TargetMode="External"/><Relationship Id="rId12" Type="http://schemas.openxmlformats.org/officeDocument/2006/relationships/hyperlink" Target="https://uk.wikipedia.org/wiki/%D0%9F%D0%BE%D0%BB%D1%8C%D1%89%D0%B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0%D1%96%D0%B2%D0%BD%D0%B5%D0%BD%D1%81%D1%8C%D0%BA%D0%B0_%D0%BE%D0%B1%D0%BB%D0%B0%D1%81%D1%82%D1%8C" TargetMode="External"/><Relationship Id="rId11" Type="http://schemas.openxmlformats.org/officeDocument/2006/relationships/hyperlink" Target="https://uk.wikipedia.org/wiki/%D0%A5%D0%BC%D0%B5%D0%BB%D1%8C%D0%BD%D0%B8%D1%86%D1%8C%D0%BA%D0%B0_%D0%BE%D0%B1%D0%BB%D0%B0%D1%81%D1%82%D1%8C" TargetMode="External"/><Relationship Id="rId5" Type="http://schemas.openxmlformats.org/officeDocument/2006/relationships/hyperlink" Target="https://uk.wikipedia.org/wiki/%D0%9F%D0%BE%D0%B4%D1%96%D0%BB%D1%8C%D1%81%D1%8C%D0%BA%D0%B0_%D0%B2%D0%B8%D1%81%D0%BE%D1%87%D0%B8%D0%BD%D0%B0" TargetMode="External"/><Relationship Id="rId15" Type="http://schemas.openxmlformats.org/officeDocument/2006/relationships/hyperlink" Target="https://uk.wikipedia.org/wiki/%D0%A0%D1%83%D0%BC%D1%83%D0%BD%D1%96%D1%8F" TargetMode="External"/><Relationship Id="rId10" Type="http://schemas.openxmlformats.org/officeDocument/2006/relationships/hyperlink" Target="https://uk.wikipedia.org/wiki/%D0%A3%D0%BA%D1%80%D0%B0%D1%97%D0%BD%D0%B0" TargetMode="External"/><Relationship Id="rId4" Type="http://schemas.openxmlformats.org/officeDocument/2006/relationships/hyperlink" Target="https://uk.wikipedia.org/wiki/%D0%97%D0%B0%D1%85%D1%96%D0%B4" TargetMode="External"/><Relationship Id="rId9" Type="http://schemas.openxmlformats.org/officeDocument/2006/relationships/hyperlink" Target="https://uk.wikipedia.org/wiki/%D0%9B%D1%8C%D0%B2%D1%96%D0%B2%D1%81%D1%8C%D0%BA%D0%B0_%D0%BE%D0%B1%D0%BB%D0%B0%D1%81%D1%82%D1%8C" TargetMode="External"/><Relationship Id="rId14" Type="http://schemas.openxmlformats.org/officeDocument/2006/relationships/hyperlink" Target="https://uk.wikipedia.org/wiki/%D0%A3%D0%B3%D0%BE%D1%80%D1%89%D0%B8%D0%BD%D0%B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683568" y="469856"/>
            <a:ext cx="5040559" cy="25202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uk-UA" sz="48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Природні зони Тернопільської області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subTitle" idx="1"/>
          </p:nvPr>
        </p:nvSpPr>
        <p:spPr>
          <a:xfrm>
            <a:off x="1228875" y="4797151"/>
            <a:ext cx="6120680" cy="1508759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45700" anchor="t" anchorCtr="0">
            <a:noAutofit/>
          </a:bodyPr>
          <a:lstStyle/>
          <a:p>
            <a:pPr marL="27432" marR="0" lvl="0" indent="-2032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uk-UA" dirty="0" smtClean="0"/>
              <a:t>Виконала </a:t>
            </a:r>
          </a:p>
          <a:p>
            <a:pPr marL="27432" marR="0" lvl="0" indent="-2032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uk-UA" dirty="0" smtClean="0"/>
              <a:t>Учениця 7 - А1 класу</a:t>
            </a:r>
            <a:endParaRPr lang="uk-UA" dirty="0"/>
          </a:p>
          <a:p>
            <a:pPr marL="27432" marR="0" lvl="0" indent="-2032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uk-UA" dirty="0" err="1" smtClean="0"/>
              <a:t>Івасюта</a:t>
            </a:r>
            <a:r>
              <a:rPr lang="uk-UA" dirty="0" smtClean="0"/>
              <a:t> </a:t>
            </a:r>
            <a:r>
              <a:rPr lang="uk-UA" dirty="0" err="1" smtClean="0"/>
              <a:t>Каріна</a:t>
            </a:r>
            <a:endParaRPr sz="2600" b="0" i="0" u="none" strike="noStrike" cap="none" dirty="0">
              <a:solidFill>
                <a:srgbClr val="341108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02" name="Shape 1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8103" y="476672"/>
            <a:ext cx="3730903" cy="4559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365427" y="27321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uk-UA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Тваринний світ 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259632" y="908720"/>
            <a:ext cx="74982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32727"/>
              <a:buFont typeface="Noto Sans Symbols"/>
              <a:buNone/>
            </a:pP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Тваринний світ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4"/>
              </a:rPr>
              <a:t>Тернопільської області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представлений лісовими та степовими </a:t>
            </a:r>
            <a:r>
              <a:rPr lang="uk-UA" sz="1200" dirty="0" err="1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видамиПоліські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види тварин поширені в північній частині області. Серед них: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заєць сірий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лисиця звичайна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7"/>
              </a:rPr>
              <a:t>тхір лісовий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8"/>
              </a:rPr>
              <a:t>дикий кабан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9"/>
              </a:rPr>
              <a:t>куниця лісова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0"/>
              </a:rPr>
              <a:t>козуля європейська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1"/>
              </a:rPr>
              <a:t>їжак європейський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2"/>
              </a:rPr>
              <a:t>вовк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З птахів: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3"/>
              </a:rPr>
              <a:t>тетерук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 err="1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4"/>
              </a:rPr>
              <a:t>орябок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5"/>
              </a:rPr>
              <a:t>горлиця звичайна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6"/>
              </a:rPr>
              <a:t>канюк звичайний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7"/>
              </a:rPr>
              <a:t>лелека білий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8"/>
              </a:rPr>
              <a:t>дятел звичайний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9"/>
              </a:rPr>
              <a:t>грак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0"/>
              </a:rPr>
              <a:t>сорока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1"/>
              </a:rPr>
              <a:t>шпак звичайний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2"/>
              </a:rPr>
              <a:t>сіра ворона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lvl="0" indent="-69850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У середній та південній </a:t>
            </a:r>
            <a:r>
              <a:rPr lang="uk-UA" sz="1200" dirty="0" err="1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чатині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області живуть як степові види, так і представники тваринного світу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3"/>
              </a:rPr>
              <a:t>Карпат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5"/>
              </a:rPr>
              <a:t>заєць сірий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4"/>
              </a:rPr>
              <a:t>вивірка звичайна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6"/>
              </a:rPr>
              <a:t>лисиця звичайна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5"/>
              </a:rPr>
              <a:t>тхір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10"/>
              </a:rPr>
              <a:t>козуля європейська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6"/>
              </a:rPr>
              <a:t>олень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7"/>
              </a:rPr>
              <a:t>рись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8"/>
              </a:rPr>
              <a:t>горностай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8"/>
              </a:rPr>
              <a:t>дикий кабан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29"/>
              </a:rPr>
              <a:t>кріт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їжак звичайний,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0"/>
              </a:rPr>
              <a:t>полівка сіра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1"/>
              </a:rPr>
              <a:t>полівка степова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2"/>
              </a:rPr>
              <a:t>ласиця</a:t>
            </a:r>
            <a:r>
              <a:rPr lang="uk-UA" sz="1200" dirty="0">
                <a:solidFill>
                  <a:schemeClr val="tx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32727"/>
              <a:buFont typeface="Noto Sans Symbols"/>
              <a:buNone/>
            </a:pPr>
            <a:endParaRPr sz="1050" dirty="0">
              <a:solidFill>
                <a:srgbClr val="252525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Shape 160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968575" y="2733924"/>
            <a:ext cx="1853500" cy="139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34">
            <a:alphaModFix/>
          </a:blip>
          <a:stretch>
            <a:fillRect/>
          </a:stretch>
        </p:blipFill>
        <p:spPr>
          <a:xfrm>
            <a:off x="968571" y="4189700"/>
            <a:ext cx="2194553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/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4363712" y="5275287"/>
            <a:ext cx="2300974" cy="163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/>
          <p:cNvPicPr preferRelativeResize="0"/>
          <p:nvPr/>
        </p:nvPicPr>
        <p:blipFill>
          <a:blip r:embed="rId36">
            <a:alphaModFix/>
          </a:blip>
          <a:stretch>
            <a:fillRect/>
          </a:stretch>
        </p:blipFill>
        <p:spPr>
          <a:xfrm>
            <a:off x="2822074" y="2733936"/>
            <a:ext cx="2292393" cy="163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6589675" y="2733922"/>
            <a:ext cx="2554325" cy="203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38">
            <a:alphaModFix/>
          </a:blip>
          <a:stretch>
            <a:fillRect/>
          </a:stretch>
        </p:blipFill>
        <p:spPr>
          <a:xfrm>
            <a:off x="6664662" y="4921575"/>
            <a:ext cx="2447925" cy="1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967384" y="5398350"/>
            <a:ext cx="1855888" cy="1390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>
          <a:blip r:embed="rId40">
            <a:alphaModFix/>
          </a:blip>
          <a:stretch>
            <a:fillRect/>
          </a:stretch>
        </p:blipFill>
        <p:spPr>
          <a:xfrm>
            <a:off x="5114475" y="2785475"/>
            <a:ext cx="1475199" cy="180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3042125" y="4370175"/>
            <a:ext cx="1853500" cy="993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42">
            <a:alphaModFix/>
          </a:blip>
          <a:stretch>
            <a:fillRect/>
          </a:stretch>
        </p:blipFill>
        <p:spPr>
          <a:xfrm>
            <a:off x="2822074" y="5596724"/>
            <a:ext cx="1522791" cy="99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5127474" y="4427450"/>
            <a:ext cx="1522800" cy="87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uk-UA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Водойми 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4048" y="3573016"/>
            <a:ext cx="4032448" cy="3152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575" y="1340767"/>
            <a:ext cx="4176464" cy="32962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187624" y="22903"/>
            <a:ext cx="7498080" cy="8858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uk-UA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Водойми </a:t>
            </a:r>
          </a:p>
        </p:txBody>
      </p:sp>
      <p:graphicFrame>
        <p:nvGraphicFramePr>
          <p:cNvPr id="183" name="Shape 183"/>
          <p:cNvGraphicFramePr/>
          <p:nvPr/>
        </p:nvGraphicFramePr>
        <p:xfrm>
          <a:off x="1259632" y="980728"/>
          <a:ext cx="7344750" cy="7620432"/>
        </p:xfrm>
        <a:graphic>
          <a:graphicData uri="http://schemas.openxmlformats.org/drawingml/2006/table">
            <a:tbl>
              <a:tblPr firstRow="1" firstCol="1" bandRow="1">
                <a:noFill/>
                <a:tableStyleId>{A089D6A5-2034-4617-B13B-3756A469F855}</a:tableStyleId>
              </a:tblPr>
              <a:tblGrid>
                <a:gridCol w="1224125"/>
                <a:gridCol w="1224125"/>
                <a:gridCol w="1224125"/>
                <a:gridCol w="1224125"/>
                <a:gridCol w="1224125"/>
                <a:gridCol w="1224125"/>
              </a:tblGrid>
              <a:tr h="60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№</a:t>
                      </a:r>
                    </a:p>
                  </a:txBody>
                  <a:tcPr marL="40125" marR="13167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Назва</a:t>
                      </a:r>
                    </a:p>
                  </a:txBody>
                  <a:tcPr marL="40125" marR="13167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Впадає у</a:t>
                      </a:r>
                    </a:p>
                  </a:txBody>
                  <a:tcPr marL="40125" marR="13167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права чи</a:t>
                      </a:r>
                      <a:br>
                        <a:rPr lang="uk-UA" sz="700"/>
                      </a:br>
                      <a:r>
                        <a:rPr lang="uk-UA" sz="700"/>
                        <a:t>ліва притока</a:t>
                      </a:r>
                    </a:p>
                  </a:txBody>
                  <a:tcPr marL="40125" marR="13167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довжина</a:t>
                      </a:r>
                      <a:br>
                        <a:rPr lang="uk-UA" sz="700"/>
                      </a:br>
                      <a:r>
                        <a:rPr lang="uk-UA" sz="700"/>
                        <a:t>(у межах області),</a:t>
                      </a:r>
                      <a:br>
                        <a:rPr lang="uk-UA" sz="700"/>
                      </a:br>
                      <a:r>
                        <a:rPr lang="uk-UA" sz="700"/>
                        <a:t>км</a:t>
                      </a:r>
                    </a:p>
                  </a:txBody>
                  <a:tcPr marL="40125" marR="13167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площа басейну,</a:t>
                      </a:r>
                      <a:br>
                        <a:rPr lang="uk-UA" sz="700"/>
                      </a:br>
                      <a:r>
                        <a:rPr lang="uk-UA" sz="700"/>
                        <a:t>км²</a:t>
                      </a:r>
                    </a:p>
                  </a:txBody>
                  <a:tcPr marL="40125" marR="13167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1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3"/>
                        </a:rPr>
                        <a:t>Дністер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4"/>
                        </a:rPr>
                        <a:t>Чорне море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215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0125" marR="4012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2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5"/>
                        </a:rPr>
                        <a:t>Бариш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3"/>
                        </a:rPr>
                        <a:t>Дністер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ліва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38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186</a:t>
                      </a:r>
                    </a:p>
                  </a:txBody>
                  <a:tcPr marL="40125" marR="4012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3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6"/>
                        </a:rPr>
                        <a:t>Висушка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7"/>
                        </a:rPr>
                        <a:t>Стрипа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ліва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32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187</a:t>
                      </a:r>
                    </a:p>
                  </a:txBody>
                  <a:tcPr marL="40125" marR="4012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4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8"/>
                        </a:rPr>
                        <a:t>Вільховець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7"/>
                        </a:rPr>
                        <a:t>Стрипа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ліва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38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173</a:t>
                      </a:r>
                    </a:p>
                  </a:txBody>
                  <a:tcPr marL="40125" marR="4012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5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9"/>
                        </a:rPr>
                        <a:t>Гнила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10"/>
                        </a:rPr>
                        <a:t>Збруч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права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58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772</a:t>
                      </a:r>
                    </a:p>
                  </a:txBody>
                  <a:tcPr marL="40125" marR="4012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6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11"/>
                        </a:rPr>
                        <a:t>Гніздечна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12"/>
                        </a:rPr>
                        <a:t>Гнізна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права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39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264</a:t>
                      </a:r>
                    </a:p>
                  </a:txBody>
                  <a:tcPr marL="40125" marR="4012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7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12"/>
                        </a:rPr>
                        <a:t>Гнізна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13"/>
                        </a:rPr>
                        <a:t>Серет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ліва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34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1110</a:t>
                      </a:r>
                    </a:p>
                  </a:txBody>
                  <a:tcPr marL="40125" marR="4012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8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14"/>
                        </a:rPr>
                        <a:t>Гнізна Гнила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12"/>
                        </a:rPr>
                        <a:t>Гнізна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ліва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36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410</a:t>
                      </a:r>
                    </a:p>
                  </a:txBody>
                  <a:tcPr marL="40125" marR="4012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9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15"/>
                        </a:rPr>
                        <a:t>Джурин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3"/>
                        </a:rPr>
                        <a:t>Дністер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ліва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51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300</a:t>
                      </a:r>
                    </a:p>
                  </a:txBody>
                  <a:tcPr marL="40125" marR="4012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10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16"/>
                        </a:rPr>
                        <a:t>Дупла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13"/>
                        </a:rPr>
                        <a:t>Серет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права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44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229</a:t>
                      </a:r>
                    </a:p>
                  </a:txBody>
                  <a:tcPr marL="40125" marR="4012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11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17"/>
                        </a:rPr>
                        <a:t>Золота Липа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3"/>
                        </a:rPr>
                        <a:t>Дністер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ліва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85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1310</a:t>
                      </a:r>
                    </a:p>
                  </a:txBody>
                  <a:tcPr marL="40125" marR="4012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12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10"/>
                        </a:rPr>
                        <a:t>Збруч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3"/>
                        </a:rPr>
                        <a:t>Дністер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ліва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244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3955</a:t>
                      </a:r>
                    </a:p>
                  </a:txBody>
                  <a:tcPr marL="40125" marR="4012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13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18"/>
                        </a:rPr>
                        <a:t>Коропець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3"/>
                        </a:rPr>
                        <a:t>Дністер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ліва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78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511</a:t>
                      </a:r>
                    </a:p>
                  </a:txBody>
                  <a:tcPr marL="40125" marR="4012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14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19"/>
                        </a:rPr>
                        <a:t>Нічлава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3"/>
                        </a:rPr>
                        <a:t>Дністер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ліва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83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871</a:t>
                      </a:r>
                    </a:p>
                  </a:txBody>
                  <a:tcPr marL="40125" marR="4012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15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13"/>
                        </a:rPr>
                        <a:t>Серет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3"/>
                        </a:rPr>
                        <a:t>Дністер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ліва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218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3900</a:t>
                      </a:r>
                    </a:p>
                  </a:txBody>
                  <a:tcPr marL="40125" marR="4012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16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7"/>
                        </a:rPr>
                        <a:t>Стрипа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3"/>
                        </a:rPr>
                        <a:t>Дністер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ліва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135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1610</a:t>
                      </a:r>
                    </a:p>
                  </a:txBody>
                  <a:tcPr marL="40125" marR="4012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17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20"/>
                        </a:rPr>
                        <a:t>Стрілка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19"/>
                        </a:rPr>
                        <a:t>Нічлава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права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38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209</a:t>
                      </a:r>
                    </a:p>
                  </a:txBody>
                  <a:tcPr marL="40125" marR="4012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18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21"/>
                        </a:rPr>
                        <a:t>Тайна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9"/>
                        </a:rPr>
                        <a:t>Гнила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права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45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327</a:t>
                      </a:r>
                    </a:p>
                  </a:txBody>
                  <a:tcPr marL="40125" marR="4012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19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22"/>
                        </a:rPr>
                        <a:t>Вілія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23"/>
                        </a:rPr>
                        <a:t>Горинь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ліва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32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745</a:t>
                      </a:r>
                    </a:p>
                  </a:txBody>
                  <a:tcPr marL="40125" marR="4012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20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23"/>
                        </a:rPr>
                        <a:t>Горинь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24"/>
                        </a:rPr>
                        <a:t>Прип'ять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права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50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995</a:t>
                      </a:r>
                    </a:p>
                  </a:txBody>
                  <a:tcPr marL="40125" marR="4012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21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25"/>
                        </a:rPr>
                        <a:t>Жердь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26"/>
                        </a:rPr>
                        <a:t>Жирак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права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41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139</a:t>
                      </a:r>
                    </a:p>
                  </a:txBody>
                  <a:tcPr marL="40125" marR="4012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22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26"/>
                        </a:rPr>
                        <a:t>Жирак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23"/>
                        </a:rPr>
                        <a:t>Горинь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права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30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561</a:t>
                      </a:r>
                    </a:p>
                  </a:txBody>
                  <a:tcPr marL="40125" marR="40125" marT="20075" marB="20075" anchor="ctr"/>
                </a:tc>
              </a:tr>
              <a:tr h="15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23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27"/>
                        </a:rPr>
                        <a:t>Іква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 u="sng" strike="noStrike">
                          <a:solidFill>
                            <a:schemeClr val="hlink"/>
                          </a:solidFill>
                          <a:hlinkClick r:id="rId28"/>
                        </a:rPr>
                        <a:t>Стир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права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40</a:t>
                      </a:r>
                    </a:p>
                  </a:txBody>
                  <a:tcPr marL="40125" marR="40125" marT="20075" marB="2007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uk-UA" sz="700"/>
                        <a:t>354</a:t>
                      </a:r>
                    </a:p>
                  </a:txBody>
                  <a:tcPr marL="40125" marR="40125" marT="20075" marB="200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uk-UA" sz="4300" b="0" i="0" u="none" strike="noStrike" cap="none" dirty="0" smtClean="0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Аналіз моделі</a:t>
            </a:r>
            <a:endParaRPr sz="4300" b="0" i="0" u="none" strike="noStrike" cap="none" dirty="0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176213">
              <a:spcBef>
                <a:spcPts val="0"/>
              </a:spcBef>
              <a:buNone/>
            </a:pPr>
            <a:r>
              <a:rPr lang="uk-UA" b="1" dirty="0" smtClean="0"/>
              <a:t>Мета створення </a:t>
            </a:r>
            <a:r>
              <a:rPr lang="uk-UA" dirty="0" smtClean="0"/>
              <a:t>– </a:t>
            </a:r>
            <a:r>
              <a:rPr lang="uk-UA" i="1" dirty="0" smtClean="0"/>
              <a:t>побудова інформаційної моделі для дослідження природної зони.</a:t>
            </a:r>
          </a:p>
          <a:p>
            <a:pPr marL="0" indent="176213">
              <a:spcBef>
                <a:spcPts val="0"/>
              </a:spcBef>
              <a:buNone/>
            </a:pPr>
            <a:r>
              <a:rPr lang="uk-UA" b="1" dirty="0" smtClean="0"/>
              <a:t>Об'єкт моделювання</a:t>
            </a:r>
            <a:r>
              <a:rPr lang="uk-UA" dirty="0" smtClean="0"/>
              <a:t> – </a:t>
            </a:r>
            <a:r>
              <a:rPr lang="uk-UA" i="1" dirty="0" smtClean="0"/>
              <a:t>природна зона Тернопільської області. </a:t>
            </a:r>
          </a:p>
          <a:p>
            <a:pPr marL="0" indent="176213">
              <a:spcBef>
                <a:spcPts val="0"/>
              </a:spcBef>
              <a:buNone/>
            </a:pPr>
            <a:r>
              <a:rPr lang="uk-UA" b="1" dirty="0" smtClean="0"/>
              <a:t>Предметна </a:t>
            </a:r>
            <a:r>
              <a:rPr lang="uk-UA" b="1" dirty="0"/>
              <a:t>галузь </a:t>
            </a:r>
            <a:r>
              <a:rPr lang="uk-UA" dirty="0"/>
              <a:t>– </a:t>
            </a:r>
            <a:r>
              <a:rPr lang="uk-UA" i="1" dirty="0"/>
              <a:t>географія</a:t>
            </a:r>
            <a:r>
              <a:rPr lang="uk-UA" dirty="0" smtClean="0"/>
              <a:t>.</a:t>
            </a:r>
          </a:p>
          <a:p>
            <a:pPr marL="0" indent="176213">
              <a:spcBef>
                <a:spcPts val="0"/>
              </a:spcBef>
              <a:buNone/>
            </a:pPr>
            <a:r>
              <a:rPr lang="uk-UA" b="1" dirty="0" smtClean="0"/>
              <a:t>Суттєві властивості об'єкта моделювання </a:t>
            </a:r>
            <a:r>
              <a:rPr lang="uk-UA" dirty="0" smtClean="0"/>
              <a:t>-  географічне розташування, кліматичні умови, </a:t>
            </a:r>
            <a:r>
              <a:rPr lang="uk-UA" dirty="0" err="1" smtClean="0"/>
              <a:t>грунти</a:t>
            </a:r>
            <a:r>
              <a:rPr lang="uk-UA" dirty="0" smtClean="0"/>
              <a:t>, тваринний і рослинний світ.</a:t>
            </a:r>
          </a:p>
          <a:p>
            <a:pPr marL="0" indent="176213">
              <a:spcBef>
                <a:spcPts val="0"/>
              </a:spcBef>
              <a:buNone/>
            </a:pPr>
            <a:endParaRPr lang="uk-UA" dirty="0"/>
          </a:p>
          <a:p>
            <a:pPr marL="0" marR="0" lvl="0" indent="176213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None/>
            </a:pPr>
            <a:r>
              <a:rPr lang="uk-UA" sz="3200" b="1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ПРИРОДНА ЗОНА</a:t>
            </a:r>
            <a:r>
              <a:rPr lang="uk-UA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- </a:t>
            </a:r>
            <a:r>
              <a:rPr lang="uk-UA" sz="3200" b="0" i="0" u="none" strike="noStrike" cap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це </a:t>
            </a:r>
            <a:r>
              <a:rPr lang="uk-UA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частина географічного поясу з однорідними кліматичними умовами.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uk-UA" sz="387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ХАРАКТЕРИСТИКА</a:t>
            </a:r>
            <a:br>
              <a:rPr lang="uk-UA" sz="387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uk-UA" sz="387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 ПРИРОДНИХ ЗОН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82930" marR="0" lvl="0" indent="-5194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rabicPeriod"/>
            </a:pPr>
            <a:r>
              <a:rPr lang="uk-UA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Розташування</a:t>
            </a:r>
          </a:p>
          <a:p>
            <a:pPr marL="582930" marR="0" lvl="0" indent="-5194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rabicPeriod"/>
            </a:pPr>
            <a:r>
              <a:rPr lang="uk-UA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Кліматичні особливості</a:t>
            </a:r>
          </a:p>
          <a:p>
            <a:pPr marL="582930" marR="0" lvl="0" indent="-5194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rabicPeriod"/>
            </a:pPr>
            <a:r>
              <a:rPr lang="uk-UA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Переважаючий тип </a:t>
            </a:r>
            <a:r>
              <a:rPr lang="uk-UA" sz="3200" b="0" i="0" u="none" strike="noStrike" cap="none" dirty="0" err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грунтів</a:t>
            </a:r>
            <a:endParaRPr lang="uk-UA" sz="32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582930" marR="0" lvl="0" indent="-5194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rabicPeriod"/>
            </a:pPr>
            <a:r>
              <a:rPr lang="uk-UA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Особливості рослинного покриву</a:t>
            </a:r>
          </a:p>
          <a:p>
            <a:pPr marL="582930" marR="0" lvl="0" indent="-51943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rabicPeriod"/>
            </a:pPr>
            <a:r>
              <a:rPr lang="uk-UA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Особливості тваринного світу</a:t>
            </a:r>
          </a:p>
          <a:p>
            <a:pPr marL="582930" marR="0" lvl="0" indent="-51943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Cabin"/>
              <a:buAutoNum type="arabicPeriod"/>
            </a:pPr>
            <a:r>
              <a:rPr lang="uk-UA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Водойми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582930" marR="0" lvl="0" indent="-519430" algn="ctr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uk-UA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Розташування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19" y="1988840"/>
            <a:ext cx="4901175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5004048" y="1447800"/>
            <a:ext cx="392964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760" marR="0" lvl="0" indent="-2895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1400"/>
              <a:buFont typeface="Noto Sans Symbols"/>
              <a:buChar char="●"/>
            </a:pPr>
            <a:r>
              <a:rPr lang="uk-UA" sz="2035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Тернопільська область займає </a:t>
            </a:r>
            <a:r>
              <a:rPr lang="uk-UA" sz="2035" b="0" i="0" u="sng" strike="noStrike" cap="non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4"/>
              </a:rPr>
              <a:t>західну</a:t>
            </a:r>
            <a:r>
              <a:rPr lang="uk-UA" sz="2035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 частину </a:t>
            </a:r>
            <a:r>
              <a:rPr lang="uk-UA" sz="2035" b="0" i="0" u="sng" strike="noStrike" cap="non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5"/>
              </a:rPr>
              <a:t>Подільського плато</a:t>
            </a:r>
            <a:r>
              <a:rPr lang="uk-UA" sz="2035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межуючи на півночі з </a:t>
            </a:r>
            <a:r>
              <a:rPr lang="uk-UA" sz="2035" b="0" i="0" u="sng" strike="noStrike" cap="non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6"/>
              </a:rPr>
              <a:t>Рівненською</a:t>
            </a:r>
            <a:r>
              <a:rPr lang="uk-UA" sz="2035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на півдні з</a:t>
            </a:r>
            <a:r>
              <a:rPr lang="uk-UA" sz="2035" b="0" i="0" u="sng" strike="noStrike" cap="non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7"/>
              </a:rPr>
              <a:t>Чернівецькою</a:t>
            </a:r>
            <a:r>
              <a:rPr lang="uk-UA" sz="2035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на південному заході з </a:t>
            </a:r>
            <a:r>
              <a:rPr lang="uk-UA" sz="2035" b="0" i="0" u="sng" strike="noStrike" cap="non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8"/>
              </a:rPr>
              <a:t>Івано-Франківською</a:t>
            </a:r>
            <a:r>
              <a:rPr lang="uk-UA" sz="2035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на заході з </a:t>
            </a:r>
            <a:r>
              <a:rPr lang="uk-UA" sz="2035" b="0" i="0" u="sng" strike="noStrike" cap="non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9"/>
              </a:rPr>
              <a:t>Львівською областями</a:t>
            </a:r>
            <a:r>
              <a:rPr lang="uk-UA" sz="2035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 </a:t>
            </a:r>
            <a:r>
              <a:rPr lang="uk-UA" sz="2035" b="0" i="0" u="sng" strike="noStrike" cap="non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10"/>
              </a:rPr>
              <a:t>України</a:t>
            </a:r>
            <a:r>
              <a:rPr lang="uk-UA" sz="2035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а на сході — з</a:t>
            </a:r>
            <a:r>
              <a:rPr lang="uk-UA" sz="2035" b="0" i="0" u="sng" strike="noStrike" cap="non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11"/>
              </a:rPr>
              <a:t>Хмельницькою областями</a:t>
            </a:r>
            <a:r>
              <a:rPr lang="uk-UA" sz="2035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1400"/>
              <a:buFont typeface="Noto Sans Symbols"/>
              <a:buChar char="●"/>
            </a:pPr>
            <a:r>
              <a:rPr lang="uk-UA" sz="2035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Тернопільщина знаходиться поблизу українського кордону  </a:t>
            </a:r>
            <a:r>
              <a:rPr lang="uk-UA" sz="2035" b="0" i="0" u="sng" strike="noStrike" cap="non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12"/>
              </a:rPr>
              <a:t>Польщею</a:t>
            </a:r>
            <a:r>
              <a:rPr lang="uk-UA" sz="2035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 </a:t>
            </a:r>
            <a:r>
              <a:rPr lang="uk-UA" sz="2035" b="0" i="0" u="sng" strike="noStrike" cap="non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13"/>
              </a:rPr>
              <a:t>Словаччиною</a:t>
            </a:r>
            <a:r>
              <a:rPr lang="uk-UA" sz="2035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 </a:t>
            </a:r>
            <a:r>
              <a:rPr lang="uk-UA" sz="2035" b="0" i="0" u="sng" strike="noStrike" cap="non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14"/>
              </a:rPr>
              <a:t>Угорщиною</a:t>
            </a:r>
            <a:r>
              <a:rPr lang="uk-UA" sz="2035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 і </a:t>
            </a:r>
            <a:r>
              <a:rPr lang="uk-UA" sz="2035" b="0" i="0" u="sng" strike="noStrike" cap="none">
                <a:solidFill>
                  <a:schemeClr val="hlink"/>
                </a:solidFill>
                <a:latin typeface="Cabin"/>
                <a:ea typeface="Cabin"/>
                <a:cs typeface="Cabin"/>
                <a:sym typeface="Cabin"/>
                <a:hlinkClick r:id="rId15"/>
              </a:rPr>
              <a:t>Румунією</a:t>
            </a:r>
            <a:r>
              <a:rPr lang="uk-UA" sz="2035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pPr marL="365760" marR="0" lvl="0" indent="-289560" algn="l" rtl="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8933"/>
              <a:buFont typeface="Noto Sans Symbols"/>
              <a:buNone/>
            </a:pPr>
            <a:endParaRPr sz="296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endParaRPr sz="4300" b="0" i="0" u="none" strike="noStrike" cap="none">
              <a:solidFill>
                <a:srgbClr val="5622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" marR="0" lvl="0" indent="-5080" algn="l" rtl="0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uk-UA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Тернопільська область знаходиться на материку Євразія в частині світу Європа, в її центральній частині . В Україні Тернопільщина розташована в її західній частині. Вона розміщена на заході лісостепової зони,де більш-менш вирівняна поверхня , достатнє зволоження і родючі чорноземні грунти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uk-UA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Кліматичні особливості </a:t>
            </a:r>
          </a:p>
        </p:txBody>
      </p:sp>
      <p:graphicFrame>
        <p:nvGraphicFramePr>
          <p:cNvPr id="138" name="Shape 138"/>
          <p:cNvGraphicFramePr/>
          <p:nvPr>
            <p:extLst>
              <p:ext uri="{D42A27DB-BD31-4B8C-83A1-F6EECF244321}">
                <p14:modId xmlns:p14="http://schemas.microsoft.com/office/powerpoint/2010/main" val="1423530362"/>
              </p:ext>
            </p:extLst>
          </p:nvPr>
        </p:nvGraphicFramePr>
        <p:xfrm>
          <a:off x="1115615" y="1447800"/>
          <a:ext cx="7818859" cy="3109000"/>
        </p:xfrm>
        <a:graphic>
          <a:graphicData uri="http://schemas.openxmlformats.org/drawingml/2006/table">
            <a:tbl>
              <a:tblPr firstRow="1" bandRow="1">
                <a:noFill/>
                <a:tableStyleId>{A089D6A5-2034-4617-B13B-3756A469F855}</a:tableStyleId>
              </a:tblPr>
              <a:tblGrid>
                <a:gridCol w="1393883"/>
                <a:gridCol w="1238329"/>
                <a:gridCol w="1238329"/>
                <a:gridCol w="1316106"/>
                <a:gridCol w="1316106"/>
                <a:gridCol w="1316106"/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u="none" strike="noStrike" cap="none" dirty="0"/>
                        <a:t>Назва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dirty="0"/>
                        <a:t>зони</a:t>
                      </a:r>
                    </a:p>
                  </a:txBody>
                  <a:tcPr marL="88225" marR="882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dirty="0" smtClean="0"/>
                        <a:t>Середньорічна температура</a:t>
                      </a:r>
                      <a:endParaRPr lang="uk-UA" sz="1800" dirty="0"/>
                    </a:p>
                  </a:txBody>
                  <a:tcPr marL="88225" marR="882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dirty="0"/>
                        <a:t>Середня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dirty="0"/>
                        <a:t>T січня </a:t>
                      </a:r>
                    </a:p>
                  </a:txBody>
                  <a:tcPr marL="88225" marR="882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/>
                        <a:t>Середня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/>
                        <a:t>T липня </a:t>
                      </a:r>
                    </a:p>
                  </a:txBody>
                  <a:tcPr marL="88225" marR="882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/>
                        <a:t>К-ть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/>
                        <a:t>опадів</a:t>
                      </a:r>
                    </a:p>
                  </a:txBody>
                  <a:tcPr marL="88225" marR="882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/>
                        <a:t>Режим опадів</a:t>
                      </a:r>
                    </a:p>
                  </a:txBody>
                  <a:tcPr marL="88225" marR="88225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dirty="0" smtClean="0"/>
                        <a:t>Північний район</a:t>
                      </a:r>
                      <a:endParaRPr sz="1800" dirty="0"/>
                    </a:p>
                  </a:txBody>
                  <a:tcPr marL="88225" marR="882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dirty="0" smtClean="0"/>
                        <a:t>+7,2</a:t>
                      </a:r>
                      <a:r>
                        <a:rPr lang="en-US" sz="1800" dirty="0" smtClean="0"/>
                        <a:t>º</a:t>
                      </a:r>
                      <a:r>
                        <a:rPr lang="uk-UA" sz="1800" dirty="0" smtClean="0"/>
                        <a:t>С </a:t>
                      </a:r>
                      <a:endParaRPr sz="1800" dirty="0"/>
                    </a:p>
                  </a:txBody>
                  <a:tcPr marL="88225" marR="882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88225" marR="882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dirty="0" smtClean="0"/>
                        <a:t>+18,5</a:t>
                      </a:r>
                      <a:r>
                        <a:rPr lang="en-US" sz="1800" dirty="0" smtClean="0"/>
                        <a:t>º</a:t>
                      </a:r>
                      <a:r>
                        <a:rPr lang="uk-UA" sz="1800" dirty="0" smtClean="0"/>
                        <a:t>С</a:t>
                      </a:r>
                      <a:endParaRPr sz="1800" dirty="0"/>
                    </a:p>
                  </a:txBody>
                  <a:tcPr marL="88225" marR="882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dirty="0" smtClean="0"/>
                        <a:t>650 мм на рік</a:t>
                      </a:r>
                      <a:endParaRPr sz="1800" dirty="0"/>
                    </a:p>
                  </a:txBody>
                  <a:tcPr marL="88225" marR="882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88225" marR="88225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dirty="0" smtClean="0"/>
                        <a:t>Центральний район</a:t>
                      </a:r>
                      <a:endParaRPr sz="1800" dirty="0"/>
                    </a:p>
                  </a:txBody>
                  <a:tcPr marL="88225" marR="882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dirty="0" smtClean="0"/>
                        <a:t>+6,9</a:t>
                      </a:r>
                      <a:r>
                        <a:rPr lang="en-US" sz="1800" dirty="0" smtClean="0"/>
                        <a:t>º</a:t>
                      </a:r>
                      <a:r>
                        <a:rPr lang="uk-UA" sz="1800" dirty="0" smtClean="0"/>
                        <a:t>С</a:t>
                      </a:r>
                      <a:endParaRPr sz="1800" dirty="0"/>
                    </a:p>
                  </a:txBody>
                  <a:tcPr marL="88225" marR="882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</a:txBody>
                  <a:tcPr marL="88225" marR="882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dirty="0" smtClean="0"/>
                        <a:t>+18</a:t>
                      </a:r>
                      <a:r>
                        <a:rPr lang="en-US" sz="1800" dirty="0" smtClean="0"/>
                        <a:t>º</a:t>
                      </a:r>
                      <a:r>
                        <a:rPr lang="uk-UA" sz="1800" dirty="0" smtClean="0"/>
                        <a:t>С</a:t>
                      </a:r>
                      <a:endParaRPr sz="1800" dirty="0"/>
                    </a:p>
                  </a:txBody>
                  <a:tcPr marL="88225" marR="88225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600 – 650 мм на рік</a:t>
                      </a:r>
                      <a:endParaRPr sz="1800" dirty="0"/>
                    </a:p>
                  </a:txBody>
                  <a:tcPr marL="88225" marR="882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</a:txBody>
                  <a:tcPr marL="88225" marR="88225" marT="45725" marB="45725"/>
                </a:tc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dirty="0" smtClean="0"/>
                        <a:t>Південний район</a:t>
                      </a:r>
                      <a:endParaRPr sz="1800" dirty="0"/>
                    </a:p>
                  </a:txBody>
                  <a:tcPr marL="88225" marR="882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dirty="0" smtClean="0"/>
                        <a:t>+7,4</a:t>
                      </a:r>
                      <a:r>
                        <a:rPr lang="en-US" sz="1800" dirty="0" smtClean="0"/>
                        <a:t>º</a:t>
                      </a:r>
                      <a:r>
                        <a:rPr lang="uk-UA" sz="1800" dirty="0" smtClean="0"/>
                        <a:t>С</a:t>
                      </a:r>
                      <a:endParaRPr sz="1800" dirty="0"/>
                    </a:p>
                  </a:txBody>
                  <a:tcPr marL="88225" marR="882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</a:txBody>
                  <a:tcPr marL="88225" marR="882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-UA" sz="1800" dirty="0" smtClean="0"/>
                        <a:t>+19</a:t>
                      </a:r>
                      <a:r>
                        <a:rPr lang="en-US" sz="1800" dirty="0" smtClean="0"/>
                        <a:t>º</a:t>
                      </a:r>
                      <a:r>
                        <a:rPr lang="uk-UA" sz="1800" dirty="0" smtClean="0"/>
                        <a:t>С</a:t>
                      </a:r>
                      <a:endParaRPr sz="1800" dirty="0"/>
                    </a:p>
                  </a:txBody>
                  <a:tcPr marL="88225" marR="88225" marT="45725" marB="457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/>
                        <a:t>530 – 600 мм на рік</a:t>
                      </a:r>
                    </a:p>
                  </a:txBody>
                  <a:tcPr marL="88225" marR="8822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dirty="0"/>
                    </a:p>
                  </a:txBody>
                  <a:tcPr marL="88225" marR="88225" marT="45725" marB="457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uk-UA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Тип грунтів</a:t>
            </a:r>
          </a:p>
        </p:txBody>
      </p:sp>
      <p:pic>
        <p:nvPicPr>
          <p:cNvPr id="145" name="Shape 14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1120266"/>
            <a:ext cx="7053535" cy="5128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62214"/>
              </a:buClr>
              <a:buSzPct val="25000"/>
              <a:buFont typeface="Cabin"/>
              <a:buNone/>
            </a:pPr>
            <a:r>
              <a:rPr lang="uk-UA" sz="4300" b="0" i="0" u="none" strike="noStrike" cap="none">
                <a:solidFill>
                  <a:srgbClr val="562214"/>
                </a:solidFill>
                <a:latin typeface="Cabin"/>
                <a:ea typeface="Cabin"/>
                <a:cs typeface="Cabin"/>
                <a:sym typeface="Cabin"/>
              </a:rPr>
              <a:t>Рослинність </a:t>
            </a:r>
          </a:p>
        </p:txBody>
      </p:sp>
      <p:pic>
        <p:nvPicPr>
          <p:cNvPr id="151" name="Shape 1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32275" y="3171825"/>
            <a:ext cx="1904999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8512" y="2505075"/>
            <a:ext cx="2466974" cy="184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7624" y="1268759"/>
            <a:ext cx="7363966" cy="5040559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  <a:effectLst>
            <a:outerShdw blurRad="54999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470</Words>
  <Application>Microsoft Office PowerPoint</Application>
  <PresentationFormat>Екран (4:3)</PresentationFormat>
  <Paragraphs>193</Paragraphs>
  <Slides>12</Slides>
  <Notes>12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9" baseType="lpstr">
      <vt:lpstr>Arial</vt:lpstr>
      <vt:lpstr>Verdana</vt:lpstr>
      <vt:lpstr>Cabin</vt:lpstr>
      <vt:lpstr>Noto Sans Symbols</vt:lpstr>
      <vt:lpstr>Gill Sans MT</vt:lpstr>
      <vt:lpstr>Calibri</vt:lpstr>
      <vt:lpstr>Солнцестояние</vt:lpstr>
      <vt:lpstr>Природні зони Тернопільської області</vt:lpstr>
      <vt:lpstr>Аналіз моделі</vt:lpstr>
      <vt:lpstr>Презентація PowerPoint</vt:lpstr>
      <vt:lpstr>ХАРАКТЕРИСТИКА  ПРИРОДНИХ ЗОН</vt:lpstr>
      <vt:lpstr>Розташування</vt:lpstr>
      <vt:lpstr>Презентація PowerPoint</vt:lpstr>
      <vt:lpstr>Кліматичні особливості </vt:lpstr>
      <vt:lpstr>Тип грунтів</vt:lpstr>
      <vt:lpstr>Рослинність </vt:lpstr>
      <vt:lpstr>Тваринний світ </vt:lpstr>
      <vt:lpstr>Водойми </vt:lpstr>
      <vt:lpstr>Водойми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Природні зони Тернопільської області</dc:title>
  <cp:lastModifiedBy>Nadija</cp:lastModifiedBy>
  <cp:revision>2</cp:revision>
  <dcterms:modified xsi:type="dcterms:W3CDTF">2016-11-21T21:37:31Z</dcterms:modified>
</cp:coreProperties>
</file>