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7443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957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6175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3287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50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1107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2414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214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70918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447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6719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07F3F-67B4-4CE4-B76C-BE90F879C800}" type="datetimeFigureOut">
              <a:rPr lang="uk-UA" smtClean="0"/>
              <a:t>10.01.2017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5CE06-FF57-4472-8663-63CC187E46F0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815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Пряма зі стрілкою 18"/>
          <p:cNvCxnSpPr/>
          <p:nvPr/>
        </p:nvCxnSpPr>
        <p:spPr>
          <a:xfrm>
            <a:off x="5186254" y="5268980"/>
            <a:ext cx="3083730" cy="974038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3" name="Пряма зі стрілкою 12"/>
          <p:cNvCxnSpPr/>
          <p:nvPr/>
        </p:nvCxnSpPr>
        <p:spPr>
          <a:xfrm>
            <a:off x="5090001" y="771803"/>
            <a:ext cx="2070086" cy="560826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" name="Пряма зі стрілкою 8"/>
          <p:cNvCxnSpPr/>
          <p:nvPr/>
        </p:nvCxnSpPr>
        <p:spPr>
          <a:xfrm flipH="1" flipV="1">
            <a:off x="1770795" y="2592071"/>
            <a:ext cx="864998" cy="1354394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8" name="Рисунок 7" descr="D:\математика до атастації\художественный\художественный\16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7946" y="3496877"/>
            <a:ext cx="1406968" cy="143726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" name="Пряма зі стрілкою 10"/>
          <p:cNvCxnSpPr/>
          <p:nvPr/>
        </p:nvCxnSpPr>
        <p:spPr>
          <a:xfrm flipV="1">
            <a:off x="2328975" y="825330"/>
            <a:ext cx="2261301" cy="1073456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2" name="Рисунок 11" descr="D:\математика до атастації\художественный\художественный\21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262" y="303332"/>
            <a:ext cx="837565" cy="8350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Пряма зі стрілкою 14"/>
          <p:cNvCxnSpPr/>
          <p:nvPr/>
        </p:nvCxnSpPr>
        <p:spPr>
          <a:xfrm flipH="1">
            <a:off x="6141973" y="1934163"/>
            <a:ext cx="1207387" cy="664535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7" name="Пряма зі стрілкою 16"/>
          <p:cNvCxnSpPr/>
          <p:nvPr/>
        </p:nvCxnSpPr>
        <p:spPr>
          <a:xfrm flipH="1">
            <a:off x="5112825" y="2912741"/>
            <a:ext cx="715572" cy="1290752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8" name="Рисунок 17" descr="D:\математика до атастації\художественный\художественный\40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9926" y="3918217"/>
            <a:ext cx="1382077" cy="134498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1" name="Пряма зі стрілкою 20"/>
          <p:cNvCxnSpPr/>
          <p:nvPr/>
        </p:nvCxnSpPr>
        <p:spPr>
          <a:xfrm flipV="1">
            <a:off x="9470832" y="4604260"/>
            <a:ext cx="2030364" cy="1760326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23" name="Пряма зі стрілкою 22"/>
          <p:cNvCxnSpPr/>
          <p:nvPr/>
        </p:nvCxnSpPr>
        <p:spPr>
          <a:xfrm flipH="1" flipV="1">
            <a:off x="10950308" y="1957000"/>
            <a:ext cx="752428" cy="2125606"/>
          </a:xfrm>
          <a:prstGeom prst="straightConnector1">
            <a:avLst/>
          </a:prstGeom>
          <a:noFill/>
          <a:ln w="7620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24" name="Рисунок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69875" y="275256"/>
            <a:ext cx="1513892" cy="1771942"/>
          </a:xfrm>
          <a:prstGeom prst="rect">
            <a:avLst/>
          </a:prstGeom>
        </p:spPr>
      </p:pic>
      <p:sp>
        <p:nvSpPr>
          <p:cNvPr id="25" name="Прямокутник 24"/>
          <p:cNvSpPr/>
          <p:nvPr/>
        </p:nvSpPr>
        <p:spPr>
          <a:xfrm>
            <a:off x="2768488" y="4952929"/>
            <a:ext cx="849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b="1" cap="small" spc="25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Початок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6" name="Прямокутник 25"/>
          <p:cNvSpPr/>
          <p:nvPr/>
        </p:nvSpPr>
        <p:spPr>
          <a:xfrm>
            <a:off x="1445704" y="2343216"/>
            <a:ext cx="104438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І. Пошукова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7" name="Прямокутник 26"/>
          <p:cNvSpPr/>
          <p:nvPr/>
        </p:nvSpPr>
        <p:spPr>
          <a:xfrm>
            <a:off x="4336194" y="1120203"/>
            <a:ext cx="11919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ІІ. Теоретична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8" name="Текстове поле 2"/>
          <p:cNvSpPr txBox="1">
            <a:spLocks noChangeArrowheads="1"/>
          </p:cNvSpPr>
          <p:nvPr/>
        </p:nvSpPr>
        <p:spPr bwMode="auto">
          <a:xfrm>
            <a:off x="7402116" y="1790884"/>
            <a:ext cx="972878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uk-UA" sz="12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ІІІ. Точних обчислень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Текстове поле 2"/>
          <p:cNvSpPr txBox="1">
            <a:spLocks noChangeArrowheads="1"/>
          </p:cNvSpPr>
          <p:nvPr/>
        </p:nvSpPr>
        <p:spPr bwMode="auto">
          <a:xfrm>
            <a:off x="6125044" y="2747421"/>
            <a:ext cx="94107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uk-UA" sz="12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en-US" sz="12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1200" b="1" dirty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«Поле чудес»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Прямокутник 29"/>
          <p:cNvSpPr/>
          <p:nvPr/>
        </p:nvSpPr>
        <p:spPr>
          <a:xfrm>
            <a:off x="4260884" y="5075898"/>
            <a:ext cx="13425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Математична</a:t>
            </a:r>
          </a:p>
          <a:p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мініатюра</a:t>
            </a:r>
            <a:endParaRPr lang="uk-UA" dirty="0"/>
          </a:p>
        </p:txBody>
      </p:sp>
      <p:sp>
        <p:nvSpPr>
          <p:cNvPr id="31" name="Прямокутник 30"/>
          <p:cNvSpPr/>
          <p:nvPr/>
        </p:nvSpPr>
        <p:spPr>
          <a:xfrm>
            <a:off x="8522835" y="5186238"/>
            <a:ext cx="102476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І. Реклама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2" name="Рисунок 21" descr="D:\математика до атастації\художественный\художественный\8.pn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5337" y="3662974"/>
            <a:ext cx="1339553" cy="105303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 descr="D:\математика до атастації\художественный\художественный\7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42" y="5381555"/>
            <a:ext cx="1496132" cy="1166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 descr="D:\математика до атастації\художественный\художественный\60.png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044" y="2005043"/>
            <a:ext cx="904117" cy="95347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 descr="D:\математика до атастації\художественный\художественный\22.png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249" y="1023333"/>
            <a:ext cx="841375" cy="981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Рисунок 9" descr="D:\математика до атастації\художественный\художественный\6.png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4244" y="1501877"/>
            <a:ext cx="1452253" cy="900963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Прямокутник 44"/>
          <p:cNvSpPr/>
          <p:nvPr/>
        </p:nvSpPr>
        <p:spPr>
          <a:xfrm>
            <a:off x="9771985" y="4189489"/>
            <a:ext cx="11312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ІІ. </a:t>
            </a:r>
            <a:r>
              <a:rPr lang="uk-UA" sz="1200" b="1" dirty="0" err="1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Перевір</a:t>
            </a:r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</a:t>
            </a:r>
            <a:endParaRPr lang="uk-UA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sz="1200" b="1" dirty="0" smtClean="0">
                <a:ln w="11113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7CA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себе</a:t>
            </a:r>
            <a:endParaRPr lang="uk-UA" dirty="0"/>
          </a:p>
        </p:txBody>
      </p:sp>
      <p:sp>
        <p:nvSpPr>
          <p:cNvPr id="46" name="Прямокутник 45"/>
          <p:cNvSpPr/>
          <p:nvPr/>
        </p:nvSpPr>
        <p:spPr>
          <a:xfrm>
            <a:off x="10106819" y="2019248"/>
            <a:ext cx="10182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b="1" cap="small" spc="25" dirty="0" smtClean="0">
                <a:solidFill>
                  <a:srgbClr val="5B9BD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Радикал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Прямокутник 1"/>
          <p:cNvSpPr/>
          <p:nvPr/>
        </p:nvSpPr>
        <p:spPr>
          <a:xfrm>
            <a:off x="1693199" y="432140"/>
            <a:ext cx="28775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На базарі їх не купиш ,</a:t>
            </a:r>
          </a:p>
          <a:p>
            <a:r>
              <a:rPr lang="ru-RU" dirty="0">
                <a:solidFill>
                  <a:srgbClr val="FF0000"/>
                </a:solidFill>
              </a:rPr>
              <a:t>На дорозі не знайдеш , </a:t>
            </a:r>
          </a:p>
          <a:p>
            <a:r>
              <a:rPr lang="ru-RU" dirty="0">
                <a:solidFill>
                  <a:srgbClr val="FF0000"/>
                </a:solidFill>
              </a:rPr>
              <a:t>Їх не зважиш на терезах ,</a:t>
            </a:r>
          </a:p>
          <a:p>
            <a:r>
              <a:rPr lang="ru-RU" dirty="0">
                <a:solidFill>
                  <a:srgbClr val="FF0000"/>
                </a:solidFill>
              </a:rPr>
              <a:t>І ціни не підбереш.</a:t>
            </a:r>
          </a:p>
        </p:txBody>
      </p:sp>
      <p:sp>
        <p:nvSpPr>
          <p:cNvPr id="47" name="Прямокутник 46"/>
          <p:cNvSpPr/>
          <p:nvPr/>
        </p:nvSpPr>
        <p:spPr>
          <a:xfrm>
            <a:off x="118016" y="2541643"/>
            <a:ext cx="2410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Як формувалося і входило в математику поняття степеня ?</a:t>
            </a:r>
            <a:endParaRPr lang="uk-UA" dirty="0">
              <a:solidFill>
                <a:srgbClr val="C00000"/>
              </a:solidFill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7999128" y="83648"/>
            <a:ext cx="2345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FFC000"/>
                </a:solidFill>
              </a:rPr>
              <a:t>У кожного з вас на столі лежать червоні і зелені олівці. Візьміть, будь ласка, по одному олівцю. Хто взяв червоний олівець, працює над  тестовим завданням, яке оцінюватиметься комп’ютером . У кого зелений олівець працюємо разом  </a:t>
            </a:r>
            <a:r>
              <a:rPr lang="ru-RU" sz="1200" dirty="0" smtClean="0">
                <a:solidFill>
                  <a:srgbClr val="FFC000"/>
                </a:solidFill>
              </a:rPr>
              <a:t>і  спростимо  вираз:</a:t>
            </a:r>
            <a:endParaRPr lang="ru-RU" sz="1200" dirty="0">
              <a:solidFill>
                <a:srgbClr val="FFC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-178320" y="6189822"/>
            <a:ext cx="4763228" cy="613744"/>
          </a:xfrm>
          <a:prstGeom prst="rect">
            <a:avLst/>
          </a:prstGeom>
        </p:spPr>
      </p:pic>
      <p:sp>
        <p:nvSpPr>
          <p:cNvPr id="5" name="Прямокутник 4"/>
          <p:cNvSpPr/>
          <p:nvPr/>
        </p:nvSpPr>
        <p:spPr>
          <a:xfrm>
            <a:off x="6479107" y="2118786"/>
            <a:ext cx="4479406" cy="2008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>
              <a:lnSpc>
                <a:spcPct val="150000"/>
              </a:lnSpc>
              <a:spcAft>
                <a:spcPts val="0"/>
              </a:spcAf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Старший учень до молодшого 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 вмієш добувати корені</a:t>
            </a:r>
            <a:r>
              <a:rPr lang="en-US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 . Звичайно . Треба потягнути за стебло сильніше і корінь буде на поверхні 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Ні , я не той корінь маю на увазі . Наприклад , корінь із  9 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 буде 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,, 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дев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я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 бо у слові 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,,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дев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ять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суфікс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,,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ть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‘’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Ти мене не зрозумів. Я говорю про квадратний корінь 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Квадратних коренів не буває. Бувають стержневі та мичкуваті 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Арифметичний корінь з 9 .</a:t>
            </a:r>
            <a:endParaRPr lang="uk-UA" sz="800" dirty="0">
              <a:solidFill>
                <a:srgbClr val="92D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678180" algn="l"/>
              </a:tabLst>
            </a:pP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Три , бо три у квадраті – дев</a:t>
            </a:r>
            <a:r>
              <a:rPr lang="ru-RU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900" dirty="0">
                <a:solidFill>
                  <a:srgbClr val="92D05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ть.</a:t>
            </a:r>
            <a:endParaRPr lang="uk-UA" sz="800" dirty="0">
              <a:solidFill>
                <a:srgbClr val="92D05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кутник 5"/>
          <p:cNvSpPr/>
          <p:nvPr/>
        </p:nvSpPr>
        <p:spPr>
          <a:xfrm>
            <a:off x="6170628" y="6355593"/>
            <a:ext cx="3209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solidFill>
                  <a:srgbClr val="00B050"/>
                </a:solidFill>
              </a:rPr>
              <a:t>,, Крок за кроком “( підручник)</a:t>
            </a:r>
          </a:p>
        </p:txBody>
      </p:sp>
      <p:sp>
        <p:nvSpPr>
          <p:cNvPr id="7" name="Прямокутник 6"/>
          <p:cNvSpPr/>
          <p:nvPr/>
        </p:nvSpPr>
        <p:spPr>
          <a:xfrm>
            <a:off x="5908923" y="4138179"/>
            <a:ext cx="302424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dirty="0">
                <a:solidFill>
                  <a:srgbClr val="00B0F0"/>
                </a:solidFill>
              </a:rPr>
              <a:t>1. Що </a:t>
            </a:r>
            <a:r>
              <a:rPr lang="ru-RU" sz="1100" dirty="0" err="1">
                <a:solidFill>
                  <a:srgbClr val="00B0F0"/>
                </a:solidFill>
              </a:rPr>
              <a:t>таке</a:t>
            </a:r>
            <a:r>
              <a:rPr lang="ru-RU" sz="1100" dirty="0">
                <a:solidFill>
                  <a:srgbClr val="00B0F0"/>
                </a:solidFill>
              </a:rPr>
              <a:t> </a:t>
            </a:r>
            <a:r>
              <a:rPr lang="ru-RU" sz="1100" dirty="0" err="1">
                <a:solidFill>
                  <a:srgbClr val="00B0F0"/>
                </a:solidFill>
              </a:rPr>
              <a:t>корінь</a:t>
            </a:r>
            <a:r>
              <a:rPr lang="ru-RU" sz="1100" dirty="0">
                <a:solidFill>
                  <a:srgbClr val="00B0F0"/>
                </a:solidFill>
              </a:rPr>
              <a:t> n-ого степеня з числа а?                             </a:t>
            </a:r>
          </a:p>
          <a:p>
            <a:r>
              <a:rPr lang="ru-RU" sz="1100" dirty="0">
                <a:solidFill>
                  <a:srgbClr val="00B0F0"/>
                </a:solidFill>
              </a:rPr>
              <a:t>2. Як </a:t>
            </a:r>
            <a:r>
              <a:rPr lang="ru-RU" sz="1100" dirty="0" err="1">
                <a:solidFill>
                  <a:srgbClr val="00B0F0"/>
                </a:solidFill>
              </a:rPr>
              <a:t>піднести</a:t>
            </a:r>
            <a:r>
              <a:rPr lang="ru-RU" sz="1100" dirty="0">
                <a:solidFill>
                  <a:srgbClr val="00B0F0"/>
                </a:solidFill>
              </a:rPr>
              <a:t> до степеня </a:t>
            </a:r>
            <a:r>
              <a:rPr lang="ru-RU" sz="1100" dirty="0" err="1">
                <a:solidFill>
                  <a:srgbClr val="00B0F0"/>
                </a:solidFill>
              </a:rPr>
              <a:t>дріб</a:t>
            </a:r>
            <a:r>
              <a:rPr lang="ru-RU" sz="1100" dirty="0">
                <a:solidFill>
                  <a:srgbClr val="00B0F0"/>
                </a:solidFill>
              </a:rPr>
              <a:t>?</a:t>
            </a:r>
          </a:p>
          <a:p>
            <a:r>
              <a:rPr lang="ru-RU" sz="1100" dirty="0">
                <a:solidFill>
                  <a:srgbClr val="00B0F0"/>
                </a:solidFill>
              </a:rPr>
              <a:t>3. Як внести </a:t>
            </a:r>
            <a:r>
              <a:rPr lang="ru-RU" sz="1100" dirty="0" err="1">
                <a:solidFill>
                  <a:srgbClr val="00B0F0"/>
                </a:solidFill>
              </a:rPr>
              <a:t>множник</a:t>
            </a:r>
            <a:r>
              <a:rPr lang="ru-RU" sz="1100" dirty="0">
                <a:solidFill>
                  <a:srgbClr val="00B0F0"/>
                </a:solidFill>
              </a:rPr>
              <a:t> </a:t>
            </a:r>
            <a:r>
              <a:rPr lang="ru-RU" sz="1100" dirty="0" err="1">
                <a:solidFill>
                  <a:srgbClr val="00B0F0"/>
                </a:solidFill>
              </a:rPr>
              <a:t>під</a:t>
            </a:r>
            <a:r>
              <a:rPr lang="ru-RU" sz="1100" dirty="0">
                <a:solidFill>
                  <a:srgbClr val="00B0F0"/>
                </a:solidFill>
              </a:rPr>
              <a:t> знак радикала?</a:t>
            </a:r>
          </a:p>
          <a:p>
            <a:r>
              <a:rPr lang="ru-RU" sz="1100" dirty="0">
                <a:solidFill>
                  <a:srgbClr val="00B0F0"/>
                </a:solidFill>
              </a:rPr>
              <a:t>4. Як </a:t>
            </a:r>
            <a:r>
              <a:rPr lang="ru-RU" sz="1100" dirty="0" err="1">
                <a:solidFill>
                  <a:srgbClr val="00B0F0"/>
                </a:solidFill>
              </a:rPr>
              <a:t>піднести</a:t>
            </a:r>
            <a:r>
              <a:rPr lang="ru-RU" sz="1100" dirty="0">
                <a:solidFill>
                  <a:srgbClr val="00B0F0"/>
                </a:solidFill>
              </a:rPr>
              <a:t> до степеня </a:t>
            </a:r>
            <a:r>
              <a:rPr lang="ru-RU" sz="1100" dirty="0" err="1">
                <a:solidFill>
                  <a:srgbClr val="00B0F0"/>
                </a:solidFill>
              </a:rPr>
              <a:t>добуток</a:t>
            </a:r>
            <a:r>
              <a:rPr lang="ru-RU" sz="1100" dirty="0">
                <a:solidFill>
                  <a:srgbClr val="00B0F0"/>
                </a:solidFill>
              </a:rPr>
              <a:t>?</a:t>
            </a:r>
          </a:p>
          <a:p>
            <a:r>
              <a:rPr lang="ru-RU" sz="1100" dirty="0">
                <a:solidFill>
                  <a:srgbClr val="00B0F0"/>
                </a:solidFill>
              </a:rPr>
              <a:t>5. Як </a:t>
            </a:r>
            <a:r>
              <a:rPr lang="ru-RU" sz="1100" dirty="0" err="1">
                <a:solidFill>
                  <a:srgbClr val="00B0F0"/>
                </a:solidFill>
              </a:rPr>
              <a:t>добути</a:t>
            </a:r>
            <a:r>
              <a:rPr lang="ru-RU" sz="1100" dirty="0">
                <a:solidFill>
                  <a:srgbClr val="00B0F0"/>
                </a:solidFill>
              </a:rPr>
              <a:t> </a:t>
            </a:r>
            <a:r>
              <a:rPr lang="ru-RU" sz="1100" dirty="0" err="1">
                <a:solidFill>
                  <a:srgbClr val="00B0F0"/>
                </a:solidFill>
              </a:rPr>
              <a:t>корінь</a:t>
            </a:r>
            <a:r>
              <a:rPr lang="ru-RU" sz="1100" dirty="0">
                <a:solidFill>
                  <a:srgbClr val="00B0F0"/>
                </a:solidFill>
              </a:rPr>
              <a:t> з </a:t>
            </a:r>
            <a:r>
              <a:rPr lang="ru-RU" sz="1100" dirty="0" err="1">
                <a:solidFill>
                  <a:srgbClr val="00B0F0"/>
                </a:solidFill>
              </a:rPr>
              <a:t>кореня</a:t>
            </a:r>
            <a:r>
              <a:rPr lang="ru-RU" sz="1100" dirty="0">
                <a:solidFill>
                  <a:srgbClr val="00B0F0"/>
                </a:solidFill>
              </a:rPr>
              <a:t>?  </a:t>
            </a:r>
          </a:p>
        </p:txBody>
      </p:sp>
    </p:spTree>
    <p:extLst>
      <p:ext uri="{BB962C8B-B14F-4D97-AF65-F5344CB8AC3E}">
        <p14:creationId xmlns:p14="http://schemas.microsoft.com/office/powerpoint/2010/main" val="1465944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  <p:bldP spid="31" grpId="0"/>
      <p:bldP spid="45" grpId="0"/>
      <p:bldP spid="46" grpId="0"/>
      <p:bldP spid="2" grpId="0"/>
      <p:bldP spid="47" grpId="0"/>
      <p:bldP spid="3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261</Words>
  <Application>Microsoft Office PowerPoint</Application>
  <PresentationFormat>Широкий екран</PresentationFormat>
  <Paragraphs>32</Paragraphs>
  <Slides>1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Антонів Галина</dc:creator>
  <cp:lastModifiedBy>Антонів Галина</cp:lastModifiedBy>
  <cp:revision>15</cp:revision>
  <dcterms:created xsi:type="dcterms:W3CDTF">2017-01-09T16:06:31Z</dcterms:created>
  <dcterms:modified xsi:type="dcterms:W3CDTF">2017-01-10T15:22:33Z</dcterms:modified>
</cp:coreProperties>
</file>