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71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9" autoAdjust="0"/>
  </p:normalViewPr>
  <p:slideViewPr>
    <p:cSldViewPr>
      <p:cViewPr>
        <p:scale>
          <a:sx n="73" d="100"/>
          <a:sy n="73" d="100"/>
        </p:scale>
        <p:origin x="-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184086" cy="3155776"/>
          </a:xfrm>
        </p:spPr>
        <p:txBody>
          <a:bodyPr>
            <a:normAutofit/>
          </a:bodyPr>
          <a:lstStyle/>
          <a:p>
            <a:r>
              <a:rPr lang="uk-UA" dirty="0" smtClean="0">
                <a:effectLst/>
              </a:rPr>
              <a:t>«Християнська </a:t>
            </a:r>
            <a:r>
              <a:rPr lang="uk-UA" dirty="0">
                <a:effectLst/>
              </a:rPr>
              <a:t>релігія і церква в житті давньоруського суспільства»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653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iev stmichael May 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27" y="188640"/>
            <a:ext cx="8677160" cy="580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9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krmap.su/program2010/uh7/history7_files/image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156411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97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ав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10" y="260648"/>
            <a:ext cx="9065549" cy="569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43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Результат пошуку зображень за запитом &quot;нестор літописець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9335"/>
            <a:ext cx="4608512" cy="654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55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Робота в групах</a:t>
            </a:r>
            <a:endParaRPr lang="uk-UA" dirty="0"/>
          </a:p>
        </p:txBody>
      </p:sp>
      <p:pic>
        <p:nvPicPr>
          <p:cNvPr id="10242" name="Picture 2" descr="Результат пошуку зображень за запитом &quot;робота в групах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4752790" cy="475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53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Гра «міцний ланцюжок»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141168"/>
          </a:xfrm>
        </p:spPr>
        <p:txBody>
          <a:bodyPr>
            <a:normAutofit fontScale="92500" lnSpcReduction="10000"/>
          </a:bodyPr>
          <a:lstStyle/>
          <a:p>
            <a:r>
              <a:rPr lang="uk-UA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Християнство на Русі:</a:t>
            </a:r>
            <a:endParaRPr lang="uk-UA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</a:rPr>
              <a:t>1.Прийнято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…</a:t>
            </a:r>
            <a:endParaRPr lang="uk-UA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2.Замість…</a:t>
            </a:r>
          </a:p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В…</a:t>
            </a:r>
          </a:p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4.Сприяло…</a:t>
            </a:r>
          </a:p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5.Поширювали…</a:t>
            </a:r>
          </a:p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6.Джерелом 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</a:rPr>
              <a:t>є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…</a:t>
            </a:r>
            <a:endParaRPr lang="uk-UA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</a:rPr>
              <a:t>7. Поклоніння 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8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Служителі…</a:t>
            </a:r>
          </a:p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9.Організація…</a:t>
            </a:r>
          </a:p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10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Культові споруди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…</a:t>
            </a:r>
            <a:endParaRPr lang="uk-UA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8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писание картины Виктора Васнецова «Крещение Князя Владимира»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9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ffectLst/>
              </a:rPr>
              <a:t>Домашнє завдання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uk-UA" sz="4000" b="1" dirty="0" smtClean="0"/>
              <a:t>Повторити параграфи 6 – 10</a:t>
            </a:r>
          </a:p>
          <a:p>
            <a:pPr marL="137160" indent="0">
              <a:buNone/>
            </a:pPr>
            <a:r>
              <a:rPr lang="uk-UA" sz="4000" b="1" dirty="0" smtClean="0">
                <a:ea typeface="Times New Roman"/>
                <a:cs typeface="Times New Roman"/>
              </a:rPr>
              <a:t>Підготуватися до </a:t>
            </a:r>
            <a:r>
              <a:rPr lang="uk-UA" sz="4000" b="1" dirty="0" smtClean="0">
                <a:ea typeface="Times New Roman"/>
                <a:cs typeface="Times New Roman"/>
              </a:rPr>
              <a:t>уроку узагальнення</a:t>
            </a:r>
            <a:endParaRPr lang="uk-UA" sz="4000" dirty="0">
              <a:ea typeface="Times New Roman"/>
              <a:cs typeface="Times New Roman"/>
            </a:endParaRPr>
          </a:p>
          <a:p>
            <a:endParaRPr lang="uk-UA" b="1" dirty="0" smtClean="0"/>
          </a:p>
          <a:p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25791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600" i="1" dirty="0"/>
              <a:t>1) Передумови запровадження християнства.</a:t>
            </a:r>
            <a:endParaRPr lang="uk-UA" sz="3600" dirty="0"/>
          </a:p>
          <a:p>
            <a:r>
              <a:rPr lang="en-US" sz="3600" i="1" dirty="0"/>
              <a:t>2</a:t>
            </a:r>
            <a:r>
              <a:rPr lang="uk-UA" sz="3600" i="1" dirty="0" smtClean="0"/>
              <a:t>) </a:t>
            </a:r>
            <a:r>
              <a:rPr lang="uk-UA" sz="3600" i="1" dirty="0"/>
              <a:t>Церковна архітектура Києва.</a:t>
            </a:r>
            <a:endParaRPr lang="uk-UA" sz="3600" dirty="0"/>
          </a:p>
          <a:p>
            <a:r>
              <a:rPr lang="en-US" sz="3600" i="1" dirty="0"/>
              <a:t>3</a:t>
            </a:r>
            <a:r>
              <a:rPr lang="uk-UA" sz="3600" i="1" dirty="0" smtClean="0"/>
              <a:t>) </a:t>
            </a:r>
            <a:r>
              <a:rPr lang="uk-UA" sz="3600" i="1" dirty="0"/>
              <a:t>Володимир і Ярослав, їх роль в розвитку християнства на Русі.</a:t>
            </a:r>
            <a:endParaRPr lang="uk-UA" sz="3600" dirty="0"/>
          </a:p>
          <a:p>
            <a:r>
              <a:rPr lang="en-US" sz="3600" i="1" dirty="0"/>
              <a:t>4</a:t>
            </a:r>
            <a:r>
              <a:rPr lang="uk-UA" sz="3600" i="1" dirty="0" smtClean="0"/>
              <a:t>) </a:t>
            </a:r>
            <a:r>
              <a:rPr lang="uk-UA" sz="3600" i="1" dirty="0"/>
              <a:t>Антоній і Феодосій Печерські.</a:t>
            </a:r>
            <a:endParaRPr lang="uk-UA" sz="36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060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7" y="-148051"/>
            <a:ext cx="8758808" cy="1512168"/>
          </a:xfrm>
        </p:spPr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2700" dirty="0" smtClean="0"/>
              <a:t>Розгляньте ілюстрацію. Що свідчить </a:t>
            </a:r>
            <a:r>
              <a:rPr lang="uk-UA" sz="2700" dirty="0" smtClean="0">
                <a:effectLst/>
              </a:rPr>
              <a:t>про те, що</a:t>
            </a:r>
            <a:br>
              <a:rPr lang="uk-UA" sz="2700" dirty="0" smtClean="0">
                <a:effectLst/>
              </a:rPr>
            </a:br>
            <a:r>
              <a:rPr lang="uk-UA" sz="2700" dirty="0" smtClean="0">
                <a:effectLst/>
              </a:rPr>
              <a:t>Аскольд і Ольга були християнами?</a:t>
            </a:r>
            <a:r>
              <a:rPr lang="uk-UA" sz="2800" dirty="0"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uk-UA" sz="2800" dirty="0">
                <a:effectLst/>
                <a:latin typeface="Calibri"/>
                <a:ea typeface="Times New Roman"/>
                <a:cs typeface="Times New Roman"/>
              </a:rPr>
            </a:br>
            <a:endParaRPr lang="uk-UA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7"/>
            <a:ext cx="8280920" cy="621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31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73616" cy="207910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600" dirty="0" smtClean="0">
                <a:effectLst/>
              </a:rPr>
              <a:t>Передумови </a:t>
            </a:r>
            <a:r>
              <a:rPr lang="uk-UA" sz="3600" dirty="0">
                <a:effectLst/>
              </a:rPr>
              <a:t>запровадження</a:t>
            </a:r>
            <a:br>
              <a:rPr lang="uk-UA" sz="3600" dirty="0">
                <a:effectLst/>
              </a:rPr>
            </a:br>
            <a:r>
              <a:rPr lang="uk-UA" sz="3600" dirty="0">
                <a:effectLst/>
              </a:rPr>
              <a:t>християнства як державної релігії</a:t>
            </a:r>
            <a:br>
              <a:rPr lang="uk-UA" sz="3600" dirty="0">
                <a:effectLst/>
              </a:rPr>
            </a:br>
            <a:r>
              <a:rPr lang="uk-UA" sz="3600" dirty="0">
                <a:effectLst/>
              </a:rPr>
              <a:t>Київської держави.</a:t>
            </a:r>
            <a:r>
              <a:rPr lang="uk-UA" sz="2000" dirty="0"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uk-UA" sz="2000" dirty="0">
                <a:effectLst/>
                <a:latin typeface="Calibri"/>
                <a:ea typeface="Times New Roman"/>
                <a:cs typeface="Times New Roman"/>
              </a:rPr>
            </a:br>
            <a:endParaRPr lang="uk-UA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022036"/>
              </p:ext>
            </p:extLst>
          </p:nvPr>
        </p:nvGraphicFramePr>
        <p:xfrm>
          <a:off x="755577" y="1844824"/>
          <a:ext cx="7704856" cy="4608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/>
              </a:tblGrid>
              <a:tr h="46085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❧ Перше хрещення – </a:t>
                      </a:r>
                      <a:r>
                        <a:rPr lang="uk-UA" sz="2400" dirty="0" smtClean="0">
                          <a:effectLst/>
                        </a:rPr>
                        <a:t>Аскольдове </a:t>
                      </a:r>
                      <a:r>
                        <a:rPr lang="uk-UA" sz="2400" dirty="0">
                          <a:effectLst/>
                        </a:rPr>
                        <a:t>в 860 </a:t>
                      </a:r>
                      <a:r>
                        <a:rPr lang="uk-UA" sz="2400" dirty="0" smtClean="0">
                          <a:effectLst/>
                        </a:rPr>
                        <a:t>році</a:t>
                      </a:r>
                      <a:endParaRPr lang="en-US" sz="24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❧ Друге хрещення – </a:t>
                      </a:r>
                      <a:r>
                        <a:rPr lang="uk-UA" sz="2400" dirty="0" err="1">
                          <a:effectLst/>
                        </a:rPr>
                        <a:t>Ольжине</a:t>
                      </a:r>
                      <a:r>
                        <a:rPr lang="uk-UA" sz="2400" dirty="0">
                          <a:effectLst/>
                        </a:rPr>
                        <a:t> з </a:t>
                      </a:r>
                      <a:r>
                        <a:rPr lang="uk-UA" sz="2400" dirty="0" smtClean="0">
                          <a:effectLst/>
                        </a:rPr>
                        <a:t>метою </a:t>
                      </a:r>
                      <a:r>
                        <a:rPr lang="uk-UA" sz="2400" dirty="0">
                          <a:effectLst/>
                        </a:rPr>
                        <a:t>зміцнення авторитету Київської </a:t>
                      </a:r>
                      <a:r>
                        <a:rPr lang="uk-UA" sz="2400" dirty="0" smtClean="0">
                          <a:effectLst/>
                        </a:rPr>
                        <a:t>Русі</a:t>
                      </a:r>
                      <a:endParaRPr lang="en-US" sz="24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❧ Третє хрещення- Володимирове, </a:t>
                      </a:r>
                      <a:r>
                        <a:rPr lang="uk-UA" sz="2400" dirty="0" smtClean="0">
                          <a:effectLst/>
                        </a:rPr>
                        <a:t>як </a:t>
                      </a:r>
                      <a:r>
                        <a:rPr lang="uk-UA" sz="2400" dirty="0">
                          <a:effectLst/>
                        </a:rPr>
                        <a:t>умова для шлюбу із </a:t>
                      </a:r>
                      <a:r>
                        <a:rPr lang="uk-UA" sz="2400" dirty="0" smtClean="0">
                          <a:effectLst/>
                        </a:rPr>
                        <a:t>сестрою </a:t>
                      </a:r>
                      <a:r>
                        <a:rPr lang="uk-UA" sz="2400" dirty="0">
                          <a:effectLst/>
                        </a:rPr>
                        <a:t>візантійського імператора, Анною</a:t>
                      </a:r>
                      <a:r>
                        <a:rPr lang="uk-UA" sz="2400" dirty="0" smtClean="0">
                          <a:effectLst/>
                        </a:rPr>
                        <a:t>, </a:t>
                      </a:r>
                      <a:r>
                        <a:rPr lang="uk-UA" sz="2400" dirty="0">
                          <a:effectLst/>
                        </a:rPr>
                        <a:t>встановлення династичних </a:t>
                      </a:r>
                      <a:r>
                        <a:rPr lang="uk-UA" sz="2400" dirty="0" err="1">
                          <a:effectLst/>
                        </a:rPr>
                        <a:t>звязків</a:t>
                      </a:r>
                      <a:r>
                        <a:rPr lang="uk-UA" sz="2400" dirty="0">
                          <a:effectLst/>
                        </a:rPr>
                        <a:t>, </a:t>
                      </a:r>
                      <a:r>
                        <a:rPr lang="uk-UA" sz="2400" dirty="0" smtClean="0">
                          <a:effectLst/>
                        </a:rPr>
                        <a:t>та </a:t>
                      </a:r>
                      <a:r>
                        <a:rPr lang="uk-UA" sz="2400" dirty="0">
                          <a:effectLst/>
                        </a:rPr>
                        <a:t>зміцнення міжнародного </a:t>
                      </a:r>
                      <a:r>
                        <a:rPr lang="uk-UA" sz="2400" dirty="0" smtClean="0">
                          <a:effectLst/>
                        </a:rPr>
                        <a:t>авторитету </a:t>
                      </a:r>
                      <a:r>
                        <a:rPr lang="uk-UA" sz="2400" dirty="0">
                          <a:effectLst/>
                        </a:rPr>
                        <a:t>Русі</a:t>
                      </a:r>
                      <a:endParaRPr lang="uk-U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63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116632"/>
            <a:ext cx="8219256" cy="536922"/>
          </a:xfrm>
        </p:spPr>
        <p:txBody>
          <a:bodyPr>
            <a:normAutofit fontScale="90000"/>
          </a:bodyPr>
          <a:lstStyle/>
          <a:p>
            <a:r>
              <a:rPr lang="uk-UA" i="1" dirty="0">
                <a:effectLst/>
              </a:rPr>
              <a:t>Вставте пропуски</a:t>
            </a: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601" y="526841"/>
            <a:ext cx="8587863" cy="587727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uk-UA" sz="2400" dirty="0"/>
              <a:t>988 рік – </a:t>
            </a:r>
            <a:r>
              <a:rPr lang="uk-UA" sz="2400" dirty="0" err="1"/>
              <a:t>рік</a:t>
            </a:r>
            <a:r>
              <a:rPr lang="uk-UA" sz="2400" dirty="0"/>
              <a:t> _____________ Русі. </a:t>
            </a:r>
            <a:endParaRPr lang="uk-UA" sz="2400" dirty="0" smtClean="0"/>
          </a:p>
          <a:p>
            <a:pPr marL="137160" indent="0">
              <a:buNone/>
            </a:pPr>
            <a:r>
              <a:rPr lang="uk-UA" sz="2400" dirty="0" smtClean="0"/>
              <a:t>Ім’я </a:t>
            </a:r>
            <a:r>
              <a:rPr lang="uk-UA" sz="2400" dirty="0"/>
              <a:t>князя, який Русь охрестив. </a:t>
            </a:r>
            <a:endParaRPr lang="uk-UA" sz="2400" dirty="0" smtClean="0"/>
          </a:p>
          <a:p>
            <a:pPr marL="137160" indent="0">
              <a:buNone/>
            </a:pPr>
            <a:r>
              <a:rPr lang="uk-UA" sz="2400" dirty="0" smtClean="0"/>
              <a:t>Віра </a:t>
            </a:r>
            <a:r>
              <a:rPr lang="uk-UA" sz="2400" dirty="0"/>
              <a:t>в багатьох богів. </a:t>
            </a:r>
            <a:endParaRPr lang="uk-UA" sz="2400" dirty="0" smtClean="0"/>
          </a:p>
          <a:p>
            <a:pPr marL="137160" indent="0">
              <a:buNone/>
            </a:pPr>
            <a:r>
              <a:rPr lang="uk-UA" sz="2400" dirty="0" smtClean="0"/>
              <a:t>Перша </a:t>
            </a:r>
            <a:r>
              <a:rPr lang="uk-UA" sz="2400" dirty="0"/>
              <a:t>збірка законів «_______ правда». </a:t>
            </a:r>
            <a:endParaRPr lang="uk-UA" sz="2400" dirty="0" smtClean="0"/>
          </a:p>
          <a:p>
            <a:pPr marL="137160" indent="0">
              <a:buNone/>
            </a:pPr>
            <a:r>
              <a:rPr lang="uk-UA" sz="2400" dirty="0" smtClean="0"/>
              <a:t>Одна з перших православних церков на Русі. </a:t>
            </a:r>
          </a:p>
          <a:p>
            <a:pPr marL="137160" indent="0">
              <a:buNone/>
            </a:pPr>
            <a:r>
              <a:rPr lang="uk-UA" sz="2400" dirty="0" smtClean="0"/>
              <a:t>Навчальні </a:t>
            </a:r>
            <a:r>
              <a:rPr lang="uk-UA" sz="2400" dirty="0"/>
              <a:t>заклади, які відкрив на Русі Ярослав Мудрий. </a:t>
            </a:r>
            <a:endParaRPr lang="uk-UA" sz="2400" dirty="0" smtClean="0"/>
          </a:p>
          <a:p>
            <a:pPr marL="137160" indent="0">
              <a:buNone/>
            </a:pPr>
            <a:r>
              <a:rPr lang="uk-UA" sz="2400" dirty="0" smtClean="0"/>
              <a:t>Ім’я </a:t>
            </a:r>
            <a:r>
              <a:rPr lang="uk-UA" sz="2400" dirty="0"/>
              <a:t>князя, якого називали «тестем Європи». </a:t>
            </a:r>
            <a:endParaRPr lang="uk-UA" sz="2400" dirty="0" smtClean="0"/>
          </a:p>
          <a:p>
            <a:pPr marL="137160" indent="0">
              <a:buNone/>
            </a:pPr>
            <a:r>
              <a:rPr lang="uk-UA" sz="2400" dirty="0" smtClean="0"/>
              <a:t>Перший </a:t>
            </a:r>
            <a:r>
              <a:rPr lang="uk-UA" sz="2400" dirty="0"/>
              <a:t>митрополит-русич у Київській </a:t>
            </a:r>
            <a:r>
              <a:rPr lang="uk-UA" sz="2400" dirty="0" smtClean="0"/>
              <a:t>Русі</a:t>
            </a:r>
          </a:p>
          <a:p>
            <a:pPr marL="137160" indent="0">
              <a:buNone/>
            </a:pPr>
            <a:r>
              <a:rPr lang="uk-UA" sz="2400" dirty="0" smtClean="0"/>
              <a:t>Малюнок</a:t>
            </a:r>
            <a:r>
              <a:rPr lang="uk-UA" sz="2400" dirty="0"/>
              <a:t>, нанесений на сиру  штукатурку. </a:t>
            </a:r>
            <a:endParaRPr lang="uk-UA" sz="2400" dirty="0" smtClean="0"/>
          </a:p>
          <a:p>
            <a:pPr marL="137160" indent="0">
              <a:buNone/>
            </a:pPr>
            <a:r>
              <a:rPr lang="uk-UA" sz="2400" dirty="0" smtClean="0"/>
              <a:t>Автор </a:t>
            </a:r>
            <a:r>
              <a:rPr lang="uk-UA" sz="2400" dirty="0"/>
              <a:t>літопису «Повість минулих літ». </a:t>
            </a:r>
            <a:endParaRPr lang="uk-UA" sz="2400" dirty="0" smtClean="0"/>
          </a:p>
          <a:p>
            <a:pPr marL="137160" indent="0">
              <a:buNone/>
            </a:pPr>
            <a:r>
              <a:rPr lang="uk-UA" sz="2400" dirty="0" smtClean="0"/>
              <a:t>Місто</a:t>
            </a:r>
            <a:r>
              <a:rPr lang="uk-UA" sz="2400" dirty="0"/>
              <a:t>, територія якого за правління Ярослава зросла в сім разів. </a:t>
            </a:r>
            <a:endParaRPr lang="uk-UA" sz="2400" dirty="0" smtClean="0"/>
          </a:p>
          <a:p>
            <a:pPr marL="137160" indent="0">
              <a:buNone/>
            </a:pPr>
            <a:r>
              <a:rPr lang="uk-UA" sz="2400" dirty="0" smtClean="0"/>
              <a:t>Річка</a:t>
            </a:r>
            <a:r>
              <a:rPr lang="uk-UA" sz="2400" dirty="0"/>
              <a:t>, в яку за наказом Володимира вкинули Перуна. </a:t>
            </a:r>
            <a:endParaRPr lang="uk-UA" sz="2400" dirty="0" smtClean="0"/>
          </a:p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397812"/>
            <a:ext cx="244827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Х</a:t>
            </a:r>
            <a:r>
              <a:rPr lang="uk-UA" dirty="0"/>
              <a:t>рещення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74503" y="855012"/>
            <a:ext cx="244827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Володими</a:t>
            </a:r>
            <a:r>
              <a:rPr lang="uk-UA" dirty="0" smtClean="0">
                <a:solidFill>
                  <a:srgbClr val="002060"/>
                </a:solidFill>
              </a:rPr>
              <a:t>р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3793" y="3719103"/>
            <a:ext cx="158924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Іларіо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</a:t>
            </a:r>
            <a:endParaRPr lang="uk-UA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4176303"/>
            <a:ext cx="220297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Фре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</a:t>
            </a:r>
            <a:r>
              <a:rPr lang="uk-UA" dirty="0" smtClean="0"/>
              <a:t>ка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02967" y="2182821"/>
            <a:ext cx="131980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Деся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</a:t>
            </a:r>
            <a:r>
              <a:rPr lang="uk-UA" dirty="0" smtClean="0"/>
              <a:t>инна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94854" y="1268421"/>
            <a:ext cx="244827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Язичн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</a:t>
            </a:r>
            <a:r>
              <a:rPr lang="uk-UA" dirty="0" smtClean="0"/>
              <a:t>цтво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76171" y="1725621"/>
            <a:ext cx="244827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Ру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</a:t>
            </a:r>
            <a:r>
              <a:rPr lang="uk-UA" dirty="0" smtClean="0"/>
              <a:t>ька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722775" y="2797988"/>
            <a:ext cx="164448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Школ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</a:t>
            </a:r>
            <a:endParaRPr lang="uk-UA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38735" y="4633503"/>
            <a:ext cx="244827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Нес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</a:t>
            </a:r>
            <a:r>
              <a:rPr lang="uk-UA" dirty="0" smtClean="0"/>
              <a:t>ор</a:t>
            </a:r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28796" y="3223746"/>
            <a:ext cx="244827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</a:t>
            </a:r>
            <a:r>
              <a:rPr lang="uk-UA" dirty="0" smtClean="0"/>
              <a:t>рослав</a:t>
            </a:r>
            <a:endParaRPr lang="uk-UA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09528" y="5301208"/>
            <a:ext cx="244827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Киї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</a:t>
            </a:r>
            <a:endParaRPr lang="uk-UA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28211" y="6097849"/>
            <a:ext cx="244827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Дніпр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</a:t>
            </a:r>
            <a:endParaRPr lang="uk-UA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53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езультат пошуку зображень за запитом &quot;десятинна церкв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125605" cy="560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616530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Десятинна церква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0858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krmap.su/program2010/uh7/history7_files/image0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7" y="22087"/>
            <a:ext cx="529698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krmap.su/program2010/uh7/history7_files/image0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23" y="2828238"/>
            <a:ext cx="5279841" cy="401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149080"/>
            <a:ext cx="2405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Софійський собор (реконструкція і сучасний вигляд)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861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krmap.su/program2010/uh7/history7_files/image0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4688"/>
            <a:ext cx="8136904" cy="63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652534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Золоті ворота (реконструкція)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2618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Залишки монастиря Св.Ірини, М.Саж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74"/>
            <a:ext cx="545712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00542168-cerkva st-Geo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91612"/>
            <a:ext cx="5040560" cy="376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84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</TotalTime>
  <Words>274</Words>
  <Application>Microsoft Office PowerPoint</Application>
  <PresentationFormat>Экран (4:3)</PresentationFormat>
  <Paragraphs>57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«Християнська релігія і церква в житті давньоруського суспільства»</vt:lpstr>
      <vt:lpstr>План</vt:lpstr>
      <vt:lpstr>Розгляньте ілюстрацію. Що свідчить про те, що Аскольд і Ольга були християнами? </vt:lpstr>
      <vt:lpstr>Передумови запровадження християнства як державної релігії Київської держави. </vt:lpstr>
      <vt:lpstr>Вставте пропуски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Робота в групах</vt:lpstr>
      <vt:lpstr>Гра «міцний ланцюжок»</vt:lpstr>
      <vt:lpstr>Презентация PowerPoint</vt:lpstr>
      <vt:lpstr>Домашнє завдання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«Практичне заняття. Християнська релігія і церква в житті давньоруського суспільства»</dc:title>
  <dc:creator>Пользователь</dc:creator>
  <cp:lastModifiedBy>Admin</cp:lastModifiedBy>
  <cp:revision>9</cp:revision>
  <dcterms:created xsi:type="dcterms:W3CDTF">2016-11-27T11:15:38Z</dcterms:created>
  <dcterms:modified xsi:type="dcterms:W3CDTF">2017-01-30T18:54:48Z</dcterms:modified>
</cp:coreProperties>
</file>