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1" r:id="rId3"/>
    <p:sldId id="342" r:id="rId4"/>
    <p:sldId id="272" r:id="rId5"/>
    <p:sldId id="316" r:id="rId6"/>
    <p:sldId id="334" r:id="rId7"/>
    <p:sldId id="332" r:id="rId8"/>
    <p:sldId id="343" r:id="rId9"/>
    <p:sldId id="265" r:id="rId10"/>
    <p:sldId id="344" r:id="rId11"/>
    <p:sldId id="346" r:id="rId12"/>
    <p:sldId id="352" r:id="rId13"/>
    <p:sldId id="347" r:id="rId14"/>
    <p:sldId id="353" r:id="rId15"/>
    <p:sldId id="349" r:id="rId16"/>
    <p:sldId id="345" r:id="rId17"/>
    <p:sldId id="354" r:id="rId18"/>
    <p:sldId id="350" r:id="rId19"/>
    <p:sldId id="326" r:id="rId20"/>
    <p:sldId id="276" r:id="rId21"/>
    <p:sldId id="322" r:id="rId22"/>
    <p:sldId id="333" r:id="rId23"/>
    <p:sldId id="267" r:id="rId24"/>
    <p:sldId id="331" r:id="rId25"/>
    <p:sldId id="310" r:id="rId26"/>
    <p:sldId id="340" r:id="rId27"/>
    <p:sldId id="351" r:id="rId28"/>
    <p:sldId id="285" r:id="rId2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  <a:srgbClr val="990099"/>
    <a:srgbClr val="D4F127"/>
    <a:srgbClr val="FF0000"/>
    <a:srgbClr val="0000FF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Поведінка (манери, ставлення до дітей)</c:v>
                </c:pt>
                <c:pt idx="1">
                  <c:v>Зовнішній вигляд</c:v>
                </c:pt>
                <c:pt idx="2">
                  <c:v>Мовлення (стиль розмови)</c:v>
                </c:pt>
                <c:pt idx="3">
                  <c:v>Володіння предметои (знання предмета)</c:v>
                </c:pt>
                <c:pt idx="4">
                  <c:v>Метод викладання (вміння подати матеріал)</c:v>
                </c:pt>
                <c:pt idx="5">
                  <c:v>Настрій</c:v>
                </c:pt>
                <c:pt idx="6">
                  <c:v>Вміння правильно спілкуватись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18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529832"/>
        <c:axId val="62528656"/>
      </c:barChart>
      <c:catAx>
        <c:axId val="62529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528656"/>
        <c:crosses val="autoZero"/>
        <c:auto val="1"/>
        <c:lblAlgn val="ctr"/>
        <c:lblOffset val="100"/>
        <c:noMultiLvlLbl val="0"/>
      </c:catAx>
      <c:valAx>
        <c:axId val="62528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2529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1.3010849432030321E-2"/>
                  <c:y val="-1.714701452924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825997475690408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902149305814871E-2"/>
                  <c:y val="-2.449573504178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902149305814871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456499368922604E-3"/>
                  <c:y val="-3.429402905849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Ставлення до учнів</c:v>
                </c:pt>
                <c:pt idx="1">
                  <c:v>Знання предмета</c:v>
                </c:pt>
                <c:pt idx="2">
                  <c:v>Уміння зацікавити своїм предметом</c:v>
                </c:pt>
                <c:pt idx="3">
                  <c:v>Уміння подавати інформацію</c:v>
                </c:pt>
                <c:pt idx="4">
                  <c:v>Уміння володіти увагою класу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2952424"/>
        <c:axId val="122952032"/>
        <c:axId val="0"/>
      </c:bar3DChart>
      <c:catAx>
        <c:axId val="122952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952032"/>
        <c:crosses val="autoZero"/>
        <c:auto val="1"/>
        <c:lblAlgn val="ctr"/>
        <c:lblOffset val="100"/>
        <c:noMultiLvlLbl val="0"/>
      </c:catAx>
      <c:valAx>
        <c:axId val="12295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52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Взаємовідносини з учнями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Знання предмета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889888267694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38</a:t>
                    </a:r>
                    <a:endPara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Якості знань учнів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2.6833910098143468E-2"/>
                  <c:y val="-2.8060547556398488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21</a:t>
                    </a:r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Зовнішній вигляд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2.5718675886334041E-2"/>
                  <c:y val="-0.10943527377488531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endPara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19305712"/>
        <c:axId val="211048192"/>
        <c:axId val="0"/>
      </c:bar3DChart>
      <c:catAx>
        <c:axId val="2193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048192"/>
        <c:crosses val="autoZero"/>
        <c:auto val="1"/>
        <c:lblAlgn val="ctr"/>
        <c:lblOffset val="100"/>
        <c:noMultiLvlLbl val="0"/>
      </c:catAx>
      <c:valAx>
        <c:axId val="21104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930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5144814293003828"/>
          <c:y val="3.3228997100161174E-2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варіанта (а) - Ви знаєте, як формувати свій імідж і розумієте його важливість для обраної діяльності;</c:v>
                </c:pt>
                <c:pt idx="1">
                  <c:v>варіанта (б) - вказують на необхідність додаткових заходів щодо поліпшення іміджу;</c:v>
                </c:pt>
                <c:pt idx="2">
                  <c:v>а і 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32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v>частково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66341-208E-40ED-8C3A-00D796C3CFC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E6806-D7BD-410F-A286-A7E7AE32E5B3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Професійно важливі якості вчителя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6935A4-16E6-4226-860D-E4F4639BDA2E}" type="parTrans" cxnId="{A2F2276B-10C0-4A38-877C-C92E82B6A5EF}">
      <dgm:prSet/>
      <dgm:spPr/>
      <dgm:t>
        <a:bodyPr/>
        <a:lstStyle/>
        <a:p>
          <a:endParaRPr lang="ru-RU"/>
        </a:p>
      </dgm:t>
    </dgm:pt>
    <dgm:pt modelId="{1FFB2F2B-FC3B-42BF-A150-AC99877CF86B}" type="sibTrans" cxnId="{A2F2276B-10C0-4A38-877C-C92E82B6A5EF}">
      <dgm:prSet/>
      <dgm:spPr/>
      <dgm:t>
        <a:bodyPr/>
        <a:lstStyle/>
        <a:p>
          <a:endParaRPr lang="ru-RU"/>
        </a:p>
      </dgm:t>
    </dgm:pt>
    <dgm:pt modelId="{66ED0B09-6939-4AD7-87A4-4B0CA5274D32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Педагогічна майстерність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783930-365F-4566-B16B-0BF9CF2F66D1}" type="parTrans" cxnId="{D5F40953-71C7-49E7-B29F-F42481F818E6}">
      <dgm:prSet/>
      <dgm:spPr/>
      <dgm:t>
        <a:bodyPr/>
        <a:lstStyle/>
        <a:p>
          <a:endParaRPr lang="ru-RU"/>
        </a:p>
      </dgm:t>
    </dgm:pt>
    <dgm:pt modelId="{D8FB90AE-E25C-4F2F-B010-3F43AA989EF6}" type="sibTrans" cxnId="{D5F40953-71C7-49E7-B29F-F42481F818E6}">
      <dgm:prSet/>
      <dgm:spPr/>
      <dgm:t>
        <a:bodyPr/>
        <a:lstStyle/>
        <a:p>
          <a:endParaRPr lang="ru-RU"/>
        </a:p>
      </dgm:t>
    </dgm:pt>
    <dgm:pt modelId="{8C277F6C-AEF5-469D-AD10-578177D8EB50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Мовлення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2BA395-1CF6-49D3-81BA-D557D9421D2E}" type="parTrans" cxnId="{D4103D52-C4C1-46DA-8810-4C9D3951ECE4}">
      <dgm:prSet/>
      <dgm:spPr/>
      <dgm:t>
        <a:bodyPr/>
        <a:lstStyle/>
        <a:p>
          <a:endParaRPr lang="ru-RU"/>
        </a:p>
      </dgm:t>
    </dgm:pt>
    <dgm:pt modelId="{88F55C0F-755D-468E-9F73-368B2ECB10D4}" type="sibTrans" cxnId="{D4103D52-C4C1-46DA-8810-4C9D3951ECE4}">
      <dgm:prSet/>
      <dgm:spPr/>
      <dgm:t>
        <a:bodyPr/>
        <a:lstStyle/>
        <a:p>
          <a:endParaRPr lang="ru-RU"/>
        </a:p>
      </dgm:t>
    </dgm:pt>
    <dgm:pt modelId="{FB937156-1D27-4D7D-8C3C-69807B21F1CD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3594AD0-2A7C-48DD-8808-86108D63345B}" type="parTrans" cxnId="{55F21FD5-33B8-4A5D-9306-057538854F2B}">
      <dgm:prSet/>
      <dgm:spPr/>
      <dgm:t>
        <a:bodyPr/>
        <a:lstStyle/>
        <a:p>
          <a:endParaRPr lang="ru-RU"/>
        </a:p>
      </dgm:t>
    </dgm:pt>
    <dgm:pt modelId="{41E0343B-D38B-4B57-A349-EF90CAEE43E2}" type="sibTrans" cxnId="{55F21FD5-33B8-4A5D-9306-057538854F2B}">
      <dgm:prSet/>
      <dgm:spPr/>
      <dgm:t>
        <a:bodyPr/>
        <a:lstStyle/>
        <a:p>
          <a:endParaRPr lang="ru-RU"/>
        </a:p>
      </dgm:t>
    </dgm:pt>
    <dgm:pt modelId="{0FE06A51-04F2-4A51-951B-8EFD3C9A91FA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Авторитет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735D59-9CFD-473F-BF7C-E38C13ED8EFA}" type="parTrans" cxnId="{AB8E6EFB-7AEE-4AF2-ADB2-BB0531F5CB4E}">
      <dgm:prSet/>
      <dgm:spPr/>
      <dgm:t>
        <a:bodyPr/>
        <a:lstStyle/>
        <a:p>
          <a:endParaRPr lang="ru-RU"/>
        </a:p>
      </dgm:t>
    </dgm:pt>
    <dgm:pt modelId="{D39387F2-D7C7-44A1-B740-7C7F1055B234}" type="sibTrans" cxnId="{AB8E6EFB-7AEE-4AF2-ADB2-BB0531F5CB4E}">
      <dgm:prSet/>
      <dgm:spPr/>
      <dgm:t>
        <a:bodyPr/>
        <a:lstStyle/>
        <a:p>
          <a:endParaRPr lang="ru-RU"/>
        </a:p>
      </dgm:t>
    </dgm:pt>
    <dgm:pt modelId="{EE3C135A-DB86-4E20-B347-AD9AD8257856}" type="pres">
      <dgm:prSet presAssocID="{B9A66341-208E-40ED-8C3A-00D796C3CF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13E0A-4226-41A2-A91F-62B8D2E88B26}" type="pres">
      <dgm:prSet presAssocID="{299E6806-D7BD-410F-A286-A7E7AE32E5B3}" presName="roof" presStyleLbl="dkBgShp" presStyleIdx="0" presStyleCnt="2" custLinFactNeighborX="-6271" custLinFactNeighborY="-17906"/>
      <dgm:spPr/>
      <dgm:t>
        <a:bodyPr/>
        <a:lstStyle/>
        <a:p>
          <a:endParaRPr lang="ru-RU"/>
        </a:p>
      </dgm:t>
    </dgm:pt>
    <dgm:pt modelId="{162684E3-F814-4227-A4CF-33406F38FE0B}" type="pres">
      <dgm:prSet presAssocID="{299E6806-D7BD-410F-A286-A7E7AE32E5B3}" presName="pillars" presStyleCnt="0"/>
      <dgm:spPr/>
    </dgm:pt>
    <dgm:pt modelId="{12D1B842-E787-4B0E-81A4-69C6A7BF6FB5}" type="pres">
      <dgm:prSet presAssocID="{299E6806-D7BD-410F-A286-A7E7AE32E5B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6907A-AA0D-4DF6-BC65-7585CB1CE478}" type="pres">
      <dgm:prSet presAssocID="{8C277F6C-AEF5-469D-AD10-578177D8EB5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2847-E130-4F05-99A4-04EF96ED0911}" type="pres">
      <dgm:prSet presAssocID="{FB937156-1D27-4D7D-8C3C-69807B21F1CD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00ADE-9354-4CE7-B161-18F08D6069FD}" type="pres">
      <dgm:prSet presAssocID="{0FE06A51-04F2-4A51-951B-8EFD3C9A91FA}" presName="pillarX" presStyleLbl="node1" presStyleIdx="3" presStyleCnt="4" custLinFactNeighborX="11177" custLinFactNeighborY="-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3B47C-3285-458D-8862-BC5D5D35FA49}" type="pres">
      <dgm:prSet presAssocID="{299E6806-D7BD-410F-A286-A7E7AE32E5B3}" presName="base" presStyleLbl="dkBgShp" presStyleIdx="1" presStyleCnt="2"/>
      <dgm:spPr/>
    </dgm:pt>
  </dgm:ptLst>
  <dgm:cxnLst>
    <dgm:cxn modelId="{AB8E6EFB-7AEE-4AF2-ADB2-BB0531F5CB4E}" srcId="{299E6806-D7BD-410F-A286-A7E7AE32E5B3}" destId="{0FE06A51-04F2-4A51-951B-8EFD3C9A91FA}" srcOrd="3" destOrd="0" parTransId="{83735D59-9CFD-473F-BF7C-E38C13ED8EFA}" sibTransId="{D39387F2-D7C7-44A1-B740-7C7F1055B234}"/>
    <dgm:cxn modelId="{62160B4A-F0E8-49FA-9BA1-897A4741B249}" type="presOf" srcId="{FB937156-1D27-4D7D-8C3C-69807B21F1CD}" destId="{53FD2847-E130-4F05-99A4-04EF96ED0911}" srcOrd="0" destOrd="0" presId="urn:microsoft.com/office/officeart/2005/8/layout/hList3"/>
    <dgm:cxn modelId="{55F21FD5-33B8-4A5D-9306-057538854F2B}" srcId="{299E6806-D7BD-410F-A286-A7E7AE32E5B3}" destId="{FB937156-1D27-4D7D-8C3C-69807B21F1CD}" srcOrd="2" destOrd="0" parTransId="{63594AD0-2A7C-48DD-8808-86108D63345B}" sibTransId="{41E0343B-D38B-4B57-A349-EF90CAEE43E2}"/>
    <dgm:cxn modelId="{D4103D52-C4C1-46DA-8810-4C9D3951ECE4}" srcId="{299E6806-D7BD-410F-A286-A7E7AE32E5B3}" destId="{8C277F6C-AEF5-469D-AD10-578177D8EB50}" srcOrd="1" destOrd="0" parTransId="{6C2BA395-1CF6-49D3-81BA-D557D9421D2E}" sibTransId="{88F55C0F-755D-468E-9F73-368B2ECB10D4}"/>
    <dgm:cxn modelId="{A2F2276B-10C0-4A38-877C-C92E82B6A5EF}" srcId="{B9A66341-208E-40ED-8C3A-00D796C3CFCE}" destId="{299E6806-D7BD-410F-A286-A7E7AE32E5B3}" srcOrd="0" destOrd="0" parTransId="{706935A4-16E6-4226-860D-E4F4639BDA2E}" sibTransId="{1FFB2F2B-FC3B-42BF-A150-AC99877CF86B}"/>
    <dgm:cxn modelId="{6FA04AE1-6461-459E-83A7-647732AA32A1}" type="presOf" srcId="{B9A66341-208E-40ED-8C3A-00D796C3CFCE}" destId="{EE3C135A-DB86-4E20-B347-AD9AD8257856}" srcOrd="0" destOrd="0" presId="urn:microsoft.com/office/officeart/2005/8/layout/hList3"/>
    <dgm:cxn modelId="{EC152500-55E6-486A-AAE2-486105EFEB16}" type="presOf" srcId="{0FE06A51-04F2-4A51-951B-8EFD3C9A91FA}" destId="{BF700ADE-9354-4CE7-B161-18F08D6069FD}" srcOrd="0" destOrd="0" presId="urn:microsoft.com/office/officeart/2005/8/layout/hList3"/>
    <dgm:cxn modelId="{F583ACB5-96F8-40E2-97DC-CD3751E72F1F}" type="presOf" srcId="{8C277F6C-AEF5-469D-AD10-578177D8EB50}" destId="{6E16907A-AA0D-4DF6-BC65-7585CB1CE478}" srcOrd="0" destOrd="0" presId="urn:microsoft.com/office/officeart/2005/8/layout/hList3"/>
    <dgm:cxn modelId="{D5F40953-71C7-49E7-B29F-F42481F818E6}" srcId="{299E6806-D7BD-410F-A286-A7E7AE32E5B3}" destId="{66ED0B09-6939-4AD7-87A4-4B0CA5274D32}" srcOrd="0" destOrd="0" parTransId="{34783930-365F-4566-B16B-0BF9CF2F66D1}" sibTransId="{D8FB90AE-E25C-4F2F-B010-3F43AA989EF6}"/>
    <dgm:cxn modelId="{289BC066-AF75-488C-8EC4-A31B43DD5B2E}" type="presOf" srcId="{66ED0B09-6939-4AD7-87A4-4B0CA5274D32}" destId="{12D1B842-E787-4B0E-81A4-69C6A7BF6FB5}" srcOrd="0" destOrd="0" presId="urn:microsoft.com/office/officeart/2005/8/layout/hList3"/>
    <dgm:cxn modelId="{2ABB0CA4-0D64-4243-B2DD-D1463228C3CF}" type="presOf" srcId="{299E6806-D7BD-410F-A286-A7E7AE32E5B3}" destId="{3ED13E0A-4226-41A2-A91F-62B8D2E88B26}" srcOrd="0" destOrd="0" presId="urn:microsoft.com/office/officeart/2005/8/layout/hList3"/>
    <dgm:cxn modelId="{2043566A-831F-4A6C-AE63-41C996B0C581}" type="presParOf" srcId="{EE3C135A-DB86-4E20-B347-AD9AD8257856}" destId="{3ED13E0A-4226-41A2-A91F-62B8D2E88B26}" srcOrd="0" destOrd="0" presId="urn:microsoft.com/office/officeart/2005/8/layout/hList3"/>
    <dgm:cxn modelId="{F17BC046-128E-42D1-83B8-03FB7D8EA438}" type="presParOf" srcId="{EE3C135A-DB86-4E20-B347-AD9AD8257856}" destId="{162684E3-F814-4227-A4CF-33406F38FE0B}" srcOrd="1" destOrd="0" presId="urn:microsoft.com/office/officeart/2005/8/layout/hList3"/>
    <dgm:cxn modelId="{1C1FEEB0-C33B-4FD8-8733-A054118E17FE}" type="presParOf" srcId="{162684E3-F814-4227-A4CF-33406F38FE0B}" destId="{12D1B842-E787-4B0E-81A4-69C6A7BF6FB5}" srcOrd="0" destOrd="0" presId="urn:microsoft.com/office/officeart/2005/8/layout/hList3"/>
    <dgm:cxn modelId="{CD0B5BC9-BE77-42C3-B4D7-56542BCDB799}" type="presParOf" srcId="{162684E3-F814-4227-A4CF-33406F38FE0B}" destId="{6E16907A-AA0D-4DF6-BC65-7585CB1CE478}" srcOrd="1" destOrd="0" presId="urn:microsoft.com/office/officeart/2005/8/layout/hList3"/>
    <dgm:cxn modelId="{C00C7B90-FF0C-4D17-B7C5-EC886D4C7571}" type="presParOf" srcId="{162684E3-F814-4227-A4CF-33406F38FE0B}" destId="{53FD2847-E130-4F05-99A4-04EF96ED0911}" srcOrd="2" destOrd="0" presId="urn:microsoft.com/office/officeart/2005/8/layout/hList3"/>
    <dgm:cxn modelId="{4ECD4548-B02B-42ED-A24B-1BB6D8405FAF}" type="presParOf" srcId="{162684E3-F814-4227-A4CF-33406F38FE0B}" destId="{BF700ADE-9354-4CE7-B161-18F08D6069FD}" srcOrd="3" destOrd="0" presId="urn:microsoft.com/office/officeart/2005/8/layout/hList3"/>
    <dgm:cxn modelId="{A2F8BA0F-A3F2-48AC-B39E-DD8A22CACFDA}" type="presParOf" srcId="{EE3C135A-DB86-4E20-B347-AD9AD8257856}" destId="{FFE3B47C-3285-458D-8862-BC5D5D35FA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13E0A-4226-41A2-A91F-62B8D2E88B26}">
      <dsp:nvSpPr>
        <dsp:cNvPr id="0" name=""/>
        <dsp:cNvSpPr/>
      </dsp:nvSpPr>
      <dsp:spPr>
        <a:xfrm>
          <a:off x="0" y="0"/>
          <a:ext cx="9144000" cy="11367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Професійно важливі якості вчителя</a:t>
          </a:r>
          <a:endParaRPr lang="ru-RU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136712"/>
      </dsp:txXfrm>
    </dsp:sp>
    <dsp:sp modelId="{12D1B842-E787-4B0E-81A4-69C6A7BF6FB5}">
      <dsp:nvSpPr>
        <dsp:cNvPr id="0" name=""/>
        <dsp:cNvSpPr/>
      </dsp:nvSpPr>
      <dsp:spPr>
        <a:xfrm>
          <a:off x="0" y="1136712"/>
          <a:ext cx="2286000" cy="23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Педагогічна майстерність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136712"/>
        <a:ext cx="2286000" cy="2387095"/>
      </dsp:txXfrm>
    </dsp:sp>
    <dsp:sp modelId="{6E16907A-AA0D-4DF6-BC65-7585CB1CE478}">
      <dsp:nvSpPr>
        <dsp:cNvPr id="0" name=""/>
        <dsp:cNvSpPr/>
      </dsp:nvSpPr>
      <dsp:spPr>
        <a:xfrm>
          <a:off x="2286000" y="1136712"/>
          <a:ext cx="2286000" cy="23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Мовлення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86000" y="1136712"/>
        <a:ext cx="2286000" cy="2387095"/>
      </dsp:txXfrm>
    </dsp:sp>
    <dsp:sp modelId="{53FD2847-E130-4F05-99A4-04EF96ED0911}">
      <dsp:nvSpPr>
        <dsp:cNvPr id="0" name=""/>
        <dsp:cNvSpPr/>
      </dsp:nvSpPr>
      <dsp:spPr>
        <a:xfrm>
          <a:off x="4572000" y="1136712"/>
          <a:ext cx="2286000" cy="23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72000" y="1136712"/>
        <a:ext cx="2286000" cy="2387095"/>
      </dsp:txXfrm>
    </dsp:sp>
    <dsp:sp modelId="{BF700ADE-9354-4CE7-B161-18F08D6069FD}">
      <dsp:nvSpPr>
        <dsp:cNvPr id="0" name=""/>
        <dsp:cNvSpPr/>
      </dsp:nvSpPr>
      <dsp:spPr>
        <a:xfrm>
          <a:off x="6858000" y="1109045"/>
          <a:ext cx="2286000" cy="23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Авторитет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58000" y="1109045"/>
        <a:ext cx="2286000" cy="2387095"/>
      </dsp:txXfrm>
    </dsp:sp>
    <dsp:sp modelId="{FFE3B47C-3285-458D-8862-BC5D5D35FA49}">
      <dsp:nvSpPr>
        <dsp:cNvPr id="0" name=""/>
        <dsp:cNvSpPr/>
      </dsp:nvSpPr>
      <dsp:spPr>
        <a:xfrm>
          <a:off x="0" y="3523807"/>
          <a:ext cx="9144000" cy="2652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0.50117</cdr:x>
      <cdr:y>0.27679</cdr:y>
    </cdr:from>
    <cdr:to>
      <cdr:x>0.69408</cdr:x>
      <cdr:y>0.46262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77987" y="1375246"/>
          <a:ext cx="156966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r>
            <a:rPr lang="ru-RU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0%</a:t>
          </a:r>
          <a:endParaRPr lang="ru-RU" sz="54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0.05796</cdr:x>
      <cdr:y>0.37681</cdr:y>
    </cdr:from>
    <cdr:to>
      <cdr:x>0.23196</cdr:x>
      <cdr:y>0.54406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640" y="1872200"/>
          <a:ext cx="141577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uk-UA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32%</a:t>
          </a:r>
          <a:endParaRPr lang="ru-RU" sz="48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0.25603</cdr:x>
      <cdr:y>0.18841</cdr:y>
    </cdr:from>
    <cdr:to>
      <cdr:x>0.36383</cdr:x>
      <cdr:y>0.37424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83289" y="936125"/>
          <a:ext cx="877163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uk-UA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</a:t>
          </a:r>
          <a:endParaRPr lang="ru-RU" sz="54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1885D-E055-4A92-AB20-8D10DF3A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7B7BFF-E02F-4476-B51B-E41384D7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625554-AA69-4CB0-B8F6-A0F629A2D863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105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64E98-D06D-4E29-AE85-F66DE8F3224E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447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smtClean="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44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573 h 720"/>
                <a:gd name="T8" fmla="*/ 0 w 672"/>
                <a:gd name="T9" fmla="*/ 344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 w 212"/>
                <a:gd name="T1" fmla="*/ 0 h 824"/>
                <a:gd name="T2" fmla="*/ 0 w 212"/>
                <a:gd name="T3" fmla="*/ 82 h 824"/>
                <a:gd name="T4" fmla="*/ 17 w 212"/>
                <a:gd name="T5" fmla="*/ 824 h 824"/>
                <a:gd name="T6" fmla="*/ 22 w 212"/>
                <a:gd name="T7" fmla="*/ 822 h 824"/>
                <a:gd name="T8" fmla="*/ 20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308BB-6193-4909-8E81-970678D0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7C3D-8D14-419B-8ACB-A5B1FBFC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01C9-F36B-4517-9862-E47983984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AC17-E6BD-4BE6-849E-49C79705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73A6-AEBB-4D2A-A627-D230E3BF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4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C56B-4DDE-4A05-A948-A99A02DE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1A12-596C-4E65-8238-EECDF882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FB18-923B-4C4D-9D71-E1A368DBB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07F2-CAB3-4745-BBAB-0A6F8F43F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568CD-702A-475A-946F-02E3454B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C5D5-2B61-403E-BB89-C16617F9F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942-CD44-466E-81BF-3071D212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69AD-DBAD-4558-95F2-AD3174EF6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A62A-70E0-4C89-9ADB-FCD3D7379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2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F963-041A-40B8-8941-C283A6F92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6D5F-20F7-441C-83C4-696DC6A89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A3E9B9-C9B5-4E7C-B513-72BC361D6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55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ыноска-облако 15"/>
          <p:cNvSpPr>
            <a:spLocks noChangeArrowheads="1"/>
          </p:cNvSpPr>
          <p:nvPr/>
        </p:nvSpPr>
        <p:spPr bwMode="auto">
          <a:xfrm rot="4796092">
            <a:off x="6020594" y="3571082"/>
            <a:ext cx="1811337" cy="4241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pic>
        <p:nvPicPr>
          <p:cNvPr id="7" name="Picture 5" descr="C:\Documents and Settings\Admin\Рабочий стол\педрада\images (2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98" y="3861048"/>
            <a:ext cx="3642995" cy="256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Выноска-облако 14"/>
          <p:cNvSpPr>
            <a:spLocks noChangeArrowheads="1"/>
          </p:cNvSpPr>
          <p:nvPr/>
        </p:nvSpPr>
        <p:spPr bwMode="auto">
          <a:xfrm>
            <a:off x="185738" y="981075"/>
            <a:ext cx="8713787" cy="302418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CF6F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42446"/>
            <a:ext cx="741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Практичний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психолог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12.01. 2016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року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1484313"/>
            <a:ext cx="8610600" cy="2376487"/>
          </a:xfrm>
        </p:spPr>
        <p:txBody>
          <a:bodyPr/>
          <a:lstStyle/>
          <a:p>
            <a:pPr algn="ctr" eaLnBrk="1" hangingPunct="1"/>
            <a:r>
              <a:rPr lang="uk-UA" sz="3200" dirty="0" smtClean="0">
                <a:latin typeface="Georgia" pitchFamily="18" charset="0"/>
              </a:rPr>
              <a:t>Психологічні особливості формування позитивного іміджу  школи.</a:t>
            </a:r>
            <a:endParaRPr lang="en-US" sz="3200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518150" y="5013325"/>
            <a:ext cx="34385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Підготувала:</a:t>
            </a:r>
          </a:p>
          <a:p>
            <a:pPr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ихальчук Л.М.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74263"/>
            <a:ext cx="91440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uk-UA" sz="1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  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ЧИТЕЛЯ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Складові   іміджу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(те, що виникає із появою людини в колективі й залишається, коли людина йде).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Зовнішній аспект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(манери, хода, жести, міміка, одяг, зачіска).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Внутрішній аспект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(інтелект, думки, ерудиція, духовність, інтереси).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Процесуальний аспект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(темперамент, темп, пластичність, діяльність, емоції).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іміджу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(позиції, настанови)- повинна відповідати психології переможця: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висока самооцінка;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оптимізм;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віра в добро;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 відчувати те, що відбувається, й бути причетним до цього;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 змінюватися, сприймати нове.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 іміджу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Сприйманий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це те, як нас бачать інші, як до нас ставляться.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Необхідний: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особистісний (образ людини з її внутрішніми якостями);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професійний (образ людини в професійній характеристиці).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60120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0"/>
            <a:ext cx="8892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що звертаєте увагу під час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ершої зустрічі з учителем?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7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327952"/>
              </p:ext>
            </p:extLst>
          </p:nvPr>
        </p:nvGraphicFramePr>
        <p:xfrm>
          <a:off x="179512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3" y="0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підставі чого у вас формується</a:t>
            </a: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перше уявлення про вчителя?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4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80560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0"/>
            <a:ext cx="83739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яких складових складається 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імідж  </a:t>
            </a:r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6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20861"/>
              </p:ext>
            </p:extLst>
          </p:nvPr>
        </p:nvGraphicFramePr>
        <p:xfrm>
          <a:off x="539552" y="1412776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0"/>
            <a:ext cx="88375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dirty="0">
                <a:solidFill>
                  <a:srgbClr val="008000"/>
                </a:solidFill>
              </a:rPr>
              <a:t> 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ru-R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Оцініть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імідж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Дж. </a:t>
            </a:r>
            <a:r>
              <a:rPr lang="ru-RU" sz="40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Ягером</a:t>
            </a:r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4000" b="1" cap="none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2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3347864" cy="4754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609329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справедливий, демократичний;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толерантний, здатний до співпереживання;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критично мислячий, креативний;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налагоджує контакт із класом та окремими учнями, гнучкий під час спілкування з ними;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переважає неформальний стиль спілкування;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професіонал;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 ІКТ та інноваційними технологіями;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позитивну самооцінку та</a:t>
            </a:r>
          </a:p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сприйняття інших, оптиміст.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594" y="0"/>
            <a:ext cx="8844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Узагальнений портрет сучасного вчителя: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5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http://ukranews.com/uploads/news/2011/08/23/12/fb8e4dc4de26e33c0204411752249c756d160761.jpg"/>
          <p:cNvPicPr>
            <a:picLocks noChangeAspect="1" noChangeArrowheads="1"/>
          </p:cNvPicPr>
          <p:nvPr/>
        </p:nvPicPr>
        <p:blipFill>
          <a:blip r:embed="rId7" cstate="print"/>
          <a:srcRect l="9153" r="9609"/>
          <a:stretch>
            <a:fillRect/>
          </a:stretch>
        </p:blipFill>
        <p:spPr bwMode="auto">
          <a:xfrm>
            <a:off x="0" y="2924944"/>
            <a:ext cx="2267744" cy="2132856"/>
          </a:xfrm>
          <a:prstGeom prst="rect">
            <a:avLst/>
          </a:prstGeom>
          <a:noFill/>
        </p:spPr>
      </p:pic>
      <p:pic>
        <p:nvPicPr>
          <p:cNvPr id="1032" name="Picture 8" descr="http://fakty.ictv.ua/public/images/gallery/2013/11/26/thumbnail-20131126163759n.jpg"/>
          <p:cNvPicPr>
            <a:picLocks noChangeAspect="1" noChangeArrowheads="1"/>
          </p:cNvPicPr>
          <p:nvPr/>
        </p:nvPicPr>
        <p:blipFill>
          <a:blip r:embed="rId8" cstate="print"/>
          <a:srcRect r="10551"/>
          <a:stretch>
            <a:fillRect/>
          </a:stretch>
        </p:blipFill>
        <p:spPr bwMode="auto">
          <a:xfrm>
            <a:off x="2267744" y="2924944"/>
            <a:ext cx="2304256" cy="2060848"/>
          </a:xfrm>
          <a:prstGeom prst="rect">
            <a:avLst/>
          </a:prstGeom>
          <a:noFill/>
        </p:spPr>
      </p:pic>
      <p:pic>
        <p:nvPicPr>
          <p:cNvPr id="1036" name="Picture 12" descr="http://www.dytyna.info/img/gallery/7594_big.jpg"/>
          <p:cNvPicPr>
            <a:picLocks noChangeAspect="1" noChangeArrowheads="1"/>
          </p:cNvPicPr>
          <p:nvPr/>
        </p:nvPicPr>
        <p:blipFill>
          <a:blip r:embed="rId9" cstate="print"/>
          <a:srcRect l="10356" t="-1153" r="4207" b="23243"/>
          <a:stretch>
            <a:fillRect/>
          </a:stretch>
        </p:blipFill>
        <p:spPr bwMode="auto">
          <a:xfrm>
            <a:off x="4572000" y="2852936"/>
            <a:ext cx="2304256" cy="216024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13176"/>
            <a:ext cx="9144000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516" y="4941168"/>
            <a:ext cx="6542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ІМІДЖ   УЧИТЕЛЯ</a:t>
            </a:r>
            <a:endParaRPr lang="ru-RU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5993904"/>
            <a:ext cx="91440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99636" y="5934670"/>
            <a:ext cx="586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ІМІДЖ   ШКОЛИ</a:t>
            </a:r>
            <a:endParaRPr lang="ru-RU" sz="5400" b="1" cap="none" spc="0" dirty="0">
              <a:ln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encrypted-tbn3.gstatic.com/images?q=tbn:ANd9GcTdlc4gTUHcoPVlyChL6Y4NXP2rcYQOwct1SJV28W-Vu9AIYC3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2924944"/>
            <a:ext cx="228600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3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17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Покращити результативність</a:t>
            </a:r>
          </a:p>
          <a:p>
            <a:pPr algn="ctr"/>
            <a:r>
              <a:rPr lang="uk-UA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едагогічної діяльності  у методичній роботі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060848"/>
            <a:ext cx="8219256" cy="479715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Участь у професійних конкурсах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Поширення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через професійні сайти, професійні видання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Участь у проектах різного рівня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Здійснення дослідно-експериментальної роботи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Розробка авторських уроків з мультимедійним супроводом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Участь та підготовка учнів до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олімпіад,інших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творчих конкурсів</a:t>
            </a:r>
          </a:p>
          <a:p>
            <a:pPr eaLnBrk="1" hangingPunct="1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ІКТ,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 необхідного ресурсу сучасної освіти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733486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верх 37"/>
          <p:cNvSpPr/>
          <p:nvPr/>
        </p:nvSpPr>
        <p:spPr>
          <a:xfrm rot="17384696">
            <a:off x="6706934" y="2945807"/>
            <a:ext cx="360040" cy="218868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6200000">
            <a:off x="6890478" y="2190642"/>
            <a:ext cx="360040" cy="226069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5477824">
            <a:off x="6674168" y="1604792"/>
            <a:ext cx="360040" cy="2143211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14313339">
            <a:off x="5895004" y="1436439"/>
            <a:ext cx="360040" cy="144646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8375424">
            <a:off x="6383768" y="3548741"/>
            <a:ext cx="360040" cy="220167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4556832">
            <a:off x="1704406" y="2725075"/>
            <a:ext cx="360040" cy="2237231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6067660">
            <a:off x="1686945" y="1784026"/>
            <a:ext cx="360040" cy="219454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7343682">
            <a:off x="2082189" y="1250183"/>
            <a:ext cx="360040" cy="19757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9351116">
            <a:off x="5776811" y="3888680"/>
            <a:ext cx="360040" cy="2188684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2148482">
            <a:off x="2920014" y="3955253"/>
            <a:ext cx="360040" cy="209987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20577045">
            <a:off x="4926503" y="4158332"/>
            <a:ext cx="360040" cy="198098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174715">
            <a:off x="3683113" y="4160625"/>
            <a:ext cx="360040" cy="198352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Чого</a:t>
            </a:r>
            <a:r>
              <a:rPr lang="ru-RU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очікують</a:t>
            </a:r>
            <a:r>
              <a:rPr lang="ru-RU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замовники</a:t>
            </a:r>
            <a:r>
              <a:rPr lang="ru-RU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школи</a:t>
            </a:r>
            <a:r>
              <a:rPr lang="ru-RU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5661248"/>
            <a:ext cx="18002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Науково-методичне забезпечення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5877272"/>
            <a:ext cx="1800200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Мікроклімат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5805264"/>
            <a:ext cx="1800200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Матеріально-технічна база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5733256"/>
            <a:ext cx="180020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Заохочення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5856" y="4581128"/>
            <a:ext cx="2448272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16200000">
            <a:off x="1367644" y="3032956"/>
            <a:ext cx="158417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5400000">
            <a:off x="5976156" y="3032956"/>
            <a:ext cx="1584176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 rot="2858716">
            <a:off x="2235620" y="3635634"/>
            <a:ext cx="360040" cy="197571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4509120"/>
            <a:ext cx="1944216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Безпека, спокій, порядок у закладі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544" y="1340768"/>
            <a:ext cx="18002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Всебічний розвиток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2420888"/>
            <a:ext cx="1547664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Якісне навчання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3429000"/>
            <a:ext cx="154868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Увага до дитини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12160" y="1340768"/>
            <a:ext cx="180020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Цікаві уроки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64288" y="2204864"/>
            <a:ext cx="180020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Спокій, дисципліна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43800" y="3068960"/>
            <a:ext cx="180020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Нормоване навчання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43800" y="3933056"/>
            <a:ext cx="180020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Повага до них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092280" y="4797152"/>
            <a:ext cx="180020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Цікаве дозвілля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7" y="1653505"/>
            <a:ext cx="2232248" cy="2376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7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200" dirty="0" smtClean="0"/>
              <a:t>Основні вимоги, що висуваються до членів управлінської команди при формуванні іміджу школи</a:t>
            </a:r>
            <a:endParaRPr lang="en-US" sz="3200" dirty="0" smtClean="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gray">
          <a:xfrm>
            <a:off x="2517775" y="17668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3325813" y="2590800"/>
            <a:ext cx="2160587" cy="2160588"/>
            <a:chOff x="2238" y="1769"/>
            <a:chExt cx="1361" cy="1361"/>
          </a:xfrm>
        </p:grpSpPr>
        <p:sp>
          <p:nvSpPr>
            <p:cNvPr id="16403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6404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405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406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6407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6409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10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11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12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6408" name="Text Box 20"/>
            <p:cNvSpPr txBox="1">
              <a:spLocks noChangeArrowheads="1"/>
            </p:cNvSpPr>
            <p:nvPr/>
          </p:nvSpPr>
          <p:spPr bwMode="gray">
            <a:xfrm>
              <a:off x="2588" y="2196"/>
              <a:ext cx="6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uk-UA" sz="2400" dirty="0">
                  <a:solidFill>
                    <a:srgbClr val="080808"/>
                  </a:solidFill>
                </a:rPr>
                <a:t>Імідж </a:t>
              </a:r>
            </a:p>
            <a:p>
              <a:r>
                <a:rPr lang="uk-UA" sz="2400" dirty="0">
                  <a:solidFill>
                    <a:srgbClr val="080808"/>
                  </a:solidFill>
                </a:rPr>
                <a:t>школи</a:t>
              </a:r>
              <a:endParaRPr lang="en-US" sz="2400" dirty="0">
                <a:solidFill>
                  <a:srgbClr val="080808"/>
                </a:solidFill>
              </a:endParaRPr>
            </a:p>
          </p:txBody>
        </p:sp>
      </p:grp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6350" y="3248025"/>
            <a:ext cx="2794000" cy="9064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uk-UA" sz="1700">
                <a:solidFill>
                  <a:srgbClr val="FFFDE8"/>
                </a:solidFill>
              </a:rPr>
              <a:t>Обізнаність в інноваційній </a:t>
            </a:r>
          </a:p>
          <a:p>
            <a:pPr eaLnBrk="0" hangingPunct="0">
              <a:defRPr/>
            </a:pPr>
            <a:r>
              <a:rPr lang="uk-UA" sz="1700">
                <a:solidFill>
                  <a:srgbClr val="FFFDE8"/>
                </a:solidFill>
              </a:rPr>
              <a:t>педагогіці й педагогічному </a:t>
            </a:r>
          </a:p>
          <a:p>
            <a:pPr eaLnBrk="0" hangingPunct="0">
              <a:defRPr/>
            </a:pPr>
            <a:r>
              <a:rPr lang="uk-UA" sz="1700">
                <a:solidFill>
                  <a:srgbClr val="FFFDE8"/>
                </a:solidFill>
              </a:rPr>
              <a:t>менеджменті</a:t>
            </a:r>
            <a:endParaRPr lang="en-US" sz="1700">
              <a:solidFill>
                <a:srgbClr val="FFFDE8"/>
              </a:solidFill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323850" y="1854200"/>
            <a:ext cx="3092450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Високий рівень </a:t>
            </a:r>
          </a:p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професійної компетентності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gray">
          <a:xfrm>
            <a:off x="395288" y="4681538"/>
            <a:ext cx="3021012" cy="903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uk-UA">
                <a:solidFill>
                  <a:srgbClr val="FFFDE8"/>
                </a:solidFill>
              </a:rPr>
              <a:t>Знання психологічних</a:t>
            </a:r>
          </a:p>
          <a:p>
            <a:pPr eaLnBrk="0" hangingPunct="0">
              <a:defRPr/>
            </a:pPr>
            <a:r>
              <a:rPr lang="uk-UA">
                <a:solidFill>
                  <a:srgbClr val="FFFDE8"/>
                </a:solidFill>
              </a:rPr>
              <a:t> особливостей колективу, </a:t>
            </a:r>
          </a:p>
          <a:p>
            <a:pPr eaLnBrk="0" hangingPunct="0">
              <a:defRPr/>
            </a:pPr>
            <a:r>
              <a:rPr lang="uk-UA">
                <a:solidFill>
                  <a:srgbClr val="FFFDE8"/>
                </a:solidFill>
              </a:rPr>
              <a:t>технологій впливу</a:t>
            </a:r>
            <a:endParaRPr lang="en-US">
              <a:solidFill>
                <a:srgbClr val="FFFDE8"/>
              </a:solidFill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6049963" y="3205163"/>
            <a:ext cx="2667000" cy="820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uk-UA" dirty="0">
                <a:solidFill>
                  <a:srgbClr val="FEFEFE"/>
                </a:solidFill>
              </a:rPr>
              <a:t>Чітке визначення </a:t>
            </a:r>
          </a:p>
          <a:p>
            <a:pPr eaLnBrk="0" hangingPunct="0">
              <a:defRPr/>
            </a:pPr>
            <a:r>
              <a:rPr lang="uk-UA" dirty="0">
                <a:solidFill>
                  <a:srgbClr val="FEFEFE"/>
                </a:solidFill>
              </a:rPr>
              <a:t>пріоритетів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321300" y="1854200"/>
            <a:ext cx="3282950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Володіння сучасними </a:t>
            </a:r>
          </a:p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інформаційними технологіями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gray">
          <a:xfrm>
            <a:off x="5497513" y="4481513"/>
            <a:ext cx="2995612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Уміння й бажання </a:t>
            </a:r>
          </a:p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працювати в команді,</a:t>
            </a:r>
          </a:p>
          <a:p>
            <a:pPr eaLnBrk="0" hangingPunct="0">
              <a:defRPr/>
            </a:pPr>
            <a:r>
              <a:rPr lang="uk-UA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бути «командним» гравцем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gray">
          <a:xfrm>
            <a:off x="2627313" y="5732463"/>
            <a:ext cx="3529012" cy="102870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2700338" y="5916613"/>
            <a:ext cx="3560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defRPr/>
            </a:pPr>
            <a:r>
              <a:rPr lang="uk-UA" sz="1600" b="1">
                <a:solidFill>
                  <a:srgbClr val="FFFDE8"/>
                </a:solidFill>
              </a:rPr>
              <a:t>П</a:t>
            </a:r>
            <a:r>
              <a:rPr lang="uk-UA" sz="1600">
                <a:solidFill>
                  <a:srgbClr val="FFFDE8"/>
                </a:solidFill>
              </a:rPr>
              <a:t>рагнення підвищувати свій </a:t>
            </a:r>
          </a:p>
          <a:p>
            <a:pPr eaLnBrk="0" hangingPunct="0">
              <a:buClr>
                <a:srgbClr val="D7181F"/>
              </a:buClr>
              <a:defRPr/>
            </a:pPr>
            <a:r>
              <a:rPr lang="uk-UA" sz="1600">
                <a:solidFill>
                  <a:srgbClr val="FFFDE8"/>
                </a:solidFill>
              </a:rPr>
              <a:t>професійний рівень, оволодівати новими методиками, технологіями</a:t>
            </a:r>
            <a:endParaRPr lang="en-US" sz="1600" b="1">
              <a:solidFill>
                <a:srgbClr val="FFFDE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3" y="0"/>
            <a:ext cx="9119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03848" y="332656"/>
            <a:ext cx="5940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в </a:t>
            </a:r>
            <a:r>
              <a:rPr lang="uk-UA" sz="3600" b="1" dirty="0">
                <a:solidFill>
                  <a:schemeClr val="bg1"/>
                </a:solidFill>
              </a:rPr>
              <a:t>перекладі з латинської – </a:t>
            </a:r>
            <a:r>
              <a:rPr lang="uk-UA" sz="3600" b="1" dirty="0" smtClean="0">
                <a:solidFill>
                  <a:schemeClr val="bg1"/>
                </a:solidFill>
              </a:rPr>
              <a:t>“картинка”,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з англійської – “образ, престиж, репутація”,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з </a:t>
            </a:r>
            <a:r>
              <a:rPr lang="uk-UA" sz="3600" b="1" dirty="0">
                <a:solidFill>
                  <a:schemeClr val="bg1"/>
                </a:solidFill>
              </a:rPr>
              <a:t>французької – “неусвідомлений ідеал”.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  Імідж </a:t>
            </a:r>
            <a:r>
              <a:rPr lang="uk-UA" sz="3600" b="1" dirty="0">
                <a:solidFill>
                  <a:schemeClr val="bg1"/>
                </a:solidFill>
              </a:rPr>
              <a:t>– це враження, яке справляє суб’єкт на оточуючих людей.</a:t>
            </a:r>
          </a:p>
          <a:p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4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009" y="260648"/>
            <a:ext cx="8229600" cy="927100"/>
          </a:xfrm>
        </p:spPr>
        <p:txBody>
          <a:bodyPr/>
          <a:lstStyle/>
          <a:p>
            <a:pPr algn="ctr" eaLnBrk="1" hangingPunct="1"/>
            <a:r>
              <a:rPr lang="uk-UA" sz="3200" dirty="0" smtClean="0"/>
              <a:t>За даними досліджень, провідними компонентами іміджу освітньої установи є:</a:t>
            </a:r>
            <a:endParaRPr lang="en-US" sz="3200" dirty="0" smtClean="0"/>
          </a:p>
        </p:txBody>
      </p:sp>
      <p:grpSp>
        <p:nvGrpSpPr>
          <p:cNvPr id="17411" name="AutoShape 3"/>
          <p:cNvGrpSpPr>
            <a:grpSpLocks/>
          </p:cNvGrpSpPr>
          <p:nvPr/>
        </p:nvGrpSpPr>
        <p:grpSpPr bwMode="auto">
          <a:xfrm>
            <a:off x="539750" y="3789363"/>
            <a:ext cx="2066925" cy="2217737"/>
            <a:chOff x="503" y="2335"/>
            <a:chExt cx="1302" cy="1397"/>
          </a:xfrm>
        </p:grpSpPr>
        <p:pic>
          <p:nvPicPr>
            <p:cNvPr id="17453" name="AutoShap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3" y="2335"/>
              <a:ext cx="130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4" name="Text Box 4"/>
            <p:cNvSpPr txBox="1">
              <a:spLocks noChangeArrowheads="1"/>
            </p:cNvSpPr>
            <p:nvPr/>
          </p:nvSpPr>
          <p:spPr bwMode="auto">
            <a:xfrm rot="5400000">
              <a:off x="541" y="2470"/>
              <a:ext cx="1226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17412" name="Freeform 4"/>
          <p:cNvSpPr>
            <a:spLocks/>
          </p:cNvSpPr>
          <p:nvPr/>
        </p:nvSpPr>
        <p:spPr bwMode="gray">
          <a:xfrm>
            <a:off x="539750" y="3789363"/>
            <a:ext cx="2006600" cy="481012"/>
          </a:xfrm>
          <a:custGeom>
            <a:avLst/>
            <a:gdLst>
              <a:gd name="T0" fmla="*/ 2147483647 w 1270"/>
              <a:gd name="T1" fmla="*/ 2147483647 h 303"/>
              <a:gd name="T2" fmla="*/ 2147483647 w 1270"/>
              <a:gd name="T3" fmla="*/ 2147483647 h 303"/>
              <a:gd name="T4" fmla="*/ 2147483647 w 1270"/>
              <a:gd name="T5" fmla="*/ 2147483647 h 303"/>
              <a:gd name="T6" fmla="*/ 2147483647 w 1270"/>
              <a:gd name="T7" fmla="*/ 2147483647 h 303"/>
              <a:gd name="T8" fmla="*/ 2147483647 w 1270"/>
              <a:gd name="T9" fmla="*/ 2147483647 h 303"/>
              <a:gd name="T10" fmla="*/ 2147483647 w 1270"/>
              <a:gd name="T11" fmla="*/ 2147483647 h 303"/>
              <a:gd name="T12" fmla="*/ 2147483647 w 1270"/>
              <a:gd name="T13" fmla="*/ 2147483647 h 303"/>
              <a:gd name="T14" fmla="*/ 2147483647 w 1270"/>
              <a:gd name="T15" fmla="*/ 2147483647 h 303"/>
              <a:gd name="T16" fmla="*/ 2147483647 w 127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gray">
          <a:xfrm>
            <a:off x="1016000" y="3933825"/>
            <a:ext cx="1012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1 - 4 кл.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gray">
          <a:xfrm>
            <a:off x="611188" y="4437063"/>
            <a:ext cx="18097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/>
              <a:t>образ </a:t>
            </a:r>
          </a:p>
          <a:p>
            <a:pPr eaLnBrk="1" hangingPunct="1"/>
            <a:r>
              <a:rPr lang="uk-UA" dirty="0"/>
              <a:t>класного керівника</a:t>
            </a:r>
            <a:endParaRPr lang="en-US" dirty="0"/>
          </a:p>
        </p:txBody>
      </p:sp>
      <p:grpSp>
        <p:nvGrpSpPr>
          <p:cNvPr id="17415" name="AutoShape 7"/>
          <p:cNvGrpSpPr>
            <a:grpSpLocks/>
          </p:cNvGrpSpPr>
          <p:nvPr/>
        </p:nvGrpSpPr>
        <p:grpSpPr bwMode="auto">
          <a:xfrm>
            <a:off x="2771775" y="3860800"/>
            <a:ext cx="2066925" cy="2217738"/>
            <a:chOff x="2231" y="2335"/>
            <a:chExt cx="1302" cy="1397"/>
          </a:xfrm>
        </p:grpSpPr>
        <p:pic>
          <p:nvPicPr>
            <p:cNvPr id="17451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31" y="2335"/>
              <a:ext cx="130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2" name="Text Box 10"/>
            <p:cNvSpPr txBox="1">
              <a:spLocks noChangeArrowheads="1"/>
            </p:cNvSpPr>
            <p:nvPr/>
          </p:nvSpPr>
          <p:spPr bwMode="auto">
            <a:xfrm rot="5400000">
              <a:off x="2269" y="2470"/>
              <a:ext cx="1226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17416" name="Freeform 8"/>
          <p:cNvSpPr>
            <a:spLocks/>
          </p:cNvSpPr>
          <p:nvPr/>
        </p:nvSpPr>
        <p:spPr bwMode="gray">
          <a:xfrm>
            <a:off x="2771775" y="3860800"/>
            <a:ext cx="2001838" cy="481013"/>
          </a:xfrm>
          <a:custGeom>
            <a:avLst/>
            <a:gdLst>
              <a:gd name="T0" fmla="*/ 2147483647 w 1261"/>
              <a:gd name="T1" fmla="*/ 2147483647 h 303"/>
              <a:gd name="T2" fmla="*/ 2147483647 w 1261"/>
              <a:gd name="T3" fmla="*/ 2147483647 h 303"/>
              <a:gd name="T4" fmla="*/ 2147483647 w 1261"/>
              <a:gd name="T5" fmla="*/ 2147483647 h 303"/>
              <a:gd name="T6" fmla="*/ 2147483647 w 1261"/>
              <a:gd name="T7" fmla="*/ 2147483647 h 303"/>
              <a:gd name="T8" fmla="*/ 2147483647 w 1261"/>
              <a:gd name="T9" fmla="*/ 2147483647 h 303"/>
              <a:gd name="T10" fmla="*/ 2147483647 w 1261"/>
              <a:gd name="T11" fmla="*/ 2147483647 h 303"/>
              <a:gd name="T12" fmla="*/ 2147483647 w 1261"/>
              <a:gd name="T13" fmla="*/ 2147483647 h 303"/>
              <a:gd name="T14" fmla="*/ 2147483647 w 1261"/>
              <a:gd name="T15" fmla="*/ 2147483647 h 303"/>
              <a:gd name="T16" fmla="*/ 2147483647 w 1261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9"/>
          <p:cNvSpPr>
            <a:spLocks noChangeArrowheads="1"/>
          </p:cNvSpPr>
          <p:nvPr/>
        </p:nvSpPr>
        <p:spPr bwMode="gray">
          <a:xfrm>
            <a:off x="3255963" y="4005263"/>
            <a:ext cx="9969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9 -11кл.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gray">
          <a:xfrm>
            <a:off x="2916238" y="4437063"/>
            <a:ext cx="20113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образ учителя-предметника, образ </a:t>
            </a:r>
          </a:p>
          <a:p>
            <a:pPr eaLnBrk="1" hangingPunct="1"/>
            <a:r>
              <a:rPr lang="uk-UA"/>
              <a:t>директора</a:t>
            </a:r>
            <a:endParaRPr lang="en-US"/>
          </a:p>
        </p:txBody>
      </p:sp>
      <p:grpSp>
        <p:nvGrpSpPr>
          <p:cNvPr id="17419" name="AutoShape 11"/>
          <p:cNvGrpSpPr>
            <a:grpSpLocks/>
          </p:cNvGrpSpPr>
          <p:nvPr/>
        </p:nvGrpSpPr>
        <p:grpSpPr bwMode="auto">
          <a:xfrm>
            <a:off x="4932363" y="3860800"/>
            <a:ext cx="2066925" cy="2217738"/>
            <a:chOff x="3936" y="2335"/>
            <a:chExt cx="1302" cy="1397"/>
          </a:xfrm>
        </p:grpSpPr>
        <p:pic>
          <p:nvPicPr>
            <p:cNvPr id="17449" name="AutoShape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36" y="2335"/>
              <a:ext cx="130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 Box 16"/>
            <p:cNvSpPr txBox="1">
              <a:spLocks noChangeArrowheads="1"/>
            </p:cNvSpPr>
            <p:nvPr/>
          </p:nvSpPr>
          <p:spPr bwMode="auto">
            <a:xfrm rot="5400000">
              <a:off x="3973" y="2470"/>
              <a:ext cx="1226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17420" name="Freeform 12"/>
          <p:cNvSpPr>
            <a:spLocks/>
          </p:cNvSpPr>
          <p:nvPr/>
        </p:nvSpPr>
        <p:spPr bwMode="gray">
          <a:xfrm>
            <a:off x="4957763" y="3878263"/>
            <a:ext cx="2000250" cy="463550"/>
          </a:xfrm>
          <a:custGeom>
            <a:avLst/>
            <a:gdLst>
              <a:gd name="T0" fmla="*/ 2147483647 w 1260"/>
              <a:gd name="T1" fmla="*/ 2147483647 h 292"/>
              <a:gd name="T2" fmla="*/ 2147483647 w 1260"/>
              <a:gd name="T3" fmla="*/ 0 h 292"/>
              <a:gd name="T4" fmla="*/ 2147483647 w 1260"/>
              <a:gd name="T5" fmla="*/ 0 h 292"/>
              <a:gd name="T6" fmla="*/ 2147483647 w 1260"/>
              <a:gd name="T7" fmla="*/ 2147483647 h 292"/>
              <a:gd name="T8" fmla="*/ 2147483647 w 1260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gray">
          <a:xfrm>
            <a:off x="5399088" y="3994150"/>
            <a:ext cx="10588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5 -11 кл.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gray">
          <a:xfrm>
            <a:off x="5003800" y="4437063"/>
            <a:ext cx="2011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уявлення про якість освіти, стилі роботи школи</a:t>
            </a:r>
            <a:endParaRPr lang="en-US"/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2700338" y="1844675"/>
            <a:ext cx="2087562" cy="538163"/>
            <a:chOff x="2251" y="1126"/>
            <a:chExt cx="1501" cy="339"/>
          </a:xfrm>
        </p:grpSpPr>
        <p:sp>
          <p:nvSpPr>
            <p:cNvPr id="17447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45454"/>
                </a:gs>
                <a:gs pos="50000">
                  <a:srgbClr val="EAEAEA"/>
                </a:gs>
                <a:gs pos="100000">
                  <a:srgbClr val="545454"/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2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4" name="Rectangle 18"/>
          <p:cNvSpPr>
            <a:spLocks noChangeArrowheads="1"/>
          </p:cNvSpPr>
          <p:nvPr/>
        </p:nvSpPr>
        <p:spPr bwMode="gray">
          <a:xfrm>
            <a:off x="2843213" y="1773238"/>
            <a:ext cx="1771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/>
              <a:t>Для </a:t>
            </a:r>
          </a:p>
          <a:p>
            <a:r>
              <a:rPr lang="uk-UA" sz="1600"/>
              <a:t>старшокласників</a:t>
            </a:r>
            <a:endParaRPr lang="en-US" sz="1600"/>
          </a:p>
        </p:txBody>
      </p:sp>
      <p:grpSp>
        <p:nvGrpSpPr>
          <p:cNvPr id="17425" name="Group 19"/>
          <p:cNvGrpSpPr>
            <a:grpSpLocks/>
          </p:cNvGrpSpPr>
          <p:nvPr/>
        </p:nvGrpSpPr>
        <p:grpSpPr bwMode="auto">
          <a:xfrm>
            <a:off x="5003800" y="1844675"/>
            <a:ext cx="2160588" cy="538163"/>
            <a:chOff x="3969" y="1126"/>
            <a:chExt cx="1502" cy="339"/>
          </a:xfrm>
        </p:grpSpPr>
        <p:sp>
          <p:nvSpPr>
            <p:cNvPr id="17445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45454"/>
                </a:gs>
                <a:gs pos="50000">
                  <a:srgbClr val="EAEAEA"/>
                </a:gs>
                <a:gs pos="100000">
                  <a:srgbClr val="545454"/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6" name="Rectangle 22"/>
          <p:cNvSpPr>
            <a:spLocks noChangeArrowheads="1"/>
          </p:cNvSpPr>
          <p:nvPr/>
        </p:nvSpPr>
        <p:spPr bwMode="gray">
          <a:xfrm>
            <a:off x="5449888" y="1773238"/>
            <a:ext cx="12779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/>
              <a:t>Для батьків</a:t>
            </a:r>
          </a:p>
          <a:p>
            <a:r>
              <a:rPr lang="uk-UA" sz="1600"/>
              <a:t>учнів</a:t>
            </a:r>
            <a:endParaRPr lang="en-US"/>
          </a:p>
        </p:txBody>
      </p:sp>
      <p:grpSp>
        <p:nvGrpSpPr>
          <p:cNvPr id="17427" name="Group 23"/>
          <p:cNvGrpSpPr>
            <a:grpSpLocks/>
          </p:cNvGrpSpPr>
          <p:nvPr/>
        </p:nvGrpSpPr>
        <p:grpSpPr bwMode="auto">
          <a:xfrm>
            <a:off x="179388" y="1844675"/>
            <a:ext cx="2305050" cy="538163"/>
            <a:chOff x="555" y="1126"/>
            <a:chExt cx="1502" cy="339"/>
          </a:xfrm>
        </p:grpSpPr>
        <p:sp>
          <p:nvSpPr>
            <p:cNvPr id="2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8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8" name="Rectangle 26"/>
          <p:cNvSpPr>
            <a:spLocks noChangeArrowheads="1"/>
          </p:cNvSpPr>
          <p:nvPr/>
        </p:nvSpPr>
        <p:spPr bwMode="gray">
          <a:xfrm>
            <a:off x="179388" y="1773238"/>
            <a:ext cx="2305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dirty="0"/>
              <a:t>Для учнів початкової</a:t>
            </a:r>
          </a:p>
          <a:p>
            <a:r>
              <a:rPr lang="uk-UA" sz="1600" dirty="0"/>
              <a:t> школи та їхніх батьків</a:t>
            </a:r>
            <a:endParaRPr lang="en-US" sz="1600" dirty="0"/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gray">
          <a:xfrm flipV="1">
            <a:off x="395288" y="2420938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7430" name="AutoShape 28"/>
          <p:cNvSpPr>
            <a:spLocks noChangeArrowheads="1"/>
          </p:cNvSpPr>
          <p:nvPr/>
        </p:nvSpPr>
        <p:spPr bwMode="gray">
          <a:xfrm flipV="1">
            <a:off x="2843213" y="2382838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7431" name="AutoShape 29"/>
          <p:cNvSpPr>
            <a:spLocks noChangeArrowheads="1"/>
          </p:cNvSpPr>
          <p:nvPr/>
        </p:nvSpPr>
        <p:spPr bwMode="gray">
          <a:xfrm flipV="1">
            <a:off x="5059363" y="2346956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uk-UA"/>
          </a:p>
          <a:p>
            <a:endParaRPr lang="en-US"/>
          </a:p>
          <a:p>
            <a:endParaRPr lang="ru-RU"/>
          </a:p>
        </p:txBody>
      </p:sp>
      <p:grpSp>
        <p:nvGrpSpPr>
          <p:cNvPr id="17432" name="Group 23"/>
          <p:cNvGrpSpPr>
            <a:grpSpLocks/>
          </p:cNvGrpSpPr>
          <p:nvPr/>
        </p:nvGrpSpPr>
        <p:grpSpPr bwMode="auto">
          <a:xfrm>
            <a:off x="7191375" y="1844675"/>
            <a:ext cx="19526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5" y="1145"/>
              <a:ext cx="1463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33" name="AutoShape 27"/>
          <p:cNvSpPr>
            <a:spLocks noChangeArrowheads="1"/>
          </p:cNvSpPr>
          <p:nvPr/>
        </p:nvSpPr>
        <p:spPr bwMode="gray">
          <a:xfrm flipV="1">
            <a:off x="7162800" y="249237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17434" name="AutoShape 3"/>
          <p:cNvGrpSpPr>
            <a:grpSpLocks/>
          </p:cNvGrpSpPr>
          <p:nvPr/>
        </p:nvGrpSpPr>
        <p:grpSpPr bwMode="auto">
          <a:xfrm>
            <a:off x="7077075" y="3860800"/>
            <a:ext cx="2066925" cy="2217738"/>
            <a:chOff x="503" y="2335"/>
            <a:chExt cx="1302" cy="1397"/>
          </a:xfrm>
        </p:grpSpPr>
        <p:pic>
          <p:nvPicPr>
            <p:cNvPr id="17439" name="AutoShap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3" y="2335"/>
              <a:ext cx="130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Text Box 44"/>
            <p:cNvSpPr txBox="1">
              <a:spLocks noChangeArrowheads="1"/>
            </p:cNvSpPr>
            <p:nvPr/>
          </p:nvSpPr>
          <p:spPr bwMode="auto">
            <a:xfrm rot="5400000">
              <a:off x="541" y="2470"/>
              <a:ext cx="1226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17435" name="Freeform 4"/>
          <p:cNvSpPr>
            <a:spLocks/>
          </p:cNvSpPr>
          <p:nvPr/>
        </p:nvSpPr>
        <p:spPr bwMode="gray">
          <a:xfrm>
            <a:off x="7137400" y="3860800"/>
            <a:ext cx="2006600" cy="481013"/>
          </a:xfrm>
          <a:custGeom>
            <a:avLst/>
            <a:gdLst>
              <a:gd name="T0" fmla="*/ 2147483647 w 1270"/>
              <a:gd name="T1" fmla="*/ 2147483647 h 303"/>
              <a:gd name="T2" fmla="*/ 2147483647 w 1270"/>
              <a:gd name="T3" fmla="*/ 2147483647 h 303"/>
              <a:gd name="T4" fmla="*/ 2147483647 w 1270"/>
              <a:gd name="T5" fmla="*/ 2147483647 h 303"/>
              <a:gd name="T6" fmla="*/ 2147483647 w 1270"/>
              <a:gd name="T7" fmla="*/ 2147483647 h 303"/>
              <a:gd name="T8" fmla="*/ 2147483647 w 1270"/>
              <a:gd name="T9" fmla="*/ 2147483647 h 303"/>
              <a:gd name="T10" fmla="*/ 2147483647 w 1270"/>
              <a:gd name="T11" fmla="*/ 2147483647 h 303"/>
              <a:gd name="T12" fmla="*/ 2147483647 w 1270"/>
              <a:gd name="T13" fmla="*/ 2147483647 h 303"/>
              <a:gd name="T14" fmla="*/ 2147483647 w 1270"/>
              <a:gd name="T15" fmla="*/ 2147483647 h 303"/>
              <a:gd name="T16" fmla="*/ 2147483647 w 127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46" name="Rectangle 5"/>
          <p:cNvSpPr>
            <a:spLocks noChangeArrowheads="1"/>
          </p:cNvSpPr>
          <p:nvPr/>
        </p:nvSpPr>
        <p:spPr bwMode="gray">
          <a:xfrm>
            <a:off x="7505700" y="3860800"/>
            <a:ext cx="996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1-11 кл.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7437" name="Rectangle 26"/>
          <p:cNvSpPr>
            <a:spLocks noChangeArrowheads="1"/>
          </p:cNvSpPr>
          <p:nvPr/>
        </p:nvSpPr>
        <p:spPr bwMode="gray">
          <a:xfrm>
            <a:off x="7315200" y="1916113"/>
            <a:ext cx="15938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/>
              <a:t>для батьків дітей</a:t>
            </a:r>
          </a:p>
          <a:p>
            <a:r>
              <a:rPr lang="uk-UA" sz="1400"/>
              <a:t> з ослабленим</a:t>
            </a:r>
          </a:p>
          <a:p>
            <a:r>
              <a:rPr lang="uk-UA" sz="1400"/>
              <a:t> здоров’ям</a:t>
            </a:r>
            <a:endParaRPr lang="en-US" sz="1400"/>
          </a:p>
        </p:txBody>
      </p:sp>
      <p:sp>
        <p:nvSpPr>
          <p:cNvPr id="17438" name="Text Box 14"/>
          <p:cNvSpPr txBox="1">
            <a:spLocks noChangeArrowheads="1"/>
          </p:cNvSpPr>
          <p:nvPr/>
        </p:nvSpPr>
        <p:spPr bwMode="gray">
          <a:xfrm>
            <a:off x="7132638" y="4652963"/>
            <a:ext cx="20113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комфортність шкільного середовища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066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uk-UA" sz="4000" dirty="0"/>
              <a:t>Алгоритм створення позитивного іміджу школи.</a:t>
            </a:r>
            <a:endParaRPr lang="ru-RU" sz="4000" dirty="0"/>
          </a:p>
        </p:txBody>
      </p:sp>
      <p:sp>
        <p:nvSpPr>
          <p:cNvPr id="4" name="Блок-схема: несколько документов 3"/>
          <p:cNvSpPr/>
          <p:nvPr/>
        </p:nvSpPr>
        <p:spPr bwMode="auto">
          <a:xfrm>
            <a:off x="685800" y="1676400"/>
            <a:ext cx="2438400" cy="2819400"/>
          </a:xfrm>
          <a:prstGeom prst="flowChartMultidocument">
            <a:avLst/>
          </a:prstGeom>
          <a:solidFill>
            <a:srgbClr val="CCFF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>
                <a:solidFill>
                  <a:srgbClr val="000000"/>
                </a:solidFill>
              </a:rPr>
              <a:t>Виявлення соціальних груп, зацікавлених в наданні освітніх послуг, уявлень, що склалися про школу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 bwMode="auto">
          <a:xfrm>
            <a:off x="3200400" y="1676400"/>
            <a:ext cx="2438400" cy="2819400"/>
          </a:xfrm>
          <a:prstGeom prst="flowChartMultidocument">
            <a:avLst/>
          </a:prstGeom>
          <a:solidFill>
            <a:schemeClr val="accent3">
              <a:lumMod val="9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>
                <a:solidFill>
                  <a:srgbClr val="000000"/>
                </a:solidFill>
              </a:rPr>
              <a:t>Вивчення актуальних переваг і очікувань аудиторії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 bwMode="auto">
          <a:xfrm>
            <a:off x="5791200" y="1676400"/>
            <a:ext cx="2438400" cy="2819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Конструювання ІШ, розробка стратегії формування ІШ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 bwMode="auto">
          <a:xfrm>
            <a:off x="1905000" y="4191000"/>
            <a:ext cx="2438400" cy="2514600"/>
          </a:xfrm>
          <a:prstGeom prst="flowChartMultidocument">
            <a:avLst/>
          </a:prstGeom>
          <a:solidFill>
            <a:srgbClr val="CCFF99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>
                <a:solidFill>
                  <a:srgbClr val="000000"/>
                </a:solidFill>
              </a:rPr>
              <a:t>Контроль проміжних результатів, </a:t>
            </a:r>
          </a:p>
          <a:p>
            <a:pPr>
              <a:defRPr/>
            </a:pPr>
            <a:r>
              <a:rPr lang="uk-UA">
                <a:solidFill>
                  <a:srgbClr val="000000"/>
                </a:solidFill>
              </a:rPr>
              <a:t>коригування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 bwMode="auto">
          <a:xfrm>
            <a:off x="4343400" y="4191000"/>
            <a:ext cx="2438400" cy="251460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Моніторинг сформованого іміджу навчального закладу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04813"/>
            <a:ext cx="8229600" cy="927100"/>
          </a:xfrm>
        </p:spPr>
        <p:txBody>
          <a:bodyPr/>
          <a:lstStyle/>
          <a:p>
            <a:pPr algn="ctr" eaLnBrk="1" hangingPunct="1"/>
            <a:r>
              <a:rPr lang="uk-UA" sz="4000" smtClean="0"/>
              <a:t>Складові позитивного іміджу школи </a:t>
            </a:r>
            <a:r>
              <a:rPr lang="uk-UA" sz="2400" i="1" smtClean="0"/>
              <a:t>(за І.Зуєвською)</a:t>
            </a:r>
            <a:endParaRPr lang="en-US" sz="2400" i="1" smtClean="0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gray">
          <a:xfrm>
            <a:off x="5384800" y="2943225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gray">
          <a:xfrm>
            <a:off x="1001713" y="2943225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121025" y="3814763"/>
            <a:ext cx="1368425" cy="1266825"/>
            <a:chOff x="2226" y="2171"/>
            <a:chExt cx="798" cy="741"/>
          </a:xfrm>
        </p:grpSpPr>
        <p:sp>
          <p:nvSpPr>
            <p:cNvPr id="49158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FEFEF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2" name="Text Box 8"/>
          <p:cNvSpPr txBox="1">
            <a:spLocks noChangeArrowheads="1"/>
          </p:cNvSpPr>
          <p:nvPr/>
        </p:nvSpPr>
        <p:spPr bwMode="white">
          <a:xfrm>
            <a:off x="3117850" y="4048125"/>
            <a:ext cx="13763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200" b="1">
                <a:solidFill>
                  <a:srgbClr val="F8F8F8"/>
                </a:solidFill>
                <a:cs typeface="Arial" charset="0"/>
              </a:rPr>
              <a:t>Постійні</a:t>
            </a:r>
            <a:endParaRPr lang="en-US" sz="22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517650" y="4184650"/>
            <a:ext cx="1646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>
                <a:solidFill>
                  <a:srgbClr val="000000"/>
                </a:solidFill>
                <a:cs typeface="Arial" charset="0"/>
              </a:rPr>
              <a:t>СКЛАДОВІ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gray">
          <a:xfrm>
            <a:off x="3876675" y="3235325"/>
            <a:ext cx="1333500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4640263" y="3814763"/>
            <a:ext cx="1368425" cy="1266825"/>
            <a:chOff x="2226" y="2171"/>
            <a:chExt cx="798" cy="741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FEFEF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6" name="Text Box 14"/>
          <p:cNvSpPr txBox="1">
            <a:spLocks noChangeArrowheads="1"/>
          </p:cNvSpPr>
          <p:nvPr/>
        </p:nvSpPr>
        <p:spPr bwMode="white">
          <a:xfrm>
            <a:off x="4637088" y="4048125"/>
            <a:ext cx="13763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1">
                <a:solidFill>
                  <a:srgbClr val="F8F8F8"/>
                </a:solidFill>
                <a:cs typeface="Arial" charset="0"/>
              </a:rPr>
              <a:t>Змінні</a:t>
            </a:r>
            <a:endParaRPr lang="en-US" sz="2400" b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467" name="Group 15"/>
          <p:cNvGrpSpPr>
            <a:grpSpLocks/>
          </p:cNvGrpSpPr>
          <p:nvPr/>
        </p:nvGrpSpPr>
        <p:grpSpPr bwMode="auto">
          <a:xfrm>
            <a:off x="1073150" y="2560638"/>
            <a:ext cx="1196975" cy="1171575"/>
            <a:chOff x="480" y="1200"/>
            <a:chExt cx="1042" cy="1019"/>
          </a:xfrm>
        </p:grpSpPr>
        <p:grpSp>
          <p:nvGrpSpPr>
            <p:cNvPr id="19526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8" name="Picture 17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7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27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Group 20"/>
          <p:cNvGrpSpPr>
            <a:grpSpLocks/>
          </p:cNvGrpSpPr>
          <p:nvPr/>
        </p:nvGrpSpPr>
        <p:grpSpPr bwMode="auto">
          <a:xfrm>
            <a:off x="374650" y="3857625"/>
            <a:ext cx="1196975" cy="1171575"/>
            <a:chOff x="480" y="1200"/>
            <a:chExt cx="1042" cy="1019"/>
          </a:xfrm>
        </p:grpSpPr>
        <p:grpSp>
          <p:nvGrpSpPr>
            <p:cNvPr id="19522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4" name="Picture 22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75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23" name="Picture 24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Group 25"/>
          <p:cNvGrpSpPr>
            <a:grpSpLocks/>
          </p:cNvGrpSpPr>
          <p:nvPr/>
        </p:nvGrpSpPr>
        <p:grpSpPr bwMode="auto">
          <a:xfrm>
            <a:off x="1073150" y="5068888"/>
            <a:ext cx="1196975" cy="1171575"/>
            <a:chOff x="480" y="1200"/>
            <a:chExt cx="1042" cy="1019"/>
          </a:xfrm>
        </p:grpSpPr>
        <p:grpSp>
          <p:nvGrpSpPr>
            <p:cNvPr id="19518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20" name="Picture 27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80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19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0" name="Text Box 30"/>
          <p:cNvSpPr txBox="1">
            <a:spLocks noChangeArrowheads="1"/>
          </p:cNvSpPr>
          <p:nvPr/>
        </p:nvSpPr>
        <p:spPr bwMode="white">
          <a:xfrm>
            <a:off x="973138" y="2792413"/>
            <a:ext cx="13620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 b="1">
                <a:solidFill>
                  <a:srgbClr val="F8F8F8"/>
                </a:solidFill>
                <a:cs typeface="Arial" charset="0"/>
              </a:rPr>
              <a:t>Місія і концепція школи</a:t>
            </a:r>
            <a:endParaRPr lang="en-US" sz="14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71" name="Text Box 31"/>
          <p:cNvSpPr txBox="1">
            <a:spLocks noChangeArrowheads="1"/>
          </p:cNvSpPr>
          <p:nvPr/>
        </p:nvSpPr>
        <p:spPr bwMode="white">
          <a:xfrm>
            <a:off x="415925" y="3987800"/>
            <a:ext cx="12382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Доброзич</a:t>
            </a:r>
          </a:p>
          <a:p>
            <a:pPr eaLnBrk="1" hangingPunct="1"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ливий мікроклімат</a:t>
            </a:r>
            <a:endParaRPr lang="en-US" sz="12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72" name="Text Box 32"/>
          <p:cNvSpPr txBox="1">
            <a:spLocks noChangeArrowheads="1"/>
          </p:cNvSpPr>
          <p:nvPr/>
        </p:nvSpPr>
        <p:spPr bwMode="white">
          <a:xfrm>
            <a:off x="1101725" y="5276850"/>
            <a:ext cx="10604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 b="1">
                <a:solidFill>
                  <a:srgbClr val="F8F8F8"/>
                </a:solidFill>
                <a:cs typeface="Arial" charset="0"/>
              </a:rPr>
              <a:t>Професіоналізм</a:t>
            </a:r>
            <a:endParaRPr lang="en-US" sz="1400" b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473" name="Group 33"/>
          <p:cNvGrpSpPr>
            <a:grpSpLocks/>
          </p:cNvGrpSpPr>
          <p:nvPr/>
        </p:nvGrpSpPr>
        <p:grpSpPr bwMode="auto">
          <a:xfrm>
            <a:off x="7026275" y="2600325"/>
            <a:ext cx="1196975" cy="1171575"/>
            <a:chOff x="480" y="1200"/>
            <a:chExt cx="1042" cy="1019"/>
          </a:xfrm>
        </p:grpSpPr>
        <p:grpSp>
          <p:nvGrpSpPr>
            <p:cNvPr id="19514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16" name="Picture 35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88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15" name="Picture 3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4" name="Text Box 38"/>
          <p:cNvSpPr txBox="1">
            <a:spLocks noChangeArrowheads="1"/>
          </p:cNvSpPr>
          <p:nvPr/>
        </p:nvSpPr>
        <p:spPr bwMode="white">
          <a:xfrm>
            <a:off x="7112000" y="2971800"/>
            <a:ext cx="1060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Пріорітети ЗНЗ</a:t>
            </a:r>
            <a:endParaRPr lang="en-US" sz="1200" b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475" name="Group 39"/>
          <p:cNvGrpSpPr>
            <a:grpSpLocks/>
          </p:cNvGrpSpPr>
          <p:nvPr/>
        </p:nvGrpSpPr>
        <p:grpSpPr bwMode="auto">
          <a:xfrm>
            <a:off x="7642225" y="3857625"/>
            <a:ext cx="1196975" cy="1171575"/>
            <a:chOff x="480" y="1200"/>
            <a:chExt cx="1042" cy="1019"/>
          </a:xfrm>
        </p:grpSpPr>
        <p:grpSp>
          <p:nvGrpSpPr>
            <p:cNvPr id="19510" name="Group 4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12" name="Picture 41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94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11" name="Picture 4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6" name="Text Box 44"/>
          <p:cNvSpPr txBox="1">
            <a:spLocks noChangeArrowheads="1"/>
          </p:cNvSpPr>
          <p:nvPr/>
        </p:nvSpPr>
        <p:spPr bwMode="white">
          <a:xfrm>
            <a:off x="7683500" y="4078288"/>
            <a:ext cx="10604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 b="1">
                <a:solidFill>
                  <a:srgbClr val="F8F8F8"/>
                </a:solidFill>
                <a:cs typeface="Arial" charset="0"/>
              </a:rPr>
              <a:t>Види освітніх послуг</a:t>
            </a:r>
            <a:endParaRPr lang="en-US" sz="1400" b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9477" name="Group 45"/>
          <p:cNvGrpSpPr>
            <a:grpSpLocks/>
          </p:cNvGrpSpPr>
          <p:nvPr/>
        </p:nvGrpSpPr>
        <p:grpSpPr bwMode="auto">
          <a:xfrm>
            <a:off x="7085013" y="5173663"/>
            <a:ext cx="1196975" cy="1171575"/>
            <a:chOff x="480" y="1200"/>
            <a:chExt cx="1042" cy="1019"/>
          </a:xfrm>
        </p:grpSpPr>
        <p:grpSp>
          <p:nvGrpSpPr>
            <p:cNvPr id="19506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08" name="Picture 47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00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07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8" name="Text Box 50"/>
          <p:cNvSpPr txBox="1">
            <a:spLocks noChangeArrowheads="1"/>
          </p:cNvSpPr>
          <p:nvPr/>
        </p:nvSpPr>
        <p:spPr bwMode="white">
          <a:xfrm>
            <a:off x="7112000" y="5456238"/>
            <a:ext cx="1225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Матеріальна база</a:t>
            </a:r>
            <a:endParaRPr lang="en-US" sz="12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79" name="AutoShape 51"/>
          <p:cNvSpPr>
            <a:spLocks noChangeArrowheads="1"/>
          </p:cNvSpPr>
          <p:nvPr/>
        </p:nvSpPr>
        <p:spPr bwMode="gray">
          <a:xfrm rot="10800000">
            <a:off x="3956050" y="4924425"/>
            <a:ext cx="1333500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0" name="Text Box 52"/>
          <p:cNvSpPr txBox="1">
            <a:spLocks noChangeArrowheads="1"/>
          </p:cNvSpPr>
          <p:nvPr/>
        </p:nvSpPr>
        <p:spPr bwMode="auto">
          <a:xfrm>
            <a:off x="6043613" y="4184650"/>
            <a:ext cx="16462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>
                <a:solidFill>
                  <a:srgbClr val="000000"/>
                </a:solidFill>
                <a:cs typeface="Arial" charset="0"/>
              </a:rPr>
              <a:t>СКЛАДОВІ</a:t>
            </a:r>
            <a:endParaRPr lang="en-US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205" name="Rectangle 53"/>
          <p:cNvSpPr>
            <a:spLocks noChangeArrowheads="1"/>
          </p:cNvSpPr>
          <p:nvPr/>
        </p:nvSpPr>
        <p:spPr bwMode="gray">
          <a:xfrm>
            <a:off x="1219200" y="1676400"/>
            <a:ext cx="6705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D7181F"/>
              </a:buClr>
              <a:buFont typeface="Wingdings" pitchFamily="2" charset="2"/>
              <a:buNone/>
              <a:defRPr/>
            </a:pPr>
            <a:r>
              <a:rPr lang="uk-UA" sz="1600" b="1" dirty="0"/>
              <a:t>Постійні та змінні складові іміджу навчального закладу</a:t>
            </a:r>
            <a:endParaRPr lang="en-US" sz="1600" dirty="0"/>
          </a:p>
        </p:txBody>
      </p:sp>
      <p:grpSp>
        <p:nvGrpSpPr>
          <p:cNvPr id="19482" name="Group 15"/>
          <p:cNvGrpSpPr>
            <a:grpSpLocks/>
          </p:cNvGrpSpPr>
          <p:nvPr/>
        </p:nvGrpSpPr>
        <p:grpSpPr bwMode="auto">
          <a:xfrm>
            <a:off x="2614613" y="2457450"/>
            <a:ext cx="1196975" cy="1171575"/>
            <a:chOff x="480" y="1200"/>
            <a:chExt cx="1042" cy="1019"/>
          </a:xfrm>
        </p:grpSpPr>
        <p:grpSp>
          <p:nvGrpSpPr>
            <p:cNvPr id="19502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04" name="Picture 17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503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3" name="Group 15"/>
          <p:cNvGrpSpPr>
            <a:grpSpLocks/>
          </p:cNvGrpSpPr>
          <p:nvPr/>
        </p:nvGrpSpPr>
        <p:grpSpPr bwMode="auto">
          <a:xfrm>
            <a:off x="2565400" y="5149850"/>
            <a:ext cx="1196975" cy="1171575"/>
            <a:chOff x="480" y="1200"/>
            <a:chExt cx="1042" cy="1019"/>
          </a:xfrm>
        </p:grpSpPr>
        <p:grpSp>
          <p:nvGrpSpPr>
            <p:cNvPr id="19498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500" name="Picture 17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499" name="Picture 1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4" name="Group 33"/>
          <p:cNvGrpSpPr>
            <a:grpSpLocks/>
          </p:cNvGrpSpPr>
          <p:nvPr/>
        </p:nvGrpSpPr>
        <p:grpSpPr bwMode="auto">
          <a:xfrm>
            <a:off x="5445125" y="2576513"/>
            <a:ext cx="1196975" cy="1171575"/>
            <a:chOff x="480" y="1200"/>
            <a:chExt cx="1042" cy="1019"/>
          </a:xfrm>
        </p:grpSpPr>
        <p:grpSp>
          <p:nvGrpSpPr>
            <p:cNvPr id="19494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496" name="Picture 35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495" name="Picture 3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5" name="Group 33"/>
          <p:cNvGrpSpPr>
            <a:grpSpLocks/>
          </p:cNvGrpSpPr>
          <p:nvPr/>
        </p:nvGrpSpPr>
        <p:grpSpPr bwMode="auto">
          <a:xfrm>
            <a:off x="5521325" y="5113338"/>
            <a:ext cx="1196975" cy="1171575"/>
            <a:chOff x="480" y="1200"/>
            <a:chExt cx="1042" cy="1019"/>
          </a:xfrm>
        </p:grpSpPr>
        <p:grpSp>
          <p:nvGrpSpPr>
            <p:cNvPr id="19490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9492" name="Picture 35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9491" name="Picture 3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6" name="Прямоугольник 1"/>
          <p:cNvSpPr>
            <a:spLocks noChangeArrowheads="1"/>
          </p:cNvSpPr>
          <p:nvPr/>
        </p:nvSpPr>
        <p:spPr bwMode="auto">
          <a:xfrm>
            <a:off x="2565400" y="26765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>
                <a:solidFill>
                  <a:srgbClr val="F8F8F8"/>
                </a:solidFill>
                <a:cs typeface="Arial" charset="0"/>
              </a:rPr>
              <a:t>Якість освіти</a:t>
            </a:r>
            <a:endParaRPr lang="en-US" sz="14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87" name="Прямоугольник 2"/>
          <p:cNvSpPr>
            <a:spLocks noChangeArrowheads="1"/>
          </p:cNvSpPr>
          <p:nvPr/>
        </p:nvSpPr>
        <p:spPr bwMode="auto">
          <a:xfrm>
            <a:off x="2565400" y="5329238"/>
            <a:ext cx="12874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Ефективна </a:t>
            </a:r>
          </a:p>
          <a:p>
            <a:pPr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організаційна культура</a:t>
            </a:r>
            <a:endParaRPr lang="en-US" sz="12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88" name="Прямоугольник 3"/>
          <p:cNvSpPr>
            <a:spLocks noChangeArrowheads="1"/>
          </p:cNvSpPr>
          <p:nvPr/>
        </p:nvSpPr>
        <p:spPr bwMode="auto">
          <a:xfrm>
            <a:off x="5529263" y="5456238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>
                <a:solidFill>
                  <a:srgbClr val="F8F8F8"/>
                </a:solidFill>
                <a:cs typeface="Arial" charset="0"/>
              </a:rPr>
              <a:t>Елементи реклами</a:t>
            </a:r>
            <a:endParaRPr lang="en-US" sz="12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9489" name="Прямоугольник 4"/>
          <p:cNvSpPr>
            <a:spLocks noChangeArrowheads="1"/>
          </p:cNvSpPr>
          <p:nvPr/>
        </p:nvSpPr>
        <p:spPr bwMode="auto">
          <a:xfrm>
            <a:off x="5376863" y="2944813"/>
            <a:ext cx="12461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>
                <a:solidFill>
                  <a:srgbClr val="F8F8F8"/>
                </a:solidFill>
                <a:cs typeface="Arial" charset="0"/>
              </a:rPr>
              <a:t>Співпраця</a:t>
            </a:r>
            <a:endParaRPr lang="en-US" sz="1400" b="1">
              <a:solidFill>
                <a:srgbClr val="F8F8F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70088" y="2276475"/>
            <a:ext cx="5556250" cy="20161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black">
          <a:xfrm>
            <a:off x="3316288" y="2422525"/>
            <a:ext cx="54943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b="1"/>
              <a:t> </a:t>
            </a:r>
            <a:r>
              <a:rPr lang="uk-UA" sz="1600"/>
              <a:t>наявність  візитки  школи, зв’язки  з  громадськістю, ВНЗ, ДНЗ, сучасний  естетичний  вигляд</a:t>
            </a:r>
            <a:endParaRPr lang="en-US" sz="1600" b="1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uk-UA" sz="1600" b="1"/>
              <a:t>забезпечення  якісного  рівня  знань , висока   результативність   участі   в  міських   заходах , результативність  вступу  випускників  до ВНЗ</a:t>
            </a:r>
            <a:endParaRPr lang="en-US" sz="1600" b="1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gray">
          <a:xfrm>
            <a:off x="2782888" y="31051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454275"/>
            <a:ext cx="1714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942975"/>
          </a:xfrm>
        </p:spPr>
        <p:txBody>
          <a:bodyPr/>
          <a:lstStyle/>
          <a:p>
            <a:pPr algn="ctr" eaLnBrk="1" hangingPunct="1"/>
            <a:r>
              <a:rPr lang="uk-UA" sz="4000" smtClean="0"/>
              <a:t>Структура</a:t>
            </a:r>
            <a:br>
              <a:rPr lang="uk-UA" sz="4000" smtClean="0"/>
            </a:br>
            <a:r>
              <a:rPr lang="uk-UA" sz="4000" smtClean="0"/>
              <a:t> іміджу закладу освіти</a:t>
            </a:r>
            <a:endParaRPr lang="en-US" sz="4000" smtClean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black">
          <a:xfrm>
            <a:off x="1092200" y="3140075"/>
            <a:ext cx="16700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>
                <a:solidFill>
                  <a:srgbClr val="FF0000"/>
                </a:solidFill>
              </a:rPr>
              <a:t>Зовнішній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970088" y="4562475"/>
            <a:ext cx="6923087" cy="19621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black">
          <a:xfrm>
            <a:off x="3460750" y="4667250"/>
            <a:ext cx="54324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uk-UA" sz="1600"/>
              <a:t>- позитивний  мікроклімат  у  колективі; спільна ідея;</a:t>
            </a:r>
          </a:p>
          <a:p>
            <a:pPr algn="l" eaLnBrk="1" hangingPunct="1"/>
            <a:r>
              <a:rPr lang="uk-UA" sz="1600"/>
              <a:t>-  прогресивна  команда  адміністрації;   високий  рівень професіоналізму  вчителів; забезпечення   єдності   освітнього  процесу: навчання,   виховання,  </a:t>
            </a:r>
          </a:p>
          <a:p>
            <a:pPr algn="l" eaLnBrk="1" hangingPunct="1"/>
            <a:r>
              <a:rPr lang="uk-UA" sz="1600"/>
              <a:t>фізичного розвитку; сучасна  матеріально-технічна  база, шкільні  традиції; постійний  пошук  нового,  прогресивного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15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1727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black">
          <a:xfrm>
            <a:off x="1111250" y="5068888"/>
            <a:ext cx="167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Внутрішній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black">
          <a:xfrm>
            <a:off x="323850" y="1268413"/>
            <a:ext cx="863917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FF"/>
                </a:solidFill>
              </a:rPr>
              <a:t>Створення  іміджу  є  однією  із  функцій “паблік  рилейшнз” –  науки  і </a:t>
            </a:r>
          </a:p>
          <a:p>
            <a:r>
              <a:rPr lang="uk-UA" sz="1600" b="1">
                <a:solidFill>
                  <a:srgbClr val="0000FF"/>
                </a:solidFill>
              </a:rPr>
              <a:t>мистецтва,  функції  управління,  яка  сприяє  встановленню  і  підтриманню  спілкування,  взаєморозуміння,  співробітництва  між  організацією  і громадськістю. </a:t>
            </a:r>
            <a:endParaRPr lang="ru-RU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200" dirty="0" smtClean="0"/>
              <a:t>Значущою характеристикою сучасної школи виступає її вже сформований образ</a:t>
            </a:r>
            <a:endParaRPr lang="en-US" sz="3200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hidden">
          <a:xfrm>
            <a:off x="1089025" y="3048000"/>
            <a:ext cx="4267200" cy="8223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hidden">
          <a:xfrm>
            <a:off x="1089025" y="3876675"/>
            <a:ext cx="3810000" cy="817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hidden">
          <a:xfrm>
            <a:off x="1089025" y="4716463"/>
            <a:ext cx="3200400" cy="8223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hidden">
          <a:xfrm>
            <a:off x="1089025" y="5554663"/>
            <a:ext cx="2514600" cy="806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gray">
          <a:xfrm flipH="1">
            <a:off x="1089025" y="6356350"/>
            <a:ext cx="185420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gray">
          <a:xfrm flipH="1">
            <a:off x="1089025" y="5545138"/>
            <a:ext cx="2392363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gray">
          <a:xfrm flipH="1">
            <a:off x="1089025" y="4703763"/>
            <a:ext cx="2809875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gray">
          <a:xfrm flipH="1">
            <a:off x="1089025" y="3875088"/>
            <a:ext cx="3287713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gray">
          <a:xfrm flipH="1">
            <a:off x="1089025" y="3041650"/>
            <a:ext cx="376555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gray">
          <a:xfrm flipH="1">
            <a:off x="1089025" y="2330450"/>
            <a:ext cx="418465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gray">
          <a:xfrm>
            <a:off x="1327150" y="2330450"/>
            <a:ext cx="1588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gray">
          <a:xfrm>
            <a:off x="1327150" y="3041650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gray">
          <a:xfrm>
            <a:off x="1327150" y="3883025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gray">
          <a:xfrm>
            <a:off x="1327150" y="4724400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1463675" y="2565400"/>
            <a:ext cx="332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400"/>
              <a:t>Місія освітньої установи, її пріоритети</a:t>
            </a:r>
            <a:endParaRPr lang="en-US" sz="1400"/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1258888" y="2997200"/>
            <a:ext cx="31321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400"/>
              <a:t>Шкільна культура, система цінностей, звичаїв, традицій конкретного навчального закладу</a:t>
            </a:r>
            <a:endParaRPr lang="en-US" sz="1400"/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392238" y="4005263"/>
            <a:ext cx="256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400"/>
              <a:t>Види та якість освітніх послу</a:t>
            </a:r>
          </a:p>
          <a:p>
            <a:r>
              <a:rPr lang="uk-UA" sz="1400"/>
              <a:t> даної школи</a:t>
            </a:r>
            <a:endParaRPr lang="en-US" sz="1400"/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1331913" y="4797425"/>
            <a:ext cx="23558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300"/>
              <a:t>Наявність і функціонування</a:t>
            </a:r>
          </a:p>
          <a:p>
            <a:r>
              <a:rPr lang="uk-UA" sz="1300"/>
              <a:t> дитячих та юнацьких організацій</a:t>
            </a:r>
            <a:endParaRPr lang="en-US" sz="1300"/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1454280" y="5702300"/>
            <a:ext cx="164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400"/>
              <a:t>Зв</a:t>
            </a:r>
            <a:r>
              <a:rPr lang="en-US" sz="1400"/>
              <a:t>’</a:t>
            </a:r>
            <a:r>
              <a:rPr lang="uk-UA" sz="1400"/>
              <a:t>язок з ВНЗ, ГО</a:t>
            </a:r>
            <a:endParaRPr lang="en-US" sz="1400"/>
          </a:p>
        </p:txBody>
      </p:sp>
      <p:grpSp>
        <p:nvGrpSpPr>
          <p:cNvPr id="22550" name="Group 23"/>
          <p:cNvGrpSpPr>
            <a:grpSpLocks/>
          </p:cNvGrpSpPr>
          <p:nvPr/>
        </p:nvGrpSpPr>
        <p:grpSpPr bwMode="auto">
          <a:xfrm>
            <a:off x="2971800" y="2330450"/>
            <a:ext cx="5080000" cy="4030663"/>
            <a:chOff x="1792" y="1589"/>
            <a:chExt cx="3200" cy="2539"/>
          </a:xfrm>
        </p:grpSpPr>
        <p:sp>
          <p:nvSpPr>
            <p:cNvPr id="22558" name="Line 24"/>
            <p:cNvSpPr>
              <a:spLocks noChangeShapeType="1"/>
            </p:cNvSpPr>
            <p:nvPr/>
          </p:nvSpPr>
          <p:spPr bwMode="gray">
            <a:xfrm>
              <a:off x="3264" y="4125"/>
              <a:ext cx="1168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9" name="Line 25"/>
            <p:cNvSpPr>
              <a:spLocks noChangeShapeType="1"/>
            </p:cNvSpPr>
            <p:nvPr/>
          </p:nvSpPr>
          <p:spPr bwMode="gray">
            <a:xfrm>
              <a:off x="3264" y="3614"/>
              <a:ext cx="1507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Freeform 26"/>
            <p:cNvSpPr>
              <a:spLocks/>
            </p:cNvSpPr>
            <p:nvPr/>
          </p:nvSpPr>
          <p:spPr bwMode="gray">
            <a:xfrm>
              <a:off x="4428" y="3349"/>
              <a:ext cx="564" cy="778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gray">
            <a:xfrm>
              <a:off x="2048" y="3349"/>
              <a:ext cx="2629" cy="331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28"/>
            <p:cNvSpPr>
              <a:spLocks/>
            </p:cNvSpPr>
            <p:nvPr/>
          </p:nvSpPr>
          <p:spPr bwMode="gray">
            <a:xfrm>
              <a:off x="1792" y="3679"/>
              <a:ext cx="2903" cy="449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6666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9"/>
            <p:cNvSpPr>
              <a:spLocks/>
            </p:cNvSpPr>
            <p:nvPr/>
          </p:nvSpPr>
          <p:spPr bwMode="gray">
            <a:xfrm>
              <a:off x="4133" y="2908"/>
              <a:ext cx="499" cy="705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294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gray">
            <a:xfrm>
              <a:off x="2347" y="2908"/>
              <a:ext cx="1975" cy="248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431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gray">
            <a:xfrm>
              <a:off x="2097" y="3156"/>
              <a:ext cx="2293" cy="457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4745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gray">
            <a:xfrm>
              <a:off x="3838" y="2472"/>
              <a:ext cx="437" cy="613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7294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gray">
            <a:xfrm>
              <a:off x="2644" y="2472"/>
              <a:ext cx="1319" cy="166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745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gray">
            <a:xfrm>
              <a:off x="2390" y="2637"/>
              <a:ext cx="1706" cy="448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4745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gray">
            <a:xfrm>
              <a:off x="3540" y="2030"/>
              <a:ext cx="376" cy="53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gray">
            <a:xfrm>
              <a:off x="2946" y="2030"/>
              <a:ext cx="658" cy="80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gray">
            <a:xfrm>
              <a:off x="2687" y="2109"/>
              <a:ext cx="1111" cy="454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5019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gray">
            <a:xfrm>
              <a:off x="3240" y="1589"/>
              <a:ext cx="318" cy="451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gray">
            <a:xfrm>
              <a:off x="2982" y="1589"/>
              <a:ext cx="516" cy="451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3803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1" name="Text Box 40"/>
          <p:cNvSpPr txBox="1">
            <a:spLocks noChangeArrowheads="1"/>
          </p:cNvSpPr>
          <p:nvPr/>
        </p:nvSpPr>
        <p:spPr bwMode="gray">
          <a:xfrm>
            <a:off x="4851400" y="2635250"/>
            <a:ext cx="763588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600" b="1">
                <a:solidFill>
                  <a:srgbClr val="FF0066"/>
                </a:solidFill>
              </a:rPr>
              <a:t>І</a:t>
            </a:r>
            <a:endParaRPr lang="en-US" sz="1600" b="1">
              <a:solidFill>
                <a:srgbClr val="FF0066"/>
              </a:solidFill>
            </a:endParaRPr>
          </a:p>
        </p:txBody>
      </p:sp>
      <p:sp>
        <p:nvSpPr>
          <p:cNvPr id="22552" name="Text Box 41"/>
          <p:cNvSpPr txBox="1">
            <a:spLocks noChangeArrowheads="1"/>
          </p:cNvSpPr>
          <p:nvPr/>
        </p:nvSpPr>
        <p:spPr bwMode="gray">
          <a:xfrm>
            <a:off x="4546600" y="3389313"/>
            <a:ext cx="1371600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600" b="1">
                <a:solidFill>
                  <a:srgbClr val="FF0066"/>
                </a:solidFill>
              </a:rPr>
              <a:t>М</a:t>
            </a:r>
            <a:endParaRPr lang="en-US" sz="1600" b="1">
              <a:solidFill>
                <a:srgbClr val="FF0066"/>
              </a:solidFill>
            </a:endParaRPr>
          </a:p>
        </p:txBody>
      </p:sp>
      <p:sp>
        <p:nvSpPr>
          <p:cNvPr id="22553" name="Text Box 42"/>
          <p:cNvSpPr txBox="1">
            <a:spLocks noChangeArrowheads="1"/>
          </p:cNvSpPr>
          <p:nvPr/>
        </p:nvSpPr>
        <p:spPr bwMode="gray">
          <a:xfrm>
            <a:off x="4546600" y="4210050"/>
            <a:ext cx="1371600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600" b="1">
                <a:solidFill>
                  <a:srgbClr val="FF0066"/>
                </a:solidFill>
                <a:latin typeface="Gill Sans Ultra Bold" pitchFamily="34" charset="0"/>
              </a:rPr>
              <a:t>І</a:t>
            </a:r>
            <a:endParaRPr lang="en-US" sz="1600" b="1">
              <a:solidFill>
                <a:srgbClr val="FF0066"/>
              </a:solidFill>
              <a:latin typeface="Gill Sans Ultra Bold" pitchFamily="34" charset="0"/>
            </a:endParaRPr>
          </a:p>
        </p:txBody>
      </p:sp>
      <p:sp>
        <p:nvSpPr>
          <p:cNvPr id="22554" name="Text Box 43"/>
          <p:cNvSpPr txBox="1">
            <a:spLocks noChangeArrowheads="1"/>
          </p:cNvSpPr>
          <p:nvPr/>
        </p:nvSpPr>
        <p:spPr bwMode="gray">
          <a:xfrm>
            <a:off x="4546600" y="5032375"/>
            <a:ext cx="1371600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600" b="1">
                <a:solidFill>
                  <a:srgbClr val="FF0066"/>
                </a:solidFill>
              </a:rPr>
              <a:t>Д</a:t>
            </a:r>
            <a:endParaRPr lang="en-US" sz="1600" b="1">
              <a:solidFill>
                <a:srgbClr val="FF0066"/>
              </a:solidFill>
            </a:endParaRPr>
          </a:p>
        </p:txBody>
      </p:sp>
      <p:sp>
        <p:nvSpPr>
          <p:cNvPr id="22555" name="Text Box 44"/>
          <p:cNvSpPr txBox="1">
            <a:spLocks noChangeArrowheads="1"/>
          </p:cNvSpPr>
          <p:nvPr/>
        </p:nvSpPr>
        <p:spPr bwMode="gray">
          <a:xfrm>
            <a:off x="4546600" y="5854700"/>
            <a:ext cx="1371600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600" b="1">
                <a:solidFill>
                  <a:srgbClr val="FF0066"/>
                </a:solidFill>
              </a:rPr>
              <a:t>Ж</a:t>
            </a:r>
            <a:endParaRPr lang="en-US" sz="1600" b="1">
              <a:solidFill>
                <a:srgbClr val="FF0066"/>
              </a:solidFill>
            </a:endParaRPr>
          </a:p>
        </p:txBody>
      </p:sp>
      <p:sp>
        <p:nvSpPr>
          <p:cNvPr id="22556" name="Rectangle 45"/>
          <p:cNvSpPr>
            <a:spLocks noChangeArrowheads="1"/>
          </p:cNvSpPr>
          <p:nvPr/>
        </p:nvSpPr>
        <p:spPr bwMode="black">
          <a:xfrm>
            <a:off x="1116013" y="1628775"/>
            <a:ext cx="7185025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uk-UA" sz="1600" b="1">
                <a:solidFill>
                  <a:srgbClr val="FFFFFF"/>
                </a:solidFill>
              </a:rPr>
              <a:t>ОСНОВУ ЯКОГО СТАНОВЛЯТЬ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2557" name="Line 46"/>
          <p:cNvSpPr>
            <a:spLocks noChangeShapeType="1"/>
          </p:cNvSpPr>
          <p:nvPr/>
        </p:nvSpPr>
        <p:spPr bwMode="gray">
          <a:xfrm>
            <a:off x="1327150" y="5559425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/>
      <p:bldP spid="23570" grpId="0"/>
      <p:bldP spid="23571" grpId="0"/>
      <p:bldP spid="23572" grpId="0"/>
      <p:bldP spid="235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Света_2\Рабочий стол\картинки\depositphotos_2259470-Owl-teacher-with-black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620713"/>
            <a:ext cx="53578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	 </a:t>
            </a:r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ПІДСУМОК</a:t>
            </a:r>
          </a:p>
          <a:p>
            <a:pPr eaLnBrk="1" hangingPunct="1"/>
            <a:r>
              <a:rPr lang="uk-UA" sz="2400" b="1">
                <a:solidFill>
                  <a:srgbClr val="FFFFFF"/>
                </a:solidFill>
              </a:rPr>
              <a:t>Імідж</a:t>
            </a:r>
            <a:r>
              <a:rPr lang="ru-RU" sz="2400" b="1">
                <a:solidFill>
                  <a:srgbClr val="FFFFFF"/>
                </a:solidFill>
              </a:rPr>
              <a:t>—</a:t>
            </a:r>
            <a:r>
              <a:rPr lang="uk-UA" sz="2400" b="1">
                <a:solidFill>
                  <a:srgbClr val="FFFFFF"/>
                </a:solidFill>
              </a:rPr>
              <a:t>це:</a:t>
            </a:r>
          </a:p>
          <a:p>
            <a:pPr eaLnBrk="1" hangingPunct="1"/>
            <a:r>
              <a:rPr lang="uk-UA" sz="2400" b="1">
                <a:solidFill>
                  <a:srgbClr val="FFFFFF"/>
                </a:solidFill>
              </a:rPr>
              <a:t>«обличчя» школи,</a:t>
            </a:r>
          </a:p>
          <a:p>
            <a:pPr eaLnBrk="1" hangingPunct="1"/>
            <a:r>
              <a:rPr lang="uk-UA" sz="2400" b="1">
                <a:solidFill>
                  <a:srgbClr val="FFFFFF"/>
                </a:solidFill>
              </a:rPr>
              <a:t>її престиж,</a:t>
            </a:r>
          </a:p>
          <a:p>
            <a:pPr eaLnBrk="1" hangingPunct="1"/>
            <a:r>
              <a:rPr lang="uk-UA" sz="2400" b="1">
                <a:solidFill>
                  <a:srgbClr val="FFFFFF"/>
                </a:solidFill>
              </a:rPr>
              <a:t>популярність,</a:t>
            </a:r>
          </a:p>
          <a:p>
            <a:pPr eaLnBrk="1" hangingPunct="1"/>
            <a:r>
              <a:rPr lang="uk-UA" sz="2400" b="1">
                <a:solidFill>
                  <a:srgbClr val="FFFFFF"/>
                </a:solidFill>
              </a:rPr>
              <a:t>репутація,</a:t>
            </a:r>
          </a:p>
          <a:p>
            <a:pPr eaLnBrk="1" hangingPunct="1"/>
            <a:r>
              <a:rPr lang="uk-UA" sz="2400" b="1">
                <a:solidFill>
                  <a:srgbClr val="FFFFFF"/>
                </a:solidFill>
              </a:rPr>
              <a:t>конкурентоспроможність.</a:t>
            </a:r>
            <a:endParaRPr lang="ru-RU" sz="2400" b="1">
              <a:solidFill>
                <a:srgbClr val="FFFFFF"/>
              </a:solidFill>
            </a:endParaRPr>
          </a:p>
          <a:p>
            <a:pPr algn="l" eaLnBrk="1" hangingPunct="1"/>
            <a:endParaRPr lang="ru-RU" sz="24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Висновок</a:t>
            </a:r>
            <a:endParaRPr 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600" smtClean="0"/>
              <a:t>Щоб та або інша школа була привабливою, мала свій неповторний сформований образ, перш за все вона повинна мати: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  <a:r>
              <a:rPr lang="uk-UA" sz="1600" smtClean="0">
                <a:solidFill>
                  <a:srgbClr val="0000FF"/>
                </a:solidFill>
              </a:rPr>
              <a:t>чіткі пріоритети, власну філософію, своє бачення майбутнього, сформульоване в місії школи;</a:t>
            </a:r>
            <a:endParaRPr lang="ru-RU" sz="16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  <a:r>
              <a:rPr lang="uk-UA" sz="1600" smtClean="0">
                <a:solidFill>
                  <a:schemeClr val="tx2"/>
                </a:solidFill>
              </a:rPr>
              <a:t>унікальну, неповторну, особливу систему цінностей, звичаїв, традицій, стилів по­ведінки, іменовану шкільною культурою;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/>
              <a:t> </a:t>
            </a:r>
            <a:r>
              <a:rPr lang="uk-UA" sz="1600" smtClean="0">
                <a:solidFill>
                  <a:srgbClr val="990099"/>
                </a:solidFill>
              </a:rPr>
              <a:t>різноманітні та якісні послуги;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rgbClr val="008000"/>
                </a:solidFill>
              </a:rPr>
              <a:t>оригінальну систему виховної роботи, включаючи наявність і функціонування дитячих і юнацьких організацій, розвиток творчих здібностей, удосконалення психічних функцій і рівня вихованості учнів, формування здорового способу життя;</a:t>
            </a:r>
            <a:endParaRPr lang="ru-RU" sz="16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  <a:r>
              <a:rPr lang="uk-UA" sz="1600" smtClean="0">
                <a:solidFill>
                  <a:srgbClr val="FF0066"/>
                </a:solidFill>
              </a:rPr>
              <a:t>зв'язок з установами додаткової освіти, вищими навчальними закладами, різними соціальними інститутами й т. ін.;</a:t>
            </a:r>
            <a:endParaRPr lang="ru-RU" sz="16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  <a:r>
              <a:rPr lang="uk-UA" sz="1600" smtClean="0">
                <a:solidFill>
                  <a:srgbClr val="0000FF"/>
                </a:solidFill>
              </a:rPr>
              <a:t>яскраві, пізнавальні, вчасно оновлювані інформаційні матеріали, призначені для зовнішнього подання;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rgbClr val="008000"/>
                </a:solidFill>
              </a:rPr>
              <a:t>систему цільової подачі інформації споживачам про свій потенціал, успіхи й пропоновані освітні послуги.</a:t>
            </a:r>
            <a:endParaRPr lang="ru-RU" sz="1600" smtClean="0">
              <a:solidFill>
                <a:srgbClr val="008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2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5113337" cy="3673475"/>
          </a:xfrm>
        </p:spPr>
        <p:txBody>
          <a:bodyPr/>
          <a:lstStyle/>
          <a:p>
            <a:pPr algn="ctr" eaLnBrk="1" hangingPunct="1"/>
            <a:r>
              <a:rPr lang="uk-UA" sz="4000" smtClean="0"/>
              <a:t> Дякую за увагу ! </a:t>
            </a:r>
            <a:r>
              <a:rPr lang="uk-UA" sz="4000" smtClean="0">
                <a:solidFill>
                  <a:srgbClr val="00B050"/>
                </a:solidFill>
              </a:rPr>
              <a:t>Запрошую до подальшої </a:t>
            </a:r>
            <a:br>
              <a:rPr lang="uk-UA" sz="4000" smtClean="0">
                <a:solidFill>
                  <a:srgbClr val="00B050"/>
                </a:solidFill>
              </a:rPr>
            </a:br>
            <a:r>
              <a:rPr lang="uk-UA" sz="4000" smtClean="0">
                <a:solidFill>
                  <a:srgbClr val="00B050"/>
                </a:solidFill>
              </a:rPr>
              <a:t>співпраці!</a:t>
            </a:r>
            <a:endParaRPr lang="en-US" sz="4000" smtClean="0">
              <a:solidFill>
                <a:srgbClr val="00B050"/>
              </a:solidFill>
            </a:endParaRPr>
          </a:p>
        </p:txBody>
      </p:sp>
      <p:pic>
        <p:nvPicPr>
          <p:cNvPr id="26627" name="Рисунок 4" descr="tiger-130088366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3789363"/>
            <a:ext cx="41767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smtClean="0"/>
              <a:t>Поняття іміджу</a:t>
            </a:r>
            <a:endParaRPr lang="ru-RU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i="1" dirty="0" smtClean="0">
                <a:solidFill>
                  <a:srgbClr val="0000FF"/>
                </a:solidFill>
              </a:rPr>
              <a:t>Імідж</a:t>
            </a:r>
            <a:r>
              <a:rPr lang="uk-UA" sz="2800" dirty="0" smtClean="0">
                <a:solidFill>
                  <a:srgbClr val="0000FF"/>
                </a:solidFill>
              </a:rPr>
              <a:t> — це мистецтво управляти враженням (Е. Гофман)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i="1" dirty="0" smtClean="0">
                <a:solidFill>
                  <a:srgbClr val="FF0066"/>
                </a:solidFill>
              </a:rPr>
              <a:t>Імідж </a:t>
            </a:r>
            <a:r>
              <a:rPr lang="uk-UA" sz="2800" dirty="0" smtClean="0">
                <a:solidFill>
                  <a:srgbClr val="FF0066"/>
                </a:solidFill>
              </a:rPr>
              <a:t>— це те враження, яке справляє особистість (організація, інституція) на іншу людину або суспільну групу</a:t>
            </a:r>
            <a:r>
              <a:rPr lang="ru-RU" sz="2800" dirty="0" smtClean="0">
                <a:solidFill>
                  <a:srgbClr val="FF00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i="1" dirty="0" smtClean="0">
                <a:solidFill>
                  <a:srgbClr val="008000"/>
                </a:solidFill>
              </a:rPr>
              <a:t>Імідж</a:t>
            </a:r>
            <a:r>
              <a:rPr lang="ru-RU" sz="2800" dirty="0" smtClean="0">
                <a:solidFill>
                  <a:srgbClr val="008000"/>
                </a:solidFill>
              </a:rPr>
              <a:t>—</a:t>
            </a:r>
            <a:r>
              <a:rPr lang="uk-UA" sz="2800" dirty="0" smtClean="0">
                <a:solidFill>
                  <a:srgbClr val="008000"/>
                </a:solidFill>
              </a:rPr>
              <a:t>це ваш образ в очах інших</a:t>
            </a:r>
            <a:r>
              <a:rPr lang="uk-UA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i="1" dirty="0" smtClean="0">
                <a:solidFill>
                  <a:srgbClr val="990099"/>
                </a:solidFill>
              </a:rPr>
              <a:t>Імідж </a:t>
            </a:r>
            <a:r>
              <a:rPr lang="ru-RU" sz="2800" dirty="0" smtClean="0">
                <a:solidFill>
                  <a:srgbClr val="990099"/>
                </a:solidFill>
              </a:rPr>
              <a:t>— </a:t>
            </a:r>
            <a:r>
              <a:rPr lang="uk-UA" sz="2800" dirty="0" smtClean="0">
                <a:solidFill>
                  <a:srgbClr val="990099"/>
                </a:solidFill>
              </a:rPr>
              <a:t>набір значень, завдяки якому будь-який об'єкт є відомим і завдяки якому люди певним чином описують його, запам'ятовують і ставляться до нього</a:t>
            </a:r>
            <a:endParaRPr lang="ru-RU" sz="2800" dirty="0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686800" cy="927100"/>
          </a:xfrm>
        </p:spPr>
        <p:txBody>
          <a:bodyPr/>
          <a:lstStyle/>
          <a:p>
            <a:pPr algn="ctr" eaLnBrk="1" hangingPunct="1"/>
            <a:r>
              <a:rPr lang="uk-UA" sz="3200" dirty="0" smtClean="0"/>
              <a:t>Школа – освітній центр, де одні навчають, інші – навчаються, але всі разом </a:t>
            </a:r>
            <a:r>
              <a:rPr lang="uk-UA" sz="3200" dirty="0" err="1" smtClean="0"/>
              <a:t>вчаться</a:t>
            </a:r>
            <a:r>
              <a:rPr lang="uk-UA" sz="3200" dirty="0" smtClean="0"/>
              <a:t>, самовдосконалюються.</a:t>
            </a:r>
            <a:endParaRPr lang="en-US" sz="3200" dirty="0" smtClean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124075" y="2924175"/>
            <a:ext cx="4905375" cy="2376488"/>
            <a:chOff x="995" y="1472"/>
            <a:chExt cx="3785" cy="1872"/>
          </a:xfrm>
        </p:grpSpPr>
        <p:sp>
          <p:nvSpPr>
            <p:cNvPr id="9237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9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0" name="Line 15"/>
          <p:cNvSpPr>
            <a:spLocks noChangeShapeType="1"/>
          </p:cNvSpPr>
          <p:nvPr/>
        </p:nvSpPr>
        <p:spPr bwMode="black">
          <a:xfrm>
            <a:off x="3689350" y="2841625"/>
            <a:ext cx="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16"/>
          <p:cNvSpPr>
            <a:spLocks noChangeShapeType="1"/>
          </p:cNvSpPr>
          <p:nvPr/>
        </p:nvSpPr>
        <p:spPr bwMode="black">
          <a:xfrm flipH="1">
            <a:off x="5508625" y="2852738"/>
            <a:ext cx="71438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17"/>
          <p:cNvSpPr>
            <a:spLocks noChangeShapeType="1"/>
          </p:cNvSpPr>
          <p:nvPr/>
        </p:nvSpPr>
        <p:spPr bwMode="black">
          <a:xfrm flipV="1">
            <a:off x="2843213" y="4797425"/>
            <a:ext cx="433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gray">
          <a:xfrm flipH="1">
            <a:off x="6659563" y="3716338"/>
            <a:ext cx="5953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gray">
          <a:xfrm>
            <a:off x="1908175" y="39338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black">
          <a:xfrm>
            <a:off x="2124075" y="1700213"/>
            <a:ext cx="2519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/>
              <a:t>Високий рівень викладання рідної мови</a:t>
            </a:r>
            <a:endParaRPr lang="en-US" sz="1600" b="1"/>
          </a:p>
        </p:txBody>
      </p:sp>
      <p:sp>
        <p:nvSpPr>
          <p:cNvPr id="9226" name="Text Box 21"/>
          <p:cNvSpPr txBox="1">
            <a:spLocks noChangeArrowheads="1"/>
          </p:cNvSpPr>
          <p:nvPr/>
        </p:nvSpPr>
        <p:spPr bwMode="black">
          <a:xfrm>
            <a:off x="5076825" y="1557338"/>
            <a:ext cx="1676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/>
              <a:t>Національні традиції, спорт</a:t>
            </a:r>
            <a:endParaRPr lang="en-US" sz="1600" b="1"/>
          </a:p>
        </p:txBody>
      </p:sp>
      <p:sp>
        <p:nvSpPr>
          <p:cNvPr id="9227" name="Text Box 22"/>
          <p:cNvSpPr txBox="1">
            <a:spLocks noChangeArrowheads="1"/>
          </p:cNvSpPr>
          <p:nvPr/>
        </p:nvSpPr>
        <p:spPr bwMode="black">
          <a:xfrm>
            <a:off x="7164388" y="3284538"/>
            <a:ext cx="1609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/>
              <a:t>Культура поведінки</a:t>
            </a:r>
            <a:endParaRPr lang="en-US" sz="1600" b="1"/>
          </a:p>
        </p:txBody>
      </p:sp>
      <p:sp>
        <p:nvSpPr>
          <p:cNvPr id="9228" name="Text Box 23"/>
          <p:cNvSpPr txBox="1">
            <a:spLocks noChangeArrowheads="1"/>
          </p:cNvSpPr>
          <p:nvPr/>
        </p:nvSpPr>
        <p:spPr bwMode="black">
          <a:xfrm>
            <a:off x="3821113" y="569595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/>
              <a:t>Комп</a:t>
            </a:r>
            <a:r>
              <a:rPr lang="en-US" sz="1600" b="1"/>
              <a:t>’</a:t>
            </a:r>
            <a:r>
              <a:rPr lang="uk-UA" sz="1600" b="1"/>
              <a:t>ютерна грамотність</a:t>
            </a:r>
            <a:endParaRPr lang="en-US" sz="1600" b="1"/>
          </a:p>
        </p:txBody>
      </p:sp>
      <p:sp>
        <p:nvSpPr>
          <p:cNvPr id="9229" name="Text Box 24"/>
          <p:cNvSpPr txBox="1">
            <a:spLocks noChangeArrowheads="1"/>
          </p:cNvSpPr>
          <p:nvPr/>
        </p:nvSpPr>
        <p:spPr bwMode="black">
          <a:xfrm>
            <a:off x="323850" y="3357563"/>
            <a:ext cx="15700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b="1"/>
              <a:t>Вивчення іноземних мов</a:t>
            </a:r>
            <a:endParaRPr lang="en-US" sz="1600" b="1"/>
          </a:p>
        </p:txBody>
      </p:sp>
      <p:sp>
        <p:nvSpPr>
          <p:cNvPr id="9230" name="Text Box 25"/>
          <p:cNvSpPr txBox="1">
            <a:spLocks noChangeArrowheads="1"/>
          </p:cNvSpPr>
          <p:nvPr/>
        </p:nvSpPr>
        <p:spPr bwMode="black">
          <a:xfrm>
            <a:off x="3851275" y="3716338"/>
            <a:ext cx="1736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FD355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>
                <a:solidFill>
                  <a:srgbClr val="A50021"/>
                </a:solidFill>
              </a:rPr>
              <a:t>Сучасна успішна школа</a:t>
            </a:r>
            <a:endParaRPr lang="en-US" b="1">
              <a:solidFill>
                <a:srgbClr val="A50021"/>
              </a:solidFill>
            </a:endParaRPr>
          </a:p>
        </p:txBody>
      </p:sp>
      <p:sp>
        <p:nvSpPr>
          <p:cNvPr id="73754" name="AutoShape 26"/>
          <p:cNvSpPr>
            <a:spLocks noChangeArrowheads="1"/>
          </p:cNvSpPr>
          <p:nvPr/>
        </p:nvSpPr>
        <p:spPr bwMode="gray">
          <a:xfrm>
            <a:off x="3382963" y="3573463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3755" name="AutoShape 27"/>
          <p:cNvSpPr>
            <a:spLocks noChangeArrowheads="1"/>
          </p:cNvSpPr>
          <p:nvPr/>
        </p:nvSpPr>
        <p:spPr bwMode="gray">
          <a:xfrm flipH="1" flipV="1">
            <a:off x="3462338" y="4205288"/>
            <a:ext cx="2392362" cy="62071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gray">
          <a:xfrm flipH="1" flipV="1">
            <a:off x="6300788" y="4797425"/>
            <a:ext cx="5762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Rectangle 31"/>
          <p:cNvSpPr>
            <a:spLocks noChangeArrowheads="1"/>
          </p:cNvSpPr>
          <p:nvPr/>
        </p:nvSpPr>
        <p:spPr bwMode="invGray">
          <a:xfrm>
            <a:off x="6227763" y="5229225"/>
            <a:ext cx="25447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/>
              <a:t>Дотримання здорового</a:t>
            </a:r>
          </a:p>
          <a:p>
            <a:pPr>
              <a:spcBef>
                <a:spcPct val="50000"/>
              </a:spcBef>
            </a:pPr>
            <a:r>
              <a:rPr lang="uk-UA" sz="1600" b="1"/>
              <a:t> способу життя</a:t>
            </a:r>
            <a:endParaRPr lang="en-US" sz="1600" b="1"/>
          </a:p>
        </p:txBody>
      </p:sp>
      <p:sp>
        <p:nvSpPr>
          <p:cNvPr id="9235" name="Line 17"/>
          <p:cNvSpPr>
            <a:spLocks noChangeShapeType="1"/>
          </p:cNvSpPr>
          <p:nvPr/>
        </p:nvSpPr>
        <p:spPr bwMode="black">
          <a:xfrm flipV="1">
            <a:off x="4427538" y="508476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Text Box 33"/>
          <p:cNvSpPr txBox="1">
            <a:spLocks noChangeArrowheads="1"/>
          </p:cNvSpPr>
          <p:nvPr/>
        </p:nvSpPr>
        <p:spPr bwMode="invGray">
          <a:xfrm>
            <a:off x="1270000" y="5229225"/>
            <a:ext cx="1665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600" b="1"/>
              <a:t>Сприятливий </a:t>
            </a:r>
          </a:p>
          <a:p>
            <a:pPr eaLnBrk="1" hangingPunct="1"/>
            <a:r>
              <a:rPr lang="uk-UA" sz="1600" b="1"/>
              <a:t>психологічний</a:t>
            </a:r>
          </a:p>
          <a:p>
            <a:pPr eaLnBrk="1" hangingPunct="1"/>
            <a:r>
              <a:rPr lang="uk-UA" sz="1600" b="1"/>
              <a:t> клімат</a:t>
            </a: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7500938" cy="654050"/>
          </a:xfrm>
        </p:spPr>
        <p:txBody>
          <a:bodyPr/>
          <a:lstStyle/>
          <a:p>
            <a:pPr eaLnBrk="1" hangingPunct="1"/>
            <a:r>
              <a:rPr lang="uk-UA" b="0" i="1" smtClean="0">
                <a:solidFill>
                  <a:srgbClr val="002060"/>
                </a:solidFill>
                <a:latin typeface="Monotype Corsiva" pitchFamily="66" charset="0"/>
              </a:rPr>
              <a:t>Ш</a:t>
            </a:r>
            <a:r>
              <a:rPr lang="uk-UA" b="0" i="1" smtClean="0">
                <a:solidFill>
                  <a:srgbClr val="C00000"/>
                </a:solidFill>
                <a:latin typeface="Monotype Corsiva" pitchFamily="66" charset="0"/>
              </a:rPr>
              <a:t>К</a:t>
            </a:r>
            <a:r>
              <a:rPr lang="uk-UA" b="0" i="1" smtClean="0">
                <a:solidFill>
                  <a:srgbClr val="FFFF00"/>
                </a:solidFill>
                <a:latin typeface="Monotype Corsiva" pitchFamily="66" charset="0"/>
              </a:rPr>
              <a:t>О</a:t>
            </a:r>
            <a:r>
              <a:rPr lang="uk-UA" b="0" i="1" smtClean="0">
                <a:solidFill>
                  <a:srgbClr val="00B050"/>
                </a:solidFill>
                <a:latin typeface="Monotype Corsiva" pitchFamily="66" charset="0"/>
              </a:rPr>
              <a:t>Л</a:t>
            </a:r>
            <a:r>
              <a:rPr lang="uk-UA" b="0" i="1" smtClean="0">
                <a:solidFill>
                  <a:srgbClr val="7030A0"/>
                </a:solidFill>
                <a:latin typeface="Monotype Corsiva" pitchFamily="66" charset="0"/>
              </a:rPr>
              <a:t>А</a:t>
            </a:r>
            <a:r>
              <a:rPr lang="uk-UA" b="0" i="1" smtClean="0">
                <a:solidFill>
                  <a:srgbClr val="00B0F0"/>
                </a:solidFill>
                <a:latin typeface="Monotype Corsiva" pitchFamily="66" charset="0"/>
              </a:rPr>
              <a:t>  </a:t>
            </a:r>
            <a:r>
              <a:rPr lang="uk-UA" b="0" i="1" smtClean="0">
                <a:latin typeface="Monotype Corsiva" pitchFamily="66" charset="0"/>
              </a:rPr>
              <a:t>  </a:t>
            </a:r>
            <a:r>
              <a:rPr lang="uk-UA" b="0" i="1" smtClean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uk-UA" b="0" i="1" smtClean="0">
                <a:latin typeface="Monotype Corsiva" pitchFamily="66" charset="0"/>
              </a:rPr>
              <a:t>Ч</a:t>
            </a:r>
            <a:r>
              <a:rPr lang="uk-UA" b="0" i="1" smtClean="0">
                <a:solidFill>
                  <a:srgbClr val="FFFF00"/>
                </a:solidFill>
                <a:latin typeface="Monotype Corsiva" pitchFamily="66" charset="0"/>
              </a:rPr>
              <a:t>И</a:t>
            </a:r>
            <a:r>
              <a:rPr lang="uk-UA" b="0" i="1" smtClean="0">
                <a:solidFill>
                  <a:srgbClr val="002060"/>
                </a:solidFill>
                <a:latin typeface="Monotype Corsiva" pitchFamily="66" charset="0"/>
              </a:rPr>
              <a:t>М</a:t>
            </a:r>
            <a:r>
              <a:rPr lang="uk-UA" b="0" i="1" smtClean="0">
                <a:solidFill>
                  <a:srgbClr val="C00000"/>
                </a:solidFill>
                <a:latin typeface="Monotype Corsiva" pitchFamily="66" charset="0"/>
              </a:rPr>
              <a:t>А </a:t>
            </a:r>
            <a:r>
              <a:rPr lang="uk-UA" b="0" i="1" smtClean="0">
                <a:latin typeface="Monotype Corsiva" pitchFamily="66" charset="0"/>
              </a:rPr>
              <a:t>    </a:t>
            </a:r>
            <a:r>
              <a:rPr lang="uk-UA" b="0" i="1" smtClean="0">
                <a:solidFill>
                  <a:srgbClr val="00B050"/>
                </a:solidFill>
                <a:latin typeface="Monotype Corsiva" pitchFamily="66" charset="0"/>
              </a:rPr>
              <a:t>Д</a:t>
            </a:r>
            <a:r>
              <a:rPr lang="uk-UA" b="0" i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uk-UA" b="0" i="1" smtClean="0">
                <a:solidFill>
                  <a:srgbClr val="C00000"/>
                </a:solidFill>
                <a:latin typeface="Monotype Corsiva" pitchFamily="66" charset="0"/>
              </a:rPr>
              <a:t>Т</a:t>
            </a:r>
            <a:r>
              <a:rPr lang="uk-UA" b="0" i="1" smtClean="0">
                <a:solidFill>
                  <a:srgbClr val="FFFF00"/>
                </a:solidFill>
                <a:latin typeface="Monotype Corsiva" pitchFamily="66" charset="0"/>
              </a:rPr>
              <a:t>Е</a:t>
            </a:r>
            <a:r>
              <a:rPr lang="uk-UA" b="0" i="1" smtClean="0">
                <a:solidFill>
                  <a:schemeClr val="accent2"/>
                </a:solidFill>
                <a:latin typeface="Monotype Corsiva" pitchFamily="66" charset="0"/>
              </a:rPr>
              <a:t>Й</a:t>
            </a:r>
          </a:p>
        </p:txBody>
      </p:sp>
      <p:pic>
        <p:nvPicPr>
          <p:cNvPr id="32771" name="Picture 3" descr="D:\школа робота\картинки  семінар\images (17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9665">
            <a:off x="8129588" y="-17463"/>
            <a:ext cx="969962" cy="98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D:\школа робота\картинки  семінар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6139">
            <a:off x="-113487" y="5382001"/>
            <a:ext cx="1500198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 rot="20770102">
            <a:off x="4362450" y="4800600"/>
            <a:ext cx="1987550" cy="642938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Рай для душі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980256">
            <a:off x="6423025" y="3978275"/>
            <a:ext cx="2643188" cy="1109663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Коло друзів, які завжди підтримають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711815">
            <a:off x="1771650" y="3392488"/>
            <a:ext cx="1808163" cy="739775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Джерело знань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0443389">
            <a:off x="2047875" y="841375"/>
            <a:ext cx="2124075" cy="86995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Дорога в майбутнє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833779">
            <a:off x="6591300" y="582613"/>
            <a:ext cx="2000250" cy="1000125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Рідне,миле серцю місце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0711545">
            <a:off x="-1588" y="2144713"/>
            <a:ext cx="2428876" cy="142240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 i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Це дім, у якому друзі – рідні, вчителі - батьки</a:t>
            </a:r>
            <a:endParaRPr lang="ru-RU" sz="1600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1" name="Выноска-облако 11"/>
          <p:cNvSpPr>
            <a:spLocks noChangeArrowheads="1"/>
          </p:cNvSpPr>
          <p:nvPr/>
        </p:nvSpPr>
        <p:spPr bwMode="auto">
          <a:xfrm rot="1651884">
            <a:off x="5502275" y="3030538"/>
            <a:ext cx="2087563" cy="801687"/>
          </a:xfrm>
          <a:prstGeom prst="cloudCallout">
            <a:avLst>
              <a:gd name="adj1" fmla="val -60481"/>
              <a:gd name="adj2" fmla="val 84250"/>
            </a:avLst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uk-UA" sz="1600" b="1" i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Рідне гніздечко</a:t>
            </a:r>
            <a:endParaRPr lang="ru-RU" sz="1600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14313" y="4429125"/>
            <a:ext cx="1428750" cy="612775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Храм науки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792240">
            <a:off x="4703763" y="5784850"/>
            <a:ext cx="1714500" cy="877888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Світ знань та науки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20844163">
            <a:off x="-15875" y="622300"/>
            <a:ext cx="1887538" cy="969963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Друга домівка,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друга родина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 rot="1069293">
            <a:off x="4506913" y="819150"/>
            <a:ext cx="2222500" cy="85725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Скарбниця  знань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 rot="692446">
            <a:off x="2101850" y="5462588"/>
            <a:ext cx="1928813" cy="1214437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Життя, любов, пізнання Всесвіту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0257" name="Выноска-облако 17"/>
          <p:cNvSpPr>
            <a:spLocks noChangeArrowheads="1"/>
          </p:cNvSpPr>
          <p:nvPr/>
        </p:nvSpPr>
        <p:spPr bwMode="auto">
          <a:xfrm rot="1519381">
            <a:off x="7215188" y="5373688"/>
            <a:ext cx="1928812" cy="1296987"/>
          </a:xfrm>
          <a:prstGeom prst="cloudCallout">
            <a:avLst>
              <a:gd name="adj1" fmla="val -11185"/>
              <a:gd name="adj2" fmla="val 47468"/>
            </a:avLst>
          </a:prstGeom>
          <a:solidFill>
            <a:srgbClr val="007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uk-UA" sz="1400" b="1" i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Навчальна практика для розуму людини</a:t>
            </a:r>
            <a:endParaRPr lang="ru-RU" sz="1400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 rot="669449">
            <a:off x="6640513" y="1824038"/>
            <a:ext cx="2505075" cy="1357312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Це майстерня, де формується думка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3071813" y="1928813"/>
            <a:ext cx="2617787" cy="1354137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Острів знань серед бурхливого океану - життя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429000" y="3714750"/>
            <a:ext cx="2214563" cy="97155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Океан науки, море умінь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 rot="711815">
            <a:off x="1908175" y="4486275"/>
            <a:ext cx="1820863" cy="844550"/>
          </a:xfrm>
          <a:prstGeom prst="cloud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rgbClr val="FFFF00"/>
                </a:solidFill>
              </a:rPr>
              <a:t>Велика і дружна сім </a:t>
            </a:r>
            <a:r>
              <a:rPr lang="en-US" sz="1600" b="1" i="1" dirty="0">
                <a:solidFill>
                  <a:srgbClr val="FFFF00"/>
                </a:solidFill>
              </a:rPr>
              <a:t>“</a:t>
            </a:r>
            <a:r>
              <a:rPr lang="uk-UA" sz="1600" b="1" i="1" dirty="0">
                <a:solidFill>
                  <a:srgbClr val="FFFF00"/>
                </a:solidFill>
              </a:rPr>
              <a:t>я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10262" name="Picture 7" descr="D:\ЛЮ\126 фонов презен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73688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/>
              <a:t>Причини </a:t>
            </a:r>
            <a:r>
              <a:rPr lang="ru-RU" sz="4000" dirty="0" err="1" smtClean="0"/>
              <a:t>необхідності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формування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іміджу</a:t>
            </a:r>
            <a:r>
              <a:rPr lang="ru-RU" sz="4000" dirty="0" smtClean="0"/>
              <a:t> </a:t>
            </a:r>
            <a:r>
              <a:rPr lang="ru-RU" sz="4000" dirty="0" err="1" smtClean="0"/>
              <a:t>школи</a:t>
            </a:r>
            <a:endParaRPr lang="en-US" sz="4000" dirty="0" smtClean="0"/>
          </a:p>
        </p:txBody>
      </p:sp>
      <p:sp>
        <p:nvSpPr>
          <p:cNvPr id="55299" name="Freeform 3"/>
          <p:cNvSpPr>
            <a:spLocks/>
          </p:cNvSpPr>
          <p:nvPr/>
        </p:nvSpPr>
        <p:spPr bwMode="gray">
          <a:xfrm>
            <a:off x="5619750" y="3219450"/>
            <a:ext cx="1965325" cy="2638425"/>
          </a:xfrm>
          <a:custGeom>
            <a:avLst/>
            <a:gdLst>
              <a:gd name="T0" fmla="*/ 1226 w 1238"/>
              <a:gd name="T1" fmla="*/ 0 h 1662"/>
              <a:gd name="T2" fmla="*/ 1238 w 1238"/>
              <a:gd name="T3" fmla="*/ 1662 h 1662"/>
              <a:gd name="T4" fmla="*/ 0 w 1238"/>
              <a:gd name="T5" fmla="*/ 1662 h 1662"/>
              <a:gd name="T6" fmla="*/ 4 w 1238"/>
              <a:gd name="T7" fmla="*/ 41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00" name="Freeform 4"/>
          <p:cNvSpPr>
            <a:spLocks/>
          </p:cNvSpPr>
          <p:nvPr/>
        </p:nvSpPr>
        <p:spPr bwMode="gray">
          <a:xfrm>
            <a:off x="3514725" y="3475038"/>
            <a:ext cx="1981200" cy="2641600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1403350" y="3860800"/>
            <a:ext cx="1981200" cy="2465388"/>
          </a:xfrm>
          <a:custGeom>
            <a:avLst/>
            <a:gdLst>
              <a:gd name="T0" fmla="*/ 1158 w 1248"/>
              <a:gd name="T1" fmla="*/ 0 h 1553"/>
              <a:gd name="T2" fmla="*/ 1248 w 1248"/>
              <a:gd name="T3" fmla="*/ 351 h 1553"/>
              <a:gd name="T4" fmla="*/ 1248 w 1248"/>
              <a:gd name="T5" fmla="*/ 1553 h 1553"/>
              <a:gd name="T6" fmla="*/ 0 w 1248"/>
              <a:gd name="T7" fmla="*/ 1553 h 1553"/>
              <a:gd name="T8" fmla="*/ 4 w 1248"/>
              <a:gd name="T9" fmla="*/ 417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gray">
          <a:xfrm>
            <a:off x="3446463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gray">
          <a:xfrm>
            <a:off x="5557838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gray">
          <a:xfrm>
            <a:off x="7655165" y="3475038"/>
            <a:ext cx="0" cy="28035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Freeform 9"/>
          <p:cNvSpPr>
            <a:spLocks/>
          </p:cNvSpPr>
          <p:nvPr/>
        </p:nvSpPr>
        <p:spPr bwMode="gray">
          <a:xfrm>
            <a:off x="1331913" y="2276475"/>
            <a:ext cx="6938962" cy="1728788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TopRight">
              <a:rot lat="600000" lon="20999986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gray">
          <a:xfrm>
            <a:off x="5651500" y="6381750"/>
            <a:ext cx="2016125" cy="476250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gray">
          <a:xfrm>
            <a:off x="971600" y="4365625"/>
            <a:ext cx="223197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 dirty="0">
                <a:solidFill>
                  <a:srgbClr val="660066"/>
                </a:solidFill>
              </a:rPr>
              <a:t>складна </a:t>
            </a:r>
            <a:r>
              <a:rPr lang="ru-RU" sz="1600" dirty="0" err="1">
                <a:solidFill>
                  <a:srgbClr val="660066"/>
                </a:solidFill>
              </a:rPr>
              <a:t>демографічна</a:t>
            </a: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err="1">
                <a:solidFill>
                  <a:srgbClr val="660066"/>
                </a:solidFill>
              </a:rPr>
              <a:t>ситуація</a:t>
            </a:r>
            <a:r>
              <a:rPr lang="ru-RU" sz="1600" dirty="0">
                <a:solidFill>
                  <a:srgbClr val="660066"/>
                </a:solidFill>
              </a:rPr>
              <a:t>, яка </a:t>
            </a:r>
            <a:r>
              <a:rPr lang="ru-RU" sz="1600" dirty="0" err="1">
                <a:solidFill>
                  <a:srgbClr val="660066"/>
                </a:solidFill>
              </a:rPr>
              <a:t>посил</a:t>
            </a:r>
            <a:r>
              <a:rPr lang="uk-UA" sz="1600" dirty="0">
                <a:solidFill>
                  <a:srgbClr val="660066"/>
                </a:solidFill>
              </a:rPr>
              <a:t>ю</a:t>
            </a:r>
            <a:r>
              <a:rPr lang="ru-RU" sz="1600" dirty="0">
                <a:solidFill>
                  <a:srgbClr val="660066"/>
                </a:solidFill>
              </a:rPr>
              <a:t>є </a:t>
            </a:r>
            <a:r>
              <a:rPr lang="ru-RU" sz="1600" dirty="0" err="1">
                <a:solidFill>
                  <a:srgbClr val="660066"/>
                </a:solidFill>
              </a:rPr>
              <a:t>конкуренцію</a:t>
            </a: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err="1">
                <a:solidFill>
                  <a:srgbClr val="660066"/>
                </a:solidFill>
              </a:rPr>
              <a:t>серед</a:t>
            </a: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err="1">
                <a:solidFill>
                  <a:srgbClr val="660066"/>
                </a:solidFill>
              </a:rPr>
              <a:t>освітніх</a:t>
            </a: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err="1">
                <a:solidFill>
                  <a:srgbClr val="660066"/>
                </a:solidFill>
              </a:rPr>
              <a:t>установ</a:t>
            </a:r>
            <a:r>
              <a:rPr lang="ru-RU" sz="1600" dirty="0">
                <a:solidFill>
                  <a:srgbClr val="660066"/>
                </a:solidFill>
              </a:rPr>
              <a:t> у </a:t>
            </a:r>
            <a:r>
              <a:rPr lang="ru-RU" sz="1600" dirty="0" err="1">
                <a:solidFill>
                  <a:srgbClr val="660066"/>
                </a:solidFill>
              </a:rPr>
              <a:t>прагненні</a:t>
            </a: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err="1">
                <a:solidFill>
                  <a:srgbClr val="660066"/>
                </a:solidFill>
              </a:rPr>
              <a:t>отримати</a:t>
            </a: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err="1">
                <a:solidFill>
                  <a:srgbClr val="660066"/>
                </a:solidFill>
              </a:rPr>
              <a:t>учнів</a:t>
            </a:r>
            <a:r>
              <a:rPr lang="ru-RU" sz="1600" dirty="0">
                <a:solidFill>
                  <a:srgbClr val="660066"/>
                </a:solidFill>
              </a:rPr>
              <a:t> і </a:t>
            </a:r>
            <a:r>
              <a:rPr lang="ru-RU" sz="1600" dirty="0" err="1">
                <a:solidFill>
                  <a:srgbClr val="660066"/>
                </a:solidFill>
              </a:rPr>
              <a:t>зберегти</a:t>
            </a:r>
            <a:r>
              <a:rPr lang="ru-RU" sz="1600" dirty="0">
                <a:solidFill>
                  <a:srgbClr val="660066"/>
                </a:solidFill>
              </a:rPr>
              <a:t> контингент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gray">
          <a:xfrm>
            <a:off x="3492500" y="6381750"/>
            <a:ext cx="1781175" cy="476250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gray">
          <a:xfrm>
            <a:off x="1547813" y="6381750"/>
            <a:ext cx="1781175" cy="476250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gray">
          <a:xfrm>
            <a:off x="3495675" y="4221163"/>
            <a:ext cx="188436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>
                <a:solidFill>
                  <a:srgbClr val="800000"/>
                </a:solidFill>
              </a:rPr>
              <a:t>позитивний імідж полегшує доступ школи до кращих ресурсів фінансових, інформаційних, людських тощо</a:t>
            </a:r>
            <a:endParaRPr lang="en-US" sz="1600">
              <a:solidFill>
                <a:srgbClr val="800000"/>
              </a:solidFill>
            </a:endParaRP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gray">
          <a:xfrm>
            <a:off x="5629275" y="3933825"/>
            <a:ext cx="2327101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 dirty="0" err="1">
                <a:solidFill>
                  <a:srgbClr val="336600"/>
                </a:solidFill>
              </a:rPr>
              <a:t>освітня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установа</a:t>
            </a:r>
            <a:r>
              <a:rPr lang="ru-RU" sz="1600" dirty="0">
                <a:solidFill>
                  <a:srgbClr val="336600"/>
                </a:solidFill>
              </a:rPr>
              <a:t> з </a:t>
            </a:r>
            <a:r>
              <a:rPr lang="ru-RU" sz="1600" dirty="0" err="1">
                <a:solidFill>
                  <a:srgbClr val="336600"/>
                </a:solidFill>
              </a:rPr>
              <a:t>позитивним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іміджем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привабливіша</a:t>
            </a:r>
            <a:r>
              <a:rPr lang="ru-RU" sz="1600" dirty="0">
                <a:solidFill>
                  <a:srgbClr val="336600"/>
                </a:solidFill>
              </a:rPr>
              <a:t> для </a:t>
            </a:r>
            <a:r>
              <a:rPr lang="ru-RU" sz="1600" dirty="0" err="1">
                <a:solidFill>
                  <a:srgbClr val="336600"/>
                </a:solidFill>
              </a:rPr>
              <a:t>педагогів</a:t>
            </a:r>
            <a:r>
              <a:rPr lang="ru-RU" sz="1600" dirty="0">
                <a:solidFill>
                  <a:srgbClr val="336600"/>
                </a:solidFill>
              </a:rPr>
              <a:t>, </a:t>
            </a:r>
            <a:r>
              <a:rPr lang="ru-RU" sz="1600" dirty="0" err="1">
                <a:solidFill>
                  <a:srgbClr val="336600"/>
                </a:solidFill>
              </a:rPr>
              <a:t>оскільки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здатна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забезпечити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стабільність</a:t>
            </a:r>
            <a:r>
              <a:rPr lang="ru-RU" sz="1600" dirty="0">
                <a:solidFill>
                  <a:srgbClr val="336600"/>
                </a:solidFill>
              </a:rPr>
              <a:t> і </a:t>
            </a:r>
            <a:r>
              <a:rPr lang="ru-RU" sz="1600" dirty="0" err="1">
                <a:solidFill>
                  <a:srgbClr val="336600"/>
                </a:solidFill>
              </a:rPr>
              <a:t>соціальний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захист</a:t>
            </a:r>
            <a:r>
              <a:rPr lang="ru-RU" sz="1600" dirty="0">
                <a:solidFill>
                  <a:srgbClr val="336600"/>
                </a:solidFill>
              </a:rPr>
              <a:t>, </a:t>
            </a:r>
            <a:r>
              <a:rPr lang="ru-RU" sz="1600" dirty="0" err="1">
                <a:solidFill>
                  <a:srgbClr val="336600"/>
                </a:solidFill>
              </a:rPr>
              <a:t>задоволеність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працею</a:t>
            </a:r>
            <a:r>
              <a:rPr lang="ru-RU" sz="1600" dirty="0">
                <a:solidFill>
                  <a:srgbClr val="336600"/>
                </a:solidFill>
              </a:rPr>
              <a:t> і </a:t>
            </a:r>
            <a:r>
              <a:rPr lang="ru-RU" sz="1600" dirty="0" err="1">
                <a:solidFill>
                  <a:srgbClr val="336600"/>
                </a:solidFill>
              </a:rPr>
              <a:t>професійний</a:t>
            </a:r>
            <a:r>
              <a:rPr lang="ru-RU" sz="1600" dirty="0">
                <a:solidFill>
                  <a:srgbClr val="336600"/>
                </a:solidFill>
              </a:rPr>
              <a:t> </a:t>
            </a:r>
            <a:r>
              <a:rPr lang="ru-RU" sz="1600" dirty="0" err="1">
                <a:solidFill>
                  <a:srgbClr val="336600"/>
                </a:solidFill>
              </a:rPr>
              <a:t>розвиток</a:t>
            </a:r>
            <a:endParaRPr lang="en-US" sz="1600" dirty="0">
              <a:solidFill>
                <a:srgbClr val="336600"/>
              </a:solidFill>
            </a:endParaRPr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827088" y="1773238"/>
            <a:ext cx="6551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/>
              <a:t>Стійкий позитивний імідж створює запас довіри до всього, що відбувається в стінах установи, у тому числі і до інноваційних процесів</a:t>
            </a:r>
            <a:endParaRPr lang="en-US"/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black">
          <a:xfrm>
            <a:off x="1763713" y="6491288"/>
            <a:ext cx="124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По-перше</a:t>
            </a:r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black">
          <a:xfrm>
            <a:off x="3779838" y="6491288"/>
            <a:ext cx="1138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По-друге</a:t>
            </a:r>
            <a:endParaRPr lang="en-US"/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black">
          <a:xfrm>
            <a:off x="5940425" y="6491288"/>
            <a:ext cx="1482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По-третє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1" grpId="0"/>
      <p:bldP spid="133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2800" dirty="0" smtClean="0"/>
              <a:t>В  управлінні навчальним закладом в умовах його розвитку потрібно керуватися системою таких принципів:</a:t>
            </a:r>
            <a:br>
              <a:rPr lang="uk-UA" sz="2800" dirty="0" smtClean="0"/>
            </a:br>
            <a:endParaRPr lang="en-US" sz="2800" dirty="0" smtClean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/>
              <a:t>мотивування й стимулювання</a:t>
            </a:r>
          </a:p>
          <a:p>
            <a:pPr eaLnBrk="0" hangingPunct="0"/>
            <a:r>
              <a:rPr lang="uk-UA"/>
              <a:t> діяльності всіх працівників</a:t>
            </a:r>
            <a:endParaRPr lang="en-US" b="1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2393950" y="4508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/>
              <a:t>індивідуального підходу</a:t>
            </a:r>
            <a:endParaRPr lang="en-US" b="1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>
            <a:off x="2438400" y="36957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/>
              <a:t>соціальної справедливості</a:t>
            </a:r>
            <a:endParaRPr lang="en-US" b="1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2286000" y="282733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 smtClean="0"/>
              <a:t>співробітництва</a:t>
            </a:r>
            <a:endParaRPr lang="en-US" b="1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>
            <a:off x="1443038" y="6096000"/>
            <a:ext cx="467836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/>
              <a:t>оновлення й збагачення творчих пошуків</a:t>
            </a:r>
            <a:endParaRPr lang="en-US" b="1"/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439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346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438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347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1438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348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1437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7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349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1437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7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7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673225" cy="12157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Позитивний імідж</a:t>
            </a:r>
          </a:p>
          <a:p>
            <a:pPr>
              <a:spcBef>
                <a:spcPct val="50000"/>
              </a:spcBef>
              <a:defRPr/>
            </a:pPr>
            <a:r>
              <a:rPr lang="uk-UA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школи</a:t>
            </a:r>
            <a:endParaRPr lang="en-US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53" name="Picture 4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4" name="Group 9"/>
          <p:cNvGrpSpPr>
            <a:grpSpLocks/>
          </p:cNvGrpSpPr>
          <p:nvPr/>
        </p:nvGrpSpPr>
        <p:grpSpPr bwMode="auto">
          <a:xfrm>
            <a:off x="1087438" y="6021388"/>
            <a:ext cx="381000" cy="381000"/>
            <a:chOff x="2078" y="1680"/>
            <a:chExt cx="1615" cy="1615"/>
          </a:xfrm>
        </p:grpSpPr>
        <p:sp>
          <p:nvSpPr>
            <p:cNvPr id="1436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5" name="AutoShape 8"/>
          <p:cNvSpPr>
            <a:spLocks noChangeArrowheads="1"/>
          </p:cNvSpPr>
          <p:nvPr/>
        </p:nvSpPr>
        <p:spPr bwMode="gray">
          <a:xfrm>
            <a:off x="1068388" y="1420813"/>
            <a:ext cx="465613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 dirty="0"/>
              <a:t>поваги й довіри до людини</a:t>
            </a:r>
            <a:endParaRPr lang="en-US" b="1" dirty="0"/>
          </a:p>
        </p:txBody>
      </p:sp>
      <p:grpSp>
        <p:nvGrpSpPr>
          <p:cNvPr id="14356" name="Group 30"/>
          <p:cNvGrpSpPr>
            <a:grpSpLocks/>
          </p:cNvGrpSpPr>
          <p:nvPr/>
        </p:nvGrpSpPr>
        <p:grpSpPr bwMode="auto">
          <a:xfrm>
            <a:off x="706438" y="1674813"/>
            <a:ext cx="381000" cy="381000"/>
            <a:chOff x="2078" y="1680"/>
            <a:chExt cx="1615" cy="1615"/>
          </a:xfrm>
        </p:grpSpPr>
        <p:sp>
          <p:nvSpPr>
            <p:cNvPr id="14358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1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7" name="AutoShape 8"/>
          <p:cNvSpPr>
            <a:spLocks noChangeArrowheads="1"/>
          </p:cNvSpPr>
          <p:nvPr/>
        </p:nvSpPr>
        <p:spPr bwMode="gray">
          <a:xfrm>
            <a:off x="1862138" y="21082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/>
              <a:t>цілісного погляду на людину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6188" grpId="0" animBg="1"/>
      <p:bldP spid="14355" grpId="0" animBg="1"/>
      <p:bldP spid="143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Імідж </a:t>
            </a:r>
            <a:r>
              <a:rPr lang="uk-UA" sz="4000" dirty="0"/>
              <a:t>навчального закладу </a:t>
            </a:r>
          </a:p>
        </p:txBody>
      </p:sp>
      <p:sp>
        <p:nvSpPr>
          <p:cNvPr id="15363" name="Freeform 3"/>
          <p:cNvSpPr>
            <a:spLocks/>
          </p:cNvSpPr>
          <p:nvPr/>
        </p:nvSpPr>
        <p:spPr bwMode="gray">
          <a:xfrm>
            <a:off x="-546665" y="3104853"/>
            <a:ext cx="1900238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gray">
          <a:xfrm>
            <a:off x="7809183" y="4163805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gray">
          <a:xfrm flipH="1">
            <a:off x="5752614" y="2973894"/>
            <a:ext cx="1900237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3682" y="2255865"/>
            <a:ext cx="2454982" cy="1401139"/>
            <a:chOff x="4320" y="1152"/>
            <a:chExt cx="357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357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67" name="Rectangle 9"/>
          <p:cNvSpPr>
            <a:spLocks noChangeArrowheads="1"/>
          </p:cNvSpPr>
          <p:nvPr/>
        </p:nvSpPr>
        <p:spPr bwMode="black">
          <a:xfrm>
            <a:off x="-16221" y="2726890"/>
            <a:ext cx="249132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94646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FF"/>
                </a:solidFill>
              </a:rPr>
              <a:t>Візитка</a:t>
            </a:r>
            <a:r>
              <a:rPr lang="uk-UA" b="1" dirty="0" smtClean="0">
                <a:solidFill>
                  <a:srgbClr val="FFFFFF"/>
                </a:solidFill>
              </a:rPr>
              <a:t> </a:t>
            </a:r>
            <a:endParaRPr lang="uk-UA" b="1" dirty="0">
              <a:solidFill>
                <a:srgbClr val="FFFFFF"/>
              </a:solidFill>
            </a:endParaRPr>
          </a:p>
        </p:txBody>
      </p: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2523757" y="2776107"/>
            <a:ext cx="2626855" cy="1710776"/>
            <a:chOff x="4320" y="1178"/>
            <a:chExt cx="414" cy="376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259"/>
              <a:ext cx="414" cy="29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4869380" y="2255865"/>
            <a:ext cx="2654948" cy="1401139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1" name="Rectangle 17"/>
          <p:cNvSpPr>
            <a:spLocks noChangeArrowheads="1"/>
          </p:cNvSpPr>
          <p:nvPr/>
        </p:nvSpPr>
        <p:spPr bwMode="black">
          <a:xfrm>
            <a:off x="5102749" y="2733675"/>
            <a:ext cx="2288127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94646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FF"/>
                </a:solidFill>
              </a:rPr>
              <a:t>   Дизайн</a:t>
            </a:r>
            <a:r>
              <a:rPr lang="uk-UA" dirty="0" smtClean="0"/>
              <a:t> </a:t>
            </a:r>
            <a:endParaRPr lang="uk-UA" dirty="0"/>
          </a:p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372" name="AutoShape 19"/>
          <p:cNvSpPr>
            <a:spLocks noChangeArrowheads="1"/>
          </p:cNvSpPr>
          <p:nvPr/>
        </p:nvSpPr>
        <p:spPr bwMode="ltGray">
          <a:xfrm>
            <a:off x="2483764" y="5402684"/>
            <a:ext cx="2454349" cy="14106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uk-UA" b="1" dirty="0"/>
              <a:t>успішність учнів</a:t>
            </a:r>
          </a:p>
          <a:p>
            <a:pPr lvl="0"/>
            <a:r>
              <a:rPr lang="uk-UA" b="1" dirty="0"/>
              <a:t>вступ до ВНЗ</a:t>
            </a:r>
          </a:p>
          <a:p>
            <a:pPr lvl="0"/>
            <a:r>
              <a:rPr lang="uk-UA" b="1" dirty="0"/>
              <a:t>попит на ринку праці</a:t>
            </a:r>
          </a:p>
          <a:p>
            <a:pPr lvl="0"/>
            <a:r>
              <a:rPr lang="uk-UA" b="1" dirty="0"/>
              <a:t>переможці олімпіад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08501" y="3244334"/>
            <a:ext cx="2583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</a:p>
          <a:p>
            <a:pPr>
              <a:spcAft>
                <a:spcPts val="0"/>
              </a:spcAft>
            </a:pPr>
            <a:r>
              <a:rPr lang="uk-UA" sz="3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endParaRPr lang="uk-UA" sz="36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6489855" y="3443702"/>
            <a:ext cx="2663576" cy="1578940"/>
            <a:chOff x="4342" y="1178"/>
            <a:chExt cx="414" cy="414"/>
          </a:xfrm>
          <a:solidFill>
            <a:srgbClr val="0070C0"/>
          </a:solidFill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4342" y="1190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564451" y="3244334"/>
            <a:ext cx="2625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uk-UA" sz="3600" b="1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3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</a:t>
            </a:r>
            <a:r>
              <a:rPr lang="uk-UA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 </a:t>
            </a:r>
            <a:endParaRPr lang="uk-UA" sz="36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Freeform 4"/>
          <p:cNvSpPr>
            <a:spLocks/>
          </p:cNvSpPr>
          <p:nvPr/>
        </p:nvSpPr>
        <p:spPr bwMode="gray">
          <a:xfrm>
            <a:off x="3572316" y="3850580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ltGray">
          <a:xfrm>
            <a:off x="6649847" y="5648801"/>
            <a:ext cx="2454349" cy="11645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uk-UA" b="1" dirty="0"/>
              <a:t>цінності</a:t>
            </a:r>
          </a:p>
          <a:p>
            <a:pPr lvl="0"/>
            <a:r>
              <a:rPr lang="uk-UA" b="1" dirty="0"/>
              <a:t>психологічний клімат</a:t>
            </a:r>
          </a:p>
          <a:p>
            <a:pPr lvl="0"/>
            <a:r>
              <a:rPr lang="uk-UA" b="1" dirty="0"/>
              <a:t>етика стосунків</a:t>
            </a:r>
          </a:p>
          <a:p>
            <a:pPr lvl="0"/>
            <a:r>
              <a:rPr lang="uk-UA" b="1" dirty="0"/>
              <a:t>традиції</a:t>
            </a: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ltGray">
          <a:xfrm>
            <a:off x="69408" y="4552268"/>
            <a:ext cx="2291324" cy="18290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uk-UA" b="1"/>
              <a:t>рекламна діяльність</a:t>
            </a:r>
          </a:p>
          <a:p>
            <a:pPr lvl="0"/>
            <a:r>
              <a:rPr lang="uk-UA" b="1"/>
              <a:t>презентації</a:t>
            </a:r>
          </a:p>
          <a:p>
            <a:pPr lvl="0"/>
            <a:r>
              <a:rPr lang="uk-UA" b="1"/>
              <a:t>виставки</a:t>
            </a:r>
          </a:p>
          <a:p>
            <a:pPr lvl="0"/>
            <a:r>
              <a:rPr lang="uk-UA" b="1"/>
              <a:t>участь у конкурсах</a:t>
            </a:r>
            <a:endParaRPr lang="uk-UA" b="1" dirty="0"/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ltGray">
          <a:xfrm>
            <a:off x="4608649" y="4239796"/>
            <a:ext cx="2454349" cy="15352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uk-UA" b="1" dirty="0"/>
              <a:t>оформлення інтер’єру </a:t>
            </a:r>
          </a:p>
          <a:p>
            <a:pPr lvl="0"/>
            <a:r>
              <a:rPr lang="uk-UA" b="1" dirty="0"/>
              <a:t>атрибутика</a:t>
            </a:r>
          </a:p>
          <a:p>
            <a:pPr lvl="0"/>
            <a:r>
              <a:rPr lang="uk-UA" b="1" dirty="0"/>
              <a:t>шкільна форма</a:t>
            </a:r>
          </a:p>
          <a:p>
            <a:pPr lvl="0"/>
            <a:r>
              <a:rPr lang="uk-UA" b="1" dirty="0"/>
              <a:t>зовнішній </a:t>
            </a:r>
            <a:r>
              <a:rPr lang="uk-UA" b="1" dirty="0" smtClean="0"/>
              <a:t>вигляд</a:t>
            </a:r>
          </a:p>
          <a:p>
            <a:pPr lvl="0"/>
            <a:r>
              <a:rPr lang="uk-UA" b="1" dirty="0" smtClean="0"/>
              <a:t> </a:t>
            </a:r>
            <a:r>
              <a:rPr lang="uk-UA" b="1" dirty="0"/>
              <a:t>педагогів</a:t>
            </a:r>
          </a:p>
        </p:txBody>
      </p:sp>
    </p:spTree>
    <p:extLst>
      <p:ext uri="{BB962C8B-B14F-4D97-AF65-F5344CB8AC3E}">
        <p14:creationId xmlns:p14="http://schemas.microsoft.com/office/powerpoint/2010/main" val="271413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 animBg="1"/>
      <p:bldP spid="6" grpId="0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smtClean="0"/>
              <a:t>Складові іміджу навчального закладу</a:t>
            </a:r>
            <a:endParaRPr lang="en-US" sz="4000" smtClean="0"/>
          </a:p>
        </p:txBody>
      </p:sp>
      <p:sp>
        <p:nvSpPr>
          <p:cNvPr id="15363" name="Freeform 3"/>
          <p:cNvSpPr>
            <a:spLocks/>
          </p:cNvSpPr>
          <p:nvPr/>
        </p:nvSpPr>
        <p:spPr bwMode="gray">
          <a:xfrm>
            <a:off x="2336800" y="3570288"/>
            <a:ext cx="1900238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gray">
          <a:xfrm>
            <a:off x="4256088" y="3505200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gray">
          <a:xfrm flipH="1">
            <a:off x="4656138" y="3570288"/>
            <a:ext cx="1900237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974850" y="2343150"/>
            <a:ext cx="1362075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67" name="Rectangle 9"/>
          <p:cNvSpPr>
            <a:spLocks noChangeArrowheads="1"/>
          </p:cNvSpPr>
          <p:nvPr/>
        </p:nvSpPr>
        <p:spPr bwMode="black">
          <a:xfrm>
            <a:off x="2051050" y="2724150"/>
            <a:ext cx="1290638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94646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FFFF"/>
                </a:solidFill>
              </a:rPr>
              <a:t>Імідж </a:t>
            </a:r>
          </a:p>
          <a:p>
            <a:r>
              <a:rPr lang="uk-UA" b="1">
                <a:solidFill>
                  <a:srgbClr val="FFFFFF"/>
                </a:solidFill>
              </a:rPr>
              <a:t>керівника</a:t>
            </a:r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3754438" y="2343150"/>
            <a:ext cx="1362075" cy="1322388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5541963" y="2352675"/>
            <a:ext cx="1362075" cy="1322388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0" name="Rectangle 16"/>
          <p:cNvSpPr>
            <a:spLocks noChangeArrowheads="1"/>
          </p:cNvSpPr>
          <p:nvPr/>
        </p:nvSpPr>
        <p:spPr bwMode="black">
          <a:xfrm>
            <a:off x="3708400" y="2492375"/>
            <a:ext cx="1433513" cy="9159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94646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</a:rPr>
              <a:t>Імідж </a:t>
            </a:r>
          </a:p>
          <a:p>
            <a:r>
              <a:rPr lang="uk-UA" b="1" dirty="0">
                <a:solidFill>
                  <a:srgbClr val="FFFFFF"/>
                </a:solidFill>
              </a:rPr>
              <a:t> </a:t>
            </a:r>
            <a:r>
              <a:rPr lang="uk-UA" b="1" dirty="0" err="1">
                <a:solidFill>
                  <a:srgbClr val="FFFFFF"/>
                </a:solidFill>
              </a:rPr>
              <a:t>заступнка</a:t>
            </a:r>
            <a:endParaRPr lang="uk-UA" b="1" dirty="0">
              <a:solidFill>
                <a:srgbClr val="FFFFFF"/>
              </a:solidFill>
            </a:endParaRPr>
          </a:p>
          <a:p>
            <a:r>
              <a:rPr lang="uk-UA" b="1" dirty="0">
                <a:solidFill>
                  <a:srgbClr val="FFFFFF"/>
                </a:solidFill>
              </a:rPr>
              <a:t> директора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black">
          <a:xfrm>
            <a:off x="5626100" y="2733675"/>
            <a:ext cx="1241425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94646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FFFF"/>
                </a:solidFill>
              </a:rPr>
              <a:t>Імідж </a:t>
            </a:r>
          </a:p>
          <a:p>
            <a:r>
              <a:rPr lang="uk-UA" b="1">
                <a:solidFill>
                  <a:srgbClr val="FFFFFF"/>
                </a:solidFill>
              </a:rPr>
              <a:t> педагога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5372" name="AutoShape 19"/>
          <p:cNvSpPr>
            <a:spLocks noChangeArrowheads="1"/>
          </p:cNvSpPr>
          <p:nvPr/>
        </p:nvSpPr>
        <p:spPr bwMode="ltGray">
          <a:xfrm>
            <a:off x="1325563" y="5157788"/>
            <a:ext cx="623887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1589088" y="5313363"/>
            <a:ext cx="5808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uk-UA" sz="2400" b="1" dirty="0"/>
              <a:t>Позитивний імідж навчального закладу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</p:bld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1_bidnyk_pozytyvnyy" id="{746CB6A7-B343-46CA-BF31-10C9AA0BED1B}" vid="{14E9AEF0-707C-46DA-BF5D-62F3E7C66A2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імідж школи</Template>
  <TotalTime>124</TotalTime>
  <Words>1333</Words>
  <Application>Microsoft Office PowerPoint</Application>
  <PresentationFormat>Экран (4:3)</PresentationFormat>
  <Paragraphs>285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Gill Sans Ultra Bold</vt:lpstr>
      <vt:lpstr>Monotype Corsiva</vt:lpstr>
      <vt:lpstr>Times New Roman</vt:lpstr>
      <vt:lpstr>Wingdings</vt:lpstr>
      <vt:lpstr>general_ani</vt:lpstr>
      <vt:lpstr>Психологічні особливості формування позитивного іміджу  школи.</vt:lpstr>
      <vt:lpstr>Презентация PowerPoint</vt:lpstr>
      <vt:lpstr>Поняття іміджу</vt:lpstr>
      <vt:lpstr>Школа – освітній центр, де одні навчають, інші – навчаються, але всі разом вчаться, самовдосконалюються.</vt:lpstr>
      <vt:lpstr>ШКОЛА    ОЧИМА     ДІТЕЙ</vt:lpstr>
      <vt:lpstr>Причини необхідності формування іміджу школи</vt:lpstr>
      <vt:lpstr>В  управлінні навчальним закладом в умовах його розвитку потрібно керуватися системою таких принципів: </vt:lpstr>
      <vt:lpstr>Імідж навчального закладу </vt:lpstr>
      <vt:lpstr>Складові іміджу навчального закладу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вимоги, що висуваються до членів управлінської команди при формуванні іміджу школи</vt:lpstr>
      <vt:lpstr>За даними досліджень, провідними компонентами іміджу освітньої установи є:</vt:lpstr>
      <vt:lpstr>Алгоритм створення позитивного іміджу школи.</vt:lpstr>
      <vt:lpstr>Складові позитивного іміджу школи (за І.Зуєвською)</vt:lpstr>
      <vt:lpstr>Структура  іміджу закладу освіти</vt:lpstr>
      <vt:lpstr>Значущою характеристикою сучасної школи виступає її вже сформований образ</vt:lpstr>
      <vt:lpstr>Презентация PowerPoint</vt:lpstr>
      <vt:lpstr>Висновок</vt:lpstr>
      <vt:lpstr>Презентация PowerPoint</vt:lpstr>
      <vt:lpstr> Дякую за увагу ! Запрошую до подальшої  співпраці!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Психологічні особливості формування позитивного іміджу  школи.</dc:title>
  <dc:creator>Веталька</dc:creator>
  <cp:lastModifiedBy>Admin</cp:lastModifiedBy>
  <cp:revision>37</cp:revision>
  <cp:lastPrinted>2013-12-11T14:19:12Z</cp:lastPrinted>
  <dcterms:created xsi:type="dcterms:W3CDTF">2016-01-07T21:16:10Z</dcterms:created>
  <dcterms:modified xsi:type="dcterms:W3CDTF">2016-01-11T20:22:55Z</dcterms:modified>
</cp:coreProperties>
</file>