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4" r:id="rId3"/>
    <p:sldId id="260" r:id="rId4"/>
    <p:sldId id="262" r:id="rId5"/>
    <p:sldId id="256" r:id="rId6"/>
    <p:sldId id="275" r:id="rId7"/>
    <p:sldId id="281" r:id="rId8"/>
    <p:sldId id="267" r:id="rId9"/>
    <p:sldId id="282" r:id="rId10"/>
    <p:sldId id="283" r:id="rId11"/>
    <p:sldId id="270" r:id="rId12"/>
    <p:sldId id="271" r:id="rId13"/>
    <p:sldId id="293" r:id="rId14"/>
    <p:sldId id="289" r:id="rId15"/>
    <p:sldId id="290" r:id="rId16"/>
    <p:sldId id="294" r:id="rId17"/>
    <p:sldId id="296" r:id="rId18"/>
    <p:sldId id="295" r:id="rId19"/>
    <p:sldId id="291" r:id="rId20"/>
    <p:sldId id="292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990033"/>
    <a:srgbClr val="009900"/>
    <a:srgbClr val="9900FF"/>
    <a:srgbClr val="FF7C80"/>
    <a:srgbClr val="FFFFFF"/>
    <a:srgbClr val="FFCC99"/>
    <a:srgbClr val="F8F8F8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456" autoAdjust="0"/>
    <p:restoredTop sz="94640" autoAdjust="0"/>
  </p:normalViewPr>
  <p:slideViewPr>
    <p:cSldViewPr>
      <p:cViewPr>
        <p:scale>
          <a:sx n="100" d="100"/>
          <a:sy n="100" d="100"/>
        </p:scale>
        <p:origin x="-64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49CC5-594D-4816-A22B-9E73AE0B67D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F0AF8-A02E-40E1-8B01-270C2B61A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9C0EB-7FA2-4777-B879-249959E33888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EB419-0AE6-4EA5-8C9C-CFF28347F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C05-34F8-46D5-A638-104A14C5A426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E9E-E216-449F-8EC2-C66B3D5EC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C05-34F8-46D5-A638-104A14C5A426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E9E-E216-449F-8EC2-C66B3D5EC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C05-34F8-46D5-A638-104A14C5A426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E9E-E216-449F-8EC2-C66B3D5EC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C05-34F8-46D5-A638-104A14C5A426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E9E-E216-449F-8EC2-C66B3D5EC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C05-34F8-46D5-A638-104A14C5A426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E9E-E216-449F-8EC2-C66B3D5EC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C05-34F8-46D5-A638-104A14C5A426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E9E-E216-449F-8EC2-C66B3D5EC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C05-34F8-46D5-A638-104A14C5A426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E9E-E216-449F-8EC2-C66B3D5EC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C05-34F8-46D5-A638-104A14C5A426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E9E-E216-449F-8EC2-C66B3D5EC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C05-34F8-46D5-A638-104A14C5A426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E9E-E216-449F-8EC2-C66B3D5EC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C05-34F8-46D5-A638-104A14C5A426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E9E-E216-449F-8EC2-C66B3D5EC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C05-34F8-46D5-A638-104A14C5A426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E9E-E216-449F-8EC2-C66B3D5EC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13000" contras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D2C05-34F8-46D5-A638-104A14C5A426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9E9E-E216-449F-8EC2-C66B3D5EC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176"/>
            <a:ext cx="6400800" cy="61437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Тренінг для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психологів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району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9144000" cy="2308324"/>
          </a:xfrm>
          <a:prstGeom prst="rect">
            <a:avLst/>
          </a:prstGeom>
          <a:solidFill>
            <a:srgbClr val="FF9900"/>
          </a:solidFill>
          <a:ln w="57150" cmpd="tri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i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Професійна  компетентність педагога  як  одна з умов його  успішної професійної  діяльності</a:t>
            </a:r>
            <a:endParaRPr lang="ru-RU" sz="4800" i="1" dirty="0" smtClean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pic>
        <p:nvPicPr>
          <p:cNvPr id="7" name="Рисунок 6" descr="roses-lovely-glitter-flowers.gif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3000364" y="3071810"/>
            <a:ext cx="6143636" cy="328614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0" y="152400"/>
            <a:ext cx="9144000" cy="6477000"/>
            <a:chOff x="0" y="152400"/>
            <a:chExt cx="9144000" cy="647699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52400" y="1828800"/>
              <a:ext cx="2347898" cy="1295399"/>
            </a:xfrm>
            <a:prstGeom prst="rect">
              <a:avLst/>
            </a:prstGeom>
            <a:ln w="38100">
              <a:solidFill>
                <a:schemeClr val="l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2800" b="1" dirty="0" smtClean="0">
                  <a:solidFill>
                    <a:srgbClr val="FFFFFF"/>
                  </a:solidFill>
                  <a:latin typeface="Arial Black" pitchFamily="34" charset="0"/>
                </a:rPr>
                <a:t>Постійно діючі семінари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42844" y="152400"/>
              <a:ext cx="2643206" cy="12954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2800" b="1" dirty="0" smtClean="0">
                  <a:solidFill>
                    <a:srgbClr val="FFFFFF"/>
                  </a:solidFill>
                  <a:latin typeface="Arial Black" pitchFamily="34" charset="0"/>
                </a:rPr>
                <a:t>Педагогічні поради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28926" y="152400"/>
              <a:ext cx="2928958" cy="1295400"/>
            </a:xfrm>
            <a:prstGeom prst="rect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800" b="1" dirty="0" smtClean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Самоосвіта</a:t>
              </a:r>
              <a:r>
                <a:rPr lang="uk-UA" sz="1400" b="1" dirty="0" smtClean="0">
                  <a:solidFill>
                    <a:srgbClr val="FFFFFF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endParaRPr lang="uk-UA" sz="1400" b="1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143636" y="152400"/>
              <a:ext cx="2847964" cy="1291357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2800" b="1" dirty="0" smtClean="0">
                  <a:solidFill>
                    <a:srgbClr val="FFFFFF"/>
                  </a:solidFill>
                  <a:latin typeface="Arial Black" pitchFamily="34" charset="0"/>
                </a:rPr>
                <a:t>Самовдосконалення</a:t>
              </a:r>
              <a:r>
                <a:rPr lang="uk-UA" sz="1400" b="1" dirty="0" smtClean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500826" y="1752600"/>
              <a:ext cx="2500330" cy="1274413"/>
            </a:xfrm>
            <a:prstGeom prst="rect">
              <a:avLst/>
            </a:prstGeom>
            <a:ln w="38100">
              <a:solidFill>
                <a:schemeClr val="lt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2800" b="1" dirty="0" smtClean="0">
                  <a:solidFill>
                    <a:srgbClr val="FFFFFF"/>
                  </a:solidFill>
                  <a:latin typeface="Arial Black" pitchFamily="34" charset="0"/>
                </a:rPr>
                <a:t>Саморозвиток 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3000364" y="2133600"/>
              <a:ext cx="3071834" cy="25146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2000" b="1" dirty="0" smtClean="0">
                  <a:solidFill>
                    <a:srgbClr val="FFFFFF"/>
                  </a:solidFill>
                  <a:latin typeface="Arial Black" pitchFamily="34" charset="0"/>
                </a:rPr>
                <a:t>На професійний розвиток учителя впливає</a:t>
              </a:r>
            </a:p>
          </p:txBody>
        </p:sp>
        <p:sp>
          <p:nvSpPr>
            <p:cNvPr id="9" name="Стрелка вправо 8"/>
            <p:cNvSpPr/>
            <p:nvPr/>
          </p:nvSpPr>
          <p:spPr>
            <a:xfrm rot="814160">
              <a:off x="2364860" y="2299341"/>
              <a:ext cx="855372" cy="774010"/>
            </a:xfrm>
            <a:prstGeom prst="rightArrow">
              <a:avLst/>
            </a:prstGeom>
            <a:ln w="38100">
              <a:solidFill>
                <a:schemeClr val="l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3886200" y="1447800"/>
              <a:ext cx="863600" cy="677863"/>
            </a:xfrm>
            <a:prstGeom prst="downArrow">
              <a:avLst/>
            </a:prstGeom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 rot="2317763">
              <a:off x="2255451" y="1332970"/>
              <a:ext cx="1128120" cy="785757"/>
            </a:xfrm>
            <a:prstGeom prst="rightArrow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4" name="Стрелка влево 13"/>
            <p:cNvSpPr/>
            <p:nvPr/>
          </p:nvSpPr>
          <p:spPr>
            <a:xfrm rot="20445501">
              <a:off x="5831826" y="2256264"/>
              <a:ext cx="875639" cy="774011"/>
            </a:xfrm>
            <a:prstGeom prst="leftArrow">
              <a:avLst/>
            </a:prstGeom>
            <a:ln w="38100">
              <a:solidFill>
                <a:schemeClr val="lt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 rot="8830245">
              <a:off x="5671447" y="1370420"/>
              <a:ext cx="1216699" cy="794489"/>
            </a:xfrm>
            <a:prstGeom prst="rightArrow">
              <a:avLst/>
            </a:prstGeom>
            <a:ln w="38100">
              <a:solidFill>
                <a:schemeClr val="lt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3657600"/>
              <a:ext cx="2643174" cy="1295399"/>
            </a:xfrm>
            <a:prstGeom prst="rect">
              <a:avLst/>
            </a:prstGeom>
            <a:gradFill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FF33CC"/>
                </a:gs>
              </a:gsLst>
            </a:gradFill>
            <a:ln w="38100">
              <a:solidFill>
                <a:schemeClr val="l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2800" b="1" dirty="0" smtClean="0">
                  <a:solidFill>
                    <a:srgbClr val="FFFFFF"/>
                  </a:solidFill>
                  <a:latin typeface="Arial Black" pitchFamily="34" charset="0"/>
                </a:rPr>
                <a:t>Методичні об</a:t>
              </a:r>
              <a:r>
                <a:rPr lang="en-US" sz="2800" b="1" dirty="0" smtClean="0">
                  <a:solidFill>
                    <a:srgbClr val="FFFFFF"/>
                  </a:solidFill>
                  <a:latin typeface="Arial Black" pitchFamily="34" charset="0"/>
                </a:rPr>
                <a:t>’</a:t>
              </a:r>
              <a:r>
                <a:rPr lang="uk-UA" sz="2800" b="1" dirty="0" smtClean="0">
                  <a:solidFill>
                    <a:srgbClr val="FFFFFF"/>
                  </a:solidFill>
                  <a:latin typeface="Arial Black" pitchFamily="34" charset="0"/>
                </a:rPr>
                <a:t>єднання  </a:t>
              </a:r>
            </a:p>
          </p:txBody>
        </p:sp>
        <p:sp>
          <p:nvSpPr>
            <p:cNvPr id="21" name="Стрелка вправо 20"/>
            <p:cNvSpPr/>
            <p:nvPr/>
          </p:nvSpPr>
          <p:spPr>
            <a:xfrm rot="20404370">
              <a:off x="2392422" y="3692756"/>
              <a:ext cx="851049" cy="774010"/>
            </a:xfrm>
            <a:prstGeom prst="rightArrow">
              <a:avLst/>
            </a:prstGeom>
            <a:gradFill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FF33CC"/>
                </a:gs>
              </a:gsLst>
            </a:gradFill>
            <a:ln w="38100">
              <a:solidFill>
                <a:schemeClr val="l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42844" y="5334000"/>
              <a:ext cx="2857520" cy="1295399"/>
            </a:xfrm>
            <a:prstGeom prst="rect">
              <a:avLst/>
            </a:prstGeom>
            <a:gradFill>
              <a:gsLst>
                <a:gs pos="0">
                  <a:srgbClr val="009999"/>
                </a:gs>
                <a:gs pos="80000">
                  <a:srgbClr val="009999"/>
                </a:gs>
                <a:gs pos="100000">
                  <a:srgbClr val="33CCCC"/>
                </a:gs>
              </a:gsLst>
            </a:gradFill>
            <a:ln w="38100">
              <a:solidFill>
                <a:schemeClr val="l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2800" b="1" dirty="0" smtClean="0">
                  <a:solidFill>
                    <a:srgbClr val="FFFFFF"/>
                  </a:solidFill>
                  <a:latin typeface="Arial Black" pitchFamily="34" charset="0"/>
                </a:rPr>
                <a:t>Курси підвищення кваліфікації</a:t>
              </a:r>
            </a:p>
          </p:txBody>
        </p:sp>
        <p:sp>
          <p:nvSpPr>
            <p:cNvPr id="23" name="Стрелка вправо 22"/>
            <p:cNvSpPr/>
            <p:nvPr/>
          </p:nvSpPr>
          <p:spPr>
            <a:xfrm rot="19554661">
              <a:off x="2219880" y="4521640"/>
              <a:ext cx="1431970" cy="774010"/>
            </a:xfrm>
            <a:prstGeom prst="rightArrow">
              <a:avLst/>
            </a:prstGeom>
            <a:gradFill>
              <a:gsLst>
                <a:gs pos="0">
                  <a:srgbClr val="009999"/>
                </a:gs>
                <a:gs pos="80000">
                  <a:srgbClr val="009999"/>
                </a:gs>
                <a:gs pos="100000">
                  <a:srgbClr val="33CCCC"/>
                </a:gs>
              </a:gsLst>
            </a:gradFill>
            <a:ln w="38100">
              <a:solidFill>
                <a:schemeClr val="l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52800" y="5334000"/>
              <a:ext cx="2209800" cy="129539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8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</a:gradFill>
            <a:ln w="38100">
              <a:solidFill>
                <a:schemeClr val="l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2800" b="1" dirty="0" smtClean="0">
                  <a:solidFill>
                    <a:srgbClr val="FFFFFF"/>
                  </a:solidFill>
                  <a:latin typeface="Arial Black" pitchFamily="34" charset="0"/>
                </a:rPr>
                <a:t>ІКТ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215074" y="5257800"/>
              <a:ext cx="2786082" cy="1295399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 w="38100">
              <a:solidFill>
                <a:schemeClr val="l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2800" b="1" dirty="0" smtClean="0">
                  <a:solidFill>
                    <a:srgbClr val="FFFFFF"/>
                  </a:solidFill>
                  <a:latin typeface="Arial Black" pitchFamily="34" charset="0"/>
                </a:rPr>
                <a:t>Самоаналіз</a:t>
              </a:r>
              <a:r>
                <a:rPr lang="uk-UA" sz="1600" b="1" dirty="0" smtClean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500826" y="3505200"/>
              <a:ext cx="2643174" cy="1295399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80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  <a:ln w="38100">
              <a:solidFill>
                <a:schemeClr val="l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2800" b="1" dirty="0" smtClean="0">
                  <a:solidFill>
                    <a:srgbClr val="FFFFFF"/>
                  </a:solidFill>
                  <a:latin typeface="Arial Black" pitchFamily="34" charset="0"/>
                </a:rPr>
                <a:t>Самовиховання</a:t>
              </a:r>
              <a:r>
                <a:rPr lang="uk-UA" sz="1600" b="1" dirty="0" smtClean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</a:p>
          </p:txBody>
        </p:sp>
        <p:sp>
          <p:nvSpPr>
            <p:cNvPr id="27" name="Стрелка вправо 26"/>
            <p:cNvSpPr/>
            <p:nvPr/>
          </p:nvSpPr>
          <p:spPr>
            <a:xfrm rot="11752256">
              <a:off x="5840920" y="3653228"/>
              <a:ext cx="873686" cy="774010"/>
            </a:xfrm>
            <a:prstGeom prst="rightArrow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80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  <a:ln w="38100">
              <a:solidFill>
                <a:schemeClr val="l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28" name="Стрелка вправо 27"/>
            <p:cNvSpPr/>
            <p:nvPr/>
          </p:nvSpPr>
          <p:spPr>
            <a:xfrm rot="12662424">
              <a:off x="5366918" y="4515006"/>
              <a:ext cx="1495672" cy="774010"/>
            </a:xfrm>
            <a:prstGeom prst="rightArrow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 w="38100">
              <a:solidFill>
                <a:schemeClr val="lt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29" name="Стрелка вниз 28"/>
            <p:cNvSpPr/>
            <p:nvPr/>
          </p:nvSpPr>
          <p:spPr>
            <a:xfrm rot="10800000">
              <a:off x="4038600" y="4648199"/>
              <a:ext cx="863600" cy="677863"/>
            </a:xfrm>
            <a:prstGeom prst="downArrow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80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36867" name="Picture 42" descr="j016309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1098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26432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uk-UA" sz="2400" dirty="0" smtClean="0"/>
              <a:t>Зараз ми спробуємо розібратися, що складає цінності і пріоритети теперішнього вчителя, якими </a:t>
            </a:r>
            <a:r>
              <a:rPr lang="uk-UA" sz="2400" dirty="0" err="1" smtClean="0"/>
              <a:t>компетентностями</a:t>
            </a:r>
            <a:r>
              <a:rPr lang="uk-UA" sz="2400" dirty="0" smtClean="0"/>
              <a:t> він має володіти.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uk-UA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Вправа </a:t>
            </a:r>
            <a:r>
              <a:rPr lang="uk-UA" sz="36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“Портрет</a:t>
            </a:r>
            <a:r>
              <a:rPr lang="uk-UA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</a:t>
            </a:r>
            <a:br>
              <a:rPr lang="uk-UA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uk-UA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сучасного </a:t>
            </a:r>
            <a:r>
              <a:rPr lang="uk-UA" sz="36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учителя”</a:t>
            </a:r>
            <a:r>
              <a:rPr lang="en-US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endParaRPr lang="ru-RU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301038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/>
              <a:t>Мета:</a:t>
            </a:r>
            <a:r>
              <a:rPr lang="uk-UA" dirty="0" smtClean="0"/>
              <a:t> </a:t>
            </a:r>
            <a:r>
              <a:rPr lang="uk-UA" sz="2400" b="1" i="1" dirty="0" smtClean="0"/>
              <a:t>сприяти активізації процесу мислення учасників тренінгу, створити портрет сучасного вчителя</a:t>
            </a:r>
            <a:r>
              <a:rPr lang="uk-UA" sz="2800" b="1" i="1" dirty="0" smtClean="0"/>
              <a:t>.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071942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Сучасний учитель 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85794"/>
            <a:ext cx="764386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Здоровий</a:t>
            </a:r>
          </a:p>
          <a:p>
            <a:pPr>
              <a:buFont typeface="Arial" pitchFamily="34" charset="0"/>
              <a:buChar char="•"/>
            </a:pPr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Мудрий</a:t>
            </a:r>
          </a:p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Ерудований</a:t>
            </a:r>
          </a:p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Доброзичливий</a:t>
            </a:r>
          </a:p>
          <a:p>
            <a:pPr>
              <a:buFont typeface="Arial" pitchFamily="34" charset="0"/>
              <a:buChar char="•"/>
            </a:pPr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Комунікабельний</a:t>
            </a:r>
          </a:p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Вимогливий</a:t>
            </a:r>
          </a:p>
          <a:p>
            <a:pPr>
              <a:buFont typeface="Arial" pitchFamily="34" charset="0"/>
              <a:buChar char="•"/>
            </a:pPr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Справедливий </a:t>
            </a:r>
          </a:p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Відповідальний</a:t>
            </a:r>
          </a:p>
          <a:p>
            <a:pPr>
              <a:buFont typeface="Arial" pitchFamily="34" charset="0"/>
              <a:buChar char="•"/>
            </a:pPr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почуттям гумору</a:t>
            </a:r>
          </a:p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Толерантний</a:t>
            </a:r>
          </a:p>
          <a:p>
            <a:pPr>
              <a:buFont typeface="Arial" pitchFamily="34" charset="0"/>
              <a:buChar char="•"/>
            </a:pPr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Творчий</a:t>
            </a:r>
          </a:p>
          <a:p>
            <a:pPr>
              <a:buFont typeface="Arial" pitchFamily="34" charset="0"/>
              <a:buChar char="•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Багатий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342380806_teacher_vectors-4.jpg"/>
          <p:cNvPicPr>
            <a:picLocks noChangeAspect="1"/>
          </p:cNvPicPr>
          <p:nvPr/>
        </p:nvPicPr>
        <p:blipFill>
          <a:blip r:embed="rId2" cstate="print"/>
          <a:srcRect l="17000" r="23000"/>
          <a:stretch>
            <a:fillRect/>
          </a:stretch>
        </p:blipFill>
        <p:spPr>
          <a:xfrm>
            <a:off x="4857752" y="1214422"/>
            <a:ext cx="4071966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ech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071546"/>
            <a:ext cx="3286148" cy="5215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Сучасний учитель очима учня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3614750"/>
          </a:xfrm>
        </p:spPr>
        <p:txBody>
          <a:bodyPr numCol="2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2800" b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Справедливий</a:t>
            </a:r>
          </a:p>
          <a:p>
            <a:r>
              <a:rPr lang="uk-UA" sz="2800" b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 почуттям гумору</a:t>
            </a:r>
          </a:p>
          <a:p>
            <a:r>
              <a:rPr lang="uk-UA" sz="2800" b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Розумний</a:t>
            </a:r>
          </a:p>
          <a:p>
            <a:r>
              <a:rPr lang="uk-UA" sz="2800" b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Чесний</a:t>
            </a:r>
          </a:p>
          <a:p>
            <a:r>
              <a:rPr lang="uk-UA" sz="2800" b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Цікавий</a:t>
            </a:r>
          </a:p>
          <a:p>
            <a:r>
              <a:rPr lang="uk-UA" sz="2800" b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Охайний</a:t>
            </a:r>
          </a:p>
          <a:p>
            <a:r>
              <a:rPr lang="uk-UA" sz="2800" b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Строгий (в міру)</a:t>
            </a:r>
          </a:p>
          <a:p>
            <a:pPr marL="1257300">
              <a:tabLst>
                <a:tab pos="3767138" algn="l"/>
              </a:tabLst>
            </a:pPr>
            <a:r>
              <a:rPr lang="uk-UA" sz="2800" b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Відповідальний</a:t>
            </a:r>
          </a:p>
          <a:p>
            <a:pPr marL="1257300"/>
            <a:r>
              <a:rPr lang="uk-UA" sz="2800" b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Добре знає свій предмет</a:t>
            </a:r>
          </a:p>
          <a:p>
            <a:pPr marL="1257300"/>
            <a:r>
              <a:rPr lang="uk-UA" sz="2800" b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Толерантний</a:t>
            </a:r>
          </a:p>
          <a:p>
            <a:pPr marL="1257300"/>
            <a:r>
              <a:rPr lang="uk-UA" sz="2800" b="1" dirty="0" smtClean="0">
                <a:ln>
                  <a:prstDash val="solid"/>
                </a:ln>
                <a:solidFill>
                  <a:srgbClr val="990033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Креативний</a:t>
            </a:r>
          </a:p>
          <a:p>
            <a:pPr marL="1257300">
              <a:buNone/>
            </a:pPr>
            <a:endParaRPr lang="uk-UA" sz="2800" b="1" dirty="0" smtClean="0">
              <a:ln>
                <a:prstDash val="solid"/>
              </a:ln>
              <a:solidFill>
                <a:srgbClr val="990033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350" y="457200"/>
            <a:ext cx="7724775" cy="971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Тест «Психологічне коло образів»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428750"/>
            <a:ext cx="7410450" cy="4643438"/>
          </a:xfrm>
        </p:spPr>
        <p:txBody>
          <a:bodyPr/>
          <a:lstStyle/>
          <a:p>
            <a:pPr marL="6350" indent="357188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</a:rPr>
              <a:t>Мета</a:t>
            </a:r>
            <a:r>
              <a:rPr lang="ru-RU" sz="2000" b="1" smtClean="0">
                <a:latin typeface="Times New Roman" pitchFamily="18" charset="0"/>
              </a:rPr>
              <a:t>: </a:t>
            </a:r>
            <a:r>
              <a:rPr lang="ru-RU" sz="2400" b="1" smtClean="0">
                <a:latin typeface="Times New Roman" pitchFamily="18" charset="0"/>
              </a:rPr>
              <a:t>визначити риси своєї особистості.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</a:rPr>
            </a:b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15364" name="Рисунок 3" descr="http://novynar.img.com.ua/img/forall/a/839/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88"/>
            <a:ext cx="32147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http://cmexota.ru/uploads/2010/01/23/eagl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3" y="2071688"/>
            <a:ext cx="3214686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http://gornaya-apteka.com/wp-content/uploads/2012/12/mara1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1" y="4214813"/>
            <a:ext cx="31924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6" descr="http://www.naturephoto-cz.com/photos/sevcik/%D0%90%D1%84%D1%80%D0%B8%D0%BA%D0%B0%D0%BD%D1%81%D0%BA%D0%B8%D0%B9-%D0%B1%D1%83%D0%B9%D0%B2%D0%BE%D0%BB--xxxbuv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3" y="4286250"/>
            <a:ext cx="3301998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350" y="457200"/>
            <a:ext cx="7724775" cy="971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428750"/>
            <a:ext cx="7410450" cy="4643438"/>
          </a:xfrm>
        </p:spPr>
        <p:txBody>
          <a:bodyPr/>
          <a:lstStyle/>
          <a:p>
            <a:pPr marL="6350" indent="357188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</a:rPr>
            </a:b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16388" name="Рисунок 3" descr="C:\Users\Admin\Pictures\2013-04-19\001.jpg"/>
          <p:cNvPicPr>
            <a:picLocks noChangeAspect="1" noChangeArrowheads="1"/>
          </p:cNvPicPr>
          <p:nvPr/>
        </p:nvPicPr>
        <p:blipFill>
          <a:blip r:embed="rId2"/>
          <a:srcRect l="14432" t="6767" r="6360" b="37923"/>
          <a:stretch>
            <a:fillRect/>
          </a:stretch>
        </p:blipFill>
        <p:spPr bwMode="auto">
          <a:xfrm>
            <a:off x="714349" y="0"/>
            <a:ext cx="8429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83937-owl-teacher-with-book-and-blackboard--vector-illustra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0112" y="3929066"/>
            <a:ext cx="4053888" cy="29289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71464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Вправа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Моя інтуїція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” 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286280"/>
          </a:xfrm>
        </p:spPr>
        <p:txBody>
          <a:bodyPr>
            <a:normAutofit/>
          </a:bodyPr>
          <a:lstStyle/>
          <a:p>
            <a:r>
              <a:rPr lang="uk-UA" sz="4000" b="1" i="1" dirty="0" smtClean="0"/>
              <a:t>Мета:</a:t>
            </a:r>
            <a:r>
              <a:rPr lang="uk-UA" sz="4000" b="1" dirty="0" smtClean="0"/>
              <a:t> </a:t>
            </a:r>
            <a:r>
              <a:rPr lang="uk-UA" sz="3600" b="1" dirty="0" smtClean="0"/>
              <a:t>моделювання алгоритму підвищення власного рівня професійної  компетентності.</a:t>
            </a:r>
            <a:endParaRPr lang="ru-RU" sz="3600" b="1" dirty="0" smtClean="0"/>
          </a:p>
          <a:p>
            <a:pPr lvl="0"/>
            <a:endParaRPr lang="ru-RU" sz="4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/>
              <a:t> </a:t>
            </a:r>
            <a:r>
              <a:rPr lang="uk-UA" b="1" dirty="0" smtClean="0">
                <a:solidFill>
                  <a:srgbClr val="A50021"/>
                </a:solidFill>
              </a:rPr>
              <a:t>Алгоритм підвищення власного рівня професійної компетентності  вчителя </a:t>
            </a:r>
            <a:endParaRPr lang="ru-RU" b="1" dirty="0">
              <a:ln w="11430"/>
              <a:solidFill>
                <a:srgbClr val="A5002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072098"/>
          </a:xfrm>
          <a:solidFill>
            <a:srgbClr val="FFFFFF">
              <a:alpha val="3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2000" b="1" dirty="0" smtClean="0">
                <a:solidFill>
                  <a:srgbClr val="A50021"/>
                </a:solidFill>
              </a:rPr>
              <a:t>Виявлення здібностей, нахилів, спеціальної компетентності, ціннісних орієнтацій</a:t>
            </a:r>
            <a:r>
              <a:rPr lang="ru-RU" sz="2000" b="1" dirty="0" smtClean="0">
                <a:solidFill>
                  <a:srgbClr val="A5002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b="1" dirty="0" smtClean="0">
                <a:solidFill>
                  <a:srgbClr val="A50021"/>
                </a:solidFill>
              </a:rPr>
              <a:t>Створення особистої позитивної </a:t>
            </a:r>
            <a:r>
              <a:rPr lang="ru-RU" sz="2000" b="1" dirty="0" smtClean="0">
                <a:solidFill>
                  <a:srgbClr val="A50021"/>
                </a:solidFill>
              </a:rPr>
              <a:t>“</a:t>
            </a:r>
            <a:r>
              <a:rPr lang="uk-UA" sz="2000" b="1" dirty="0" smtClean="0">
                <a:solidFill>
                  <a:srgbClr val="A50021"/>
                </a:solidFill>
              </a:rPr>
              <a:t>Я-концепції</a:t>
            </a:r>
            <a:r>
              <a:rPr lang="ru-RU" sz="2000" b="1" dirty="0" smtClean="0">
                <a:solidFill>
                  <a:srgbClr val="A50021"/>
                </a:solidFill>
              </a:rPr>
              <a:t>”</a:t>
            </a:r>
            <a:r>
              <a:rPr lang="uk-UA" sz="2000" b="1" dirty="0" smtClean="0">
                <a:solidFill>
                  <a:srgbClr val="A50021"/>
                </a:solidFill>
              </a:rPr>
              <a:t>.</a:t>
            </a:r>
            <a:endParaRPr lang="ru-RU" sz="2000" b="1" dirty="0" smtClean="0">
              <a:solidFill>
                <a:srgbClr val="A5002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000" b="1" dirty="0" smtClean="0">
                <a:solidFill>
                  <a:srgbClr val="A50021"/>
                </a:solidFill>
              </a:rPr>
              <a:t>Самовдосконалення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000" b="1" dirty="0" smtClean="0">
                <a:solidFill>
                  <a:srgbClr val="A50021"/>
                </a:solidFill>
              </a:rPr>
              <a:t>Рефлексія</a:t>
            </a:r>
            <a:r>
              <a:rPr lang="uk-UA" sz="2000" b="1" i="1" dirty="0" smtClean="0">
                <a:solidFill>
                  <a:srgbClr val="A50021"/>
                </a:solidFill>
              </a:rPr>
              <a:t> </a:t>
            </a:r>
            <a:r>
              <a:rPr lang="uk-UA" sz="2000" b="1" dirty="0" smtClean="0">
                <a:solidFill>
                  <a:srgbClr val="A50021"/>
                </a:solidFill>
              </a:rPr>
              <a:t>і аналіз власної діяльності, через об’єктивну оцінку прийти до самореалізації.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b="1" dirty="0" smtClean="0">
                <a:solidFill>
                  <a:srgbClr val="A50021"/>
                </a:solidFill>
              </a:rPr>
              <a:t>Відвідування уроків у кращих вчителів, участь у конкурсах, творчих дискусіях...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000" b="1" dirty="0" smtClean="0">
                <a:solidFill>
                  <a:srgbClr val="A50021"/>
                </a:solidFill>
              </a:rPr>
              <a:t>Створення учителем власної бази кращих сценаріїв уроків, цікавих прийомів, знахідок на уроці</a:t>
            </a:r>
            <a:r>
              <a:rPr lang="uk-UA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b="1" dirty="0" smtClean="0">
                <a:solidFill>
                  <a:srgbClr val="A50021"/>
                </a:solidFill>
              </a:rPr>
              <a:t>Кооперативна професійна взаємодія з колегами.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000" b="1" dirty="0" smtClean="0">
                <a:solidFill>
                  <a:srgbClr val="A50021"/>
                </a:solidFill>
              </a:rPr>
              <a:t>Оприлюднення індивідуальних доробок на нарадах, педрадах, методичних об’єднаннях, в пресі.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b="1" dirty="0" smtClean="0">
                <a:solidFill>
                  <a:srgbClr val="A50021"/>
                </a:solidFill>
              </a:rPr>
              <a:t>Самовиховання.</a:t>
            </a:r>
          </a:p>
          <a:p>
            <a:pPr marL="514350" indent="-514350">
              <a:buFont typeface="+mj-lt"/>
              <a:buAutoNum type="arabicPeriod"/>
            </a:pPr>
            <a:endParaRPr lang="ru-RU" sz="2000" b="1" dirty="0" smtClean="0">
              <a:solidFill>
                <a:srgbClr val="A5002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000" b="1" dirty="0" smtClean="0">
              <a:solidFill>
                <a:srgbClr val="A5002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000" b="1" dirty="0" smtClean="0">
              <a:solidFill>
                <a:srgbClr val="A5002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endParaRPr lang="ru-RU" sz="2000" b="1" dirty="0" smtClean="0">
              <a:solidFill>
                <a:srgbClr val="A5002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000" b="1" dirty="0" smtClean="0">
              <a:solidFill>
                <a:srgbClr val="A5002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uk-UA" sz="2000" b="1" dirty="0" smtClean="0">
              <a:solidFill>
                <a:srgbClr val="A50021"/>
              </a:solidFill>
            </a:endParaRPr>
          </a:p>
          <a:p>
            <a:pPr marL="514350" indent="-514350">
              <a:buNone/>
            </a:pPr>
            <a:endParaRPr lang="ru-RU" sz="2000" b="1" dirty="0" smtClean="0">
              <a:solidFill>
                <a:srgbClr val="A50021"/>
              </a:solidFill>
            </a:endParaRPr>
          </a:p>
          <a:p>
            <a:pPr marL="514350" lvl="0" indent="-514350">
              <a:buNone/>
            </a:pPr>
            <a:endParaRPr lang="ru-RU" sz="2000" b="1" i="1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Десять учительських заповідей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572560" cy="5357850"/>
          </a:xfrm>
          <a:solidFill>
            <a:srgbClr val="FFFFFF">
              <a:alpha val="3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19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Люби себе і обраний тобою шлях.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Читай на ніч хоча б щось.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Іди на урок, як на іспит, та перетворюй його на свято.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Захоплюйся дитячими відкриттями і не поспішай оцінювати їх за допомогою цифр.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Принось на кожен урок диво: вірш, пісеньку, притчу, приклад із життя, афоризм, оригінальну задачу, гру, анекдот, жарт тощо.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Будь самим собою, але пам'ятай, що ти маєш бути прикладом.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Твоя головна зброя – бадьорість, життєрадісність, а не буркотіння, вимогливість, демонстрація втоми.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Твоє обличчя має бути одухотвореним внутрішньою красою, а зовнішній вигляд не повинен нагадувати про неминучу пенсію та проблеми удома.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Якщо учні пам'ятають не тебе, а твої слова і вчинки, отже твоє педагогічне життя прожите недарма.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Люби дітей і вони відповідатимуть тобі тим же.</a:t>
            </a:r>
            <a:endParaRPr lang="ru-RU" sz="19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357158" y="476250"/>
            <a:ext cx="497049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Відома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притча про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двох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мандрівників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яких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мучила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спрага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нарешті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діставшись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поселення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вони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отримали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по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півсклянки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води.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Один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подорожніх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сприйняв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склянку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напівповною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вдячністю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прийняв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ці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півсклянки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води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був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задоволений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Інший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же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сприйняв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склянку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напівпорожньою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лишився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невдоволеним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йому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не налили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повну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склянку.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3635375" y="4221163"/>
            <a:ext cx="4572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Дивились </a:t>
            </a:r>
            <a:r>
              <a:rPr lang="ru-RU" sz="2000" b="1" dirty="0" err="1" smtClean="0">
                <a:solidFill>
                  <a:schemeClr val="tx2"/>
                </a:solidFill>
              </a:rPr>
              <a:t>двоє</a:t>
            </a:r>
            <a:r>
              <a:rPr lang="ru-RU" sz="2000" b="1" dirty="0" smtClean="0">
                <a:solidFill>
                  <a:schemeClr val="tx2"/>
                </a:solidFill>
              </a:rPr>
              <a:t> в </a:t>
            </a:r>
            <a:r>
              <a:rPr lang="ru-RU" sz="2000" b="1" dirty="0" err="1" smtClean="0">
                <a:solidFill>
                  <a:schemeClr val="tx2"/>
                </a:solidFill>
              </a:rPr>
              <a:t>одне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вікно</a:t>
            </a:r>
            <a:r>
              <a:rPr lang="ru-RU" sz="2000" b="1" dirty="0" smtClean="0">
                <a:solidFill>
                  <a:schemeClr val="tx2"/>
                </a:solidFill>
              </a:rPr>
              <a:t>:</a:t>
            </a:r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 один </a:t>
            </a:r>
            <a:r>
              <a:rPr lang="ru-RU" sz="2000" b="1" dirty="0" err="1" smtClean="0">
                <a:solidFill>
                  <a:schemeClr val="tx2"/>
                </a:solidFill>
              </a:rPr>
              <a:t>угледів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саме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багно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А </a:t>
            </a:r>
            <a:r>
              <a:rPr lang="ru-RU" sz="2000" b="1" dirty="0" err="1" smtClean="0">
                <a:solidFill>
                  <a:schemeClr val="tx2"/>
                </a:solidFill>
              </a:rPr>
              <a:t>інший</a:t>
            </a:r>
            <a:r>
              <a:rPr lang="ru-RU" sz="2000" b="1" dirty="0" smtClean="0">
                <a:solidFill>
                  <a:schemeClr val="tx2"/>
                </a:solidFill>
              </a:rPr>
              <a:t> – </a:t>
            </a:r>
            <a:r>
              <a:rPr lang="ru-RU" sz="2000" b="1" dirty="0" err="1" smtClean="0">
                <a:solidFill>
                  <a:schemeClr val="tx2"/>
                </a:solidFill>
              </a:rPr>
              <a:t>листя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дощем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умите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блакитне</a:t>
            </a:r>
            <a:r>
              <a:rPr lang="ru-RU" sz="2000" b="1" dirty="0" smtClean="0">
                <a:solidFill>
                  <a:schemeClr val="tx2"/>
                </a:solidFill>
              </a:rPr>
              <a:t> небо </a:t>
            </a:r>
            <a:r>
              <a:rPr lang="ru-RU" sz="2000" b="1" dirty="0" err="1" smtClean="0">
                <a:solidFill>
                  <a:schemeClr val="tx2"/>
                </a:solidFill>
              </a:rPr>
              <a:t>і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перші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квіти</a:t>
            </a:r>
            <a:r>
              <a:rPr lang="ru-RU" sz="2000" b="1" dirty="0" smtClean="0">
                <a:solidFill>
                  <a:schemeClr val="tx2"/>
                </a:solidFill>
              </a:rPr>
              <a:t>,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err="1" smtClean="0">
                <a:solidFill>
                  <a:schemeClr val="tx2"/>
                </a:solidFill>
              </a:rPr>
              <a:t>Побачив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другий</a:t>
            </a:r>
            <a:r>
              <a:rPr lang="ru-RU" sz="2000" b="1" dirty="0" smtClean="0">
                <a:solidFill>
                  <a:schemeClr val="tx2"/>
                </a:solidFill>
              </a:rPr>
              <a:t> – весна давно!...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Дивились </a:t>
            </a:r>
            <a:r>
              <a:rPr lang="ru-RU" sz="2000" b="1" dirty="0" err="1" smtClean="0">
                <a:solidFill>
                  <a:schemeClr val="tx2"/>
                </a:solidFill>
              </a:rPr>
              <a:t>двоє</a:t>
            </a:r>
            <a:r>
              <a:rPr lang="ru-RU" sz="2000" b="1" dirty="0" smtClean="0">
                <a:solidFill>
                  <a:schemeClr val="tx2"/>
                </a:solidFill>
              </a:rPr>
              <a:t> в </a:t>
            </a:r>
            <a:r>
              <a:rPr lang="ru-RU" sz="2000" b="1" dirty="0" err="1" smtClean="0">
                <a:solidFill>
                  <a:schemeClr val="tx2"/>
                </a:solidFill>
              </a:rPr>
              <a:t>одне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вікно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2" name="Picture 4" descr="C:\Users\Лена\Desktop\Емоційне вигорання вчителів\73687472_x_59523f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908050"/>
            <a:ext cx="346233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Users\Лена\Desktop\Емоційне вигорання вчителів\default.j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76700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83937-owl-teacher-with-book-and-blackboard--vector-illustra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0112" y="3929066"/>
            <a:ext cx="4053888" cy="29289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Мета тренінгу: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357850"/>
          </a:xfrm>
        </p:spPr>
        <p:txBody>
          <a:bodyPr>
            <a:normAutofit fontScale="85000" lnSpcReduction="10000"/>
          </a:bodyPr>
          <a:lstStyle/>
          <a:p>
            <a:r>
              <a:rPr lang="uk-UA" sz="3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З'ясувати, яким має бути учитель у сучасній школі;</a:t>
            </a:r>
          </a:p>
          <a:p>
            <a:r>
              <a:rPr lang="uk-UA" sz="3800" b="1" i="1" dirty="0" smtClean="0">
                <a:solidFill>
                  <a:srgbClr val="990033"/>
                </a:solidFill>
              </a:rPr>
              <a:t>формування професійних </a:t>
            </a:r>
            <a:r>
              <a:rPr lang="uk-UA" sz="3800" b="1" i="1" dirty="0" err="1" smtClean="0">
                <a:solidFill>
                  <a:srgbClr val="990033"/>
                </a:solidFill>
              </a:rPr>
              <a:t>компетентностей</a:t>
            </a:r>
            <a:r>
              <a:rPr lang="uk-UA" sz="3800" b="1" i="1" dirty="0" smtClean="0">
                <a:solidFill>
                  <a:srgbClr val="990033"/>
                </a:solidFill>
              </a:rPr>
              <a:t> педагога для здійснення постійного професійного розвитку;</a:t>
            </a:r>
            <a:r>
              <a:rPr lang="uk-UA" sz="4000" dirty="0" smtClean="0"/>
              <a:t> </a:t>
            </a:r>
            <a:endParaRPr lang="en-US" sz="4000" dirty="0" smtClean="0"/>
          </a:p>
          <a:p>
            <a:r>
              <a:rPr lang="uk-UA" sz="3800" b="1" dirty="0" smtClean="0">
                <a:solidFill>
                  <a:srgbClr val="990033"/>
                </a:solidFill>
              </a:rPr>
              <a:t>стимулювання бажання на підвищення свого професійного рівня;</a:t>
            </a:r>
            <a:endParaRPr lang="uk-UA" sz="38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600" i="1" dirty="0" smtClean="0">
                <a:solidFill>
                  <a:srgbClr val="990033"/>
                </a:solidFill>
              </a:rPr>
              <a:t> </a:t>
            </a:r>
            <a:r>
              <a:rPr lang="uk-UA" sz="3600" b="1" i="1" dirty="0" smtClean="0">
                <a:solidFill>
                  <a:srgbClr val="990033"/>
                </a:solidFill>
              </a:rPr>
              <a:t>Сприяння формуванню комунікативних умінь та навичок. </a:t>
            </a:r>
            <a:endParaRPr lang="en-US" sz="36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600" b="1" dirty="0" smtClean="0">
                <a:solidFill>
                  <a:srgbClr val="FF6600"/>
                </a:solidFill>
              </a:rPr>
              <a:t>Гаслом нашої роботи будуть слова: </a:t>
            </a:r>
            <a:endParaRPr lang="en-US" sz="3600" b="1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6600"/>
                </a:solidFill>
              </a:rPr>
              <a:t>                 </a:t>
            </a:r>
            <a:r>
              <a:rPr lang="uk-UA" sz="3600" b="1" dirty="0" smtClean="0">
                <a:solidFill>
                  <a:srgbClr val="FF6600"/>
                </a:solidFill>
              </a:rPr>
              <a:t>«Почни з себе!». </a:t>
            </a:r>
            <a:endParaRPr lang="ru-RU" sz="3600" b="1" dirty="0" smtClean="0">
              <a:solidFill>
                <a:srgbClr val="FF6600"/>
              </a:solidFill>
            </a:endParaRPr>
          </a:p>
          <a:p>
            <a:endParaRPr lang="uk-UA" sz="3600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574834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6600"/>
                </a:solidFill>
              </a:rPr>
              <a:t>Отже</a:t>
            </a:r>
            <a:r>
              <a:rPr lang="ru-RU" sz="2000" b="1" dirty="0">
                <a:solidFill>
                  <a:srgbClr val="FF6600"/>
                </a:solidFill>
              </a:rPr>
              <a:t>, </a:t>
            </a:r>
            <a:r>
              <a:rPr lang="ru-RU" sz="2000" b="1" dirty="0" err="1">
                <a:solidFill>
                  <a:srgbClr val="FF6600"/>
                </a:solidFill>
              </a:rPr>
              <a:t>важливо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навчитись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звертати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увагу</a:t>
            </a:r>
            <a:r>
              <a:rPr lang="ru-RU" sz="2000" b="1" dirty="0">
                <a:solidFill>
                  <a:srgbClr val="FF6600"/>
                </a:solidFill>
              </a:rPr>
              <a:t> на </a:t>
            </a:r>
            <a:r>
              <a:rPr lang="ru-RU" sz="2000" b="1" dirty="0" err="1">
                <a:solidFill>
                  <a:srgbClr val="FF6600"/>
                </a:solidFill>
              </a:rPr>
              <a:t>позитивні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моменти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життя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і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вміти</a:t>
            </a:r>
            <a:r>
              <a:rPr lang="ru-RU" sz="2000" b="1" dirty="0">
                <a:solidFill>
                  <a:srgbClr val="FF6600"/>
                </a:solidFill>
              </a:rPr>
              <a:t> бути </a:t>
            </a:r>
            <a:r>
              <a:rPr lang="ru-RU" sz="2000" b="1" dirty="0" err="1">
                <a:solidFill>
                  <a:srgbClr val="FF6600"/>
                </a:solidFill>
              </a:rPr>
              <a:t>вдячними</a:t>
            </a:r>
            <a:r>
              <a:rPr lang="ru-RU" sz="2000" b="1" dirty="0">
                <a:solidFill>
                  <a:srgbClr val="FF6600"/>
                </a:solidFill>
              </a:rPr>
              <a:t> за них. </a:t>
            </a:r>
            <a:r>
              <a:rPr lang="ru-RU" sz="2000" b="1" dirty="0" err="1">
                <a:solidFill>
                  <a:srgbClr val="FF6600"/>
                </a:solidFill>
              </a:rPr>
              <a:t>Негативне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запитання</a:t>
            </a:r>
            <a:r>
              <a:rPr lang="ru-RU" sz="2000" b="1" dirty="0">
                <a:solidFill>
                  <a:srgbClr val="FF6600"/>
                </a:solidFill>
              </a:rPr>
              <a:t> «За </a:t>
            </a:r>
            <a:r>
              <a:rPr lang="ru-RU" sz="2000" b="1" dirty="0" err="1">
                <a:solidFill>
                  <a:srgbClr val="FF6600"/>
                </a:solidFill>
              </a:rPr>
              <a:t>що</a:t>
            </a:r>
            <a:r>
              <a:rPr lang="ru-RU" sz="2000" b="1" dirty="0">
                <a:solidFill>
                  <a:srgbClr val="FF6600"/>
                </a:solidFill>
              </a:rPr>
              <a:t>?» </a:t>
            </a:r>
            <a:r>
              <a:rPr lang="ru-RU" sz="2000" b="1" dirty="0" err="1">
                <a:solidFill>
                  <a:srgbClr val="FF6600"/>
                </a:solidFill>
              </a:rPr>
              <a:t>бажано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перетворювати</a:t>
            </a:r>
            <a:r>
              <a:rPr lang="ru-RU" sz="2000" b="1" dirty="0">
                <a:solidFill>
                  <a:srgbClr val="FF6600"/>
                </a:solidFill>
              </a:rPr>
              <a:t> на </a:t>
            </a:r>
            <a:r>
              <a:rPr lang="ru-RU" sz="2000" b="1" dirty="0" err="1">
                <a:solidFill>
                  <a:srgbClr val="FF6600"/>
                </a:solidFill>
              </a:rPr>
              <a:t>позитивне</a:t>
            </a:r>
            <a:r>
              <a:rPr lang="ru-RU" sz="2000" b="1" dirty="0">
                <a:solidFill>
                  <a:srgbClr val="FF6600"/>
                </a:solidFill>
              </a:rPr>
              <a:t> «Для </a:t>
            </a:r>
            <a:r>
              <a:rPr lang="ru-RU" sz="2000" b="1" dirty="0" err="1">
                <a:solidFill>
                  <a:srgbClr val="FF6600"/>
                </a:solidFill>
              </a:rPr>
              <a:t>чого</a:t>
            </a:r>
            <a:r>
              <a:rPr lang="ru-RU" sz="2000" b="1" dirty="0">
                <a:solidFill>
                  <a:srgbClr val="FF6600"/>
                </a:solidFill>
              </a:rPr>
              <a:t>?». Для </a:t>
            </a:r>
            <a:r>
              <a:rPr lang="ru-RU" sz="2000" b="1" dirty="0" err="1">
                <a:solidFill>
                  <a:srgbClr val="FF6600"/>
                </a:solidFill>
              </a:rPr>
              <a:t>чого</a:t>
            </a:r>
            <a:r>
              <a:rPr lang="ru-RU" sz="2000" b="1" dirty="0">
                <a:solidFill>
                  <a:srgbClr val="FF6600"/>
                </a:solidFill>
              </a:rPr>
              <a:t> у </a:t>
            </a:r>
            <a:r>
              <a:rPr lang="ru-RU" sz="2000" b="1" dirty="0" err="1">
                <a:solidFill>
                  <a:srgbClr val="FF6600"/>
                </a:solidFill>
              </a:rPr>
              <a:t>моєму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житті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з'явилась</a:t>
            </a:r>
            <a:r>
              <a:rPr lang="ru-RU" sz="2000" b="1" dirty="0">
                <a:solidFill>
                  <a:srgbClr val="FF6600"/>
                </a:solidFill>
              </a:rPr>
              <a:t> та </a:t>
            </a:r>
            <a:r>
              <a:rPr lang="ru-RU" sz="2000" b="1" dirty="0" err="1">
                <a:solidFill>
                  <a:srgbClr val="FF6600"/>
                </a:solidFill>
              </a:rPr>
              <a:t>чи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інша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неприємна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ситуація</a:t>
            </a:r>
            <a:r>
              <a:rPr lang="ru-RU" sz="2000" b="1" dirty="0">
                <a:solidFill>
                  <a:srgbClr val="FF6600"/>
                </a:solidFill>
              </a:rPr>
              <a:t>? </a:t>
            </a:r>
            <a:r>
              <a:rPr lang="ru-RU" sz="2000" b="1" dirty="0" err="1">
                <a:solidFill>
                  <a:srgbClr val="FF6600"/>
                </a:solidFill>
              </a:rPr>
              <a:t>Які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висновки</a:t>
            </a:r>
            <a:r>
              <a:rPr lang="ru-RU" sz="2000" b="1" dirty="0">
                <a:solidFill>
                  <a:srgbClr val="FF6600"/>
                </a:solidFill>
              </a:rPr>
              <a:t> я маю </a:t>
            </a:r>
            <a:r>
              <a:rPr lang="ru-RU" sz="2000" b="1" dirty="0" err="1">
                <a:solidFill>
                  <a:srgbClr val="FF6600"/>
                </a:solidFill>
              </a:rPr>
              <a:t>з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неї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зробити</a:t>
            </a:r>
            <a:r>
              <a:rPr lang="ru-RU" sz="2000" b="1" dirty="0">
                <a:solidFill>
                  <a:srgbClr val="FF6600"/>
                </a:solidFill>
              </a:rPr>
              <a:t>? </a:t>
            </a:r>
            <a:r>
              <a:rPr lang="ru-RU" sz="2000" b="1" dirty="0" err="1">
                <a:solidFill>
                  <a:srgbClr val="FF6600"/>
                </a:solidFill>
              </a:rPr>
              <a:t>Чого</a:t>
            </a:r>
            <a:r>
              <a:rPr lang="ru-RU" sz="2000" b="1" dirty="0">
                <a:solidFill>
                  <a:srgbClr val="FF6600"/>
                </a:solidFill>
              </a:rPr>
              <a:t> я маю в </a:t>
            </a:r>
            <a:r>
              <a:rPr lang="ru-RU" sz="2000" b="1" dirty="0" err="1">
                <a:solidFill>
                  <a:srgbClr val="FF6600"/>
                </a:solidFill>
              </a:rPr>
              <a:t>цій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ситуації</a:t>
            </a:r>
            <a:r>
              <a:rPr lang="ru-RU" sz="2000" b="1" dirty="0">
                <a:solidFill>
                  <a:srgbClr val="FF6600"/>
                </a:solidFill>
              </a:rPr>
              <a:t> </a:t>
            </a:r>
            <a:r>
              <a:rPr lang="ru-RU" sz="2000" b="1" dirty="0" err="1">
                <a:solidFill>
                  <a:srgbClr val="FF6600"/>
                </a:solidFill>
              </a:rPr>
              <a:t>навчитись</a:t>
            </a:r>
            <a:r>
              <a:rPr lang="ru-RU" sz="2000" b="1" dirty="0">
                <a:solidFill>
                  <a:srgbClr val="FF6600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285720" y="2643182"/>
            <a:ext cx="57150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A50021"/>
                </a:solidFill>
              </a:rPr>
              <a:t>Якщо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err="1">
                <a:solidFill>
                  <a:srgbClr val="A50021"/>
                </a:solidFill>
              </a:rPr>
              <a:t>з</a:t>
            </a:r>
            <a:r>
              <a:rPr lang="ru-RU" sz="2000" b="1" dirty="0">
                <a:solidFill>
                  <a:srgbClr val="A50021"/>
                </a:solidFill>
              </a:rPr>
              <a:t> таких </a:t>
            </a:r>
            <a:r>
              <a:rPr lang="ru-RU" sz="2000" b="1" dirty="0" err="1">
                <a:solidFill>
                  <a:srgbClr val="A50021"/>
                </a:solidFill>
              </a:rPr>
              <a:t>позицій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err="1">
                <a:solidFill>
                  <a:srgbClr val="A50021"/>
                </a:solidFill>
              </a:rPr>
              <a:t>підходити</a:t>
            </a:r>
            <a:r>
              <a:rPr lang="ru-RU" sz="2000" b="1" dirty="0">
                <a:solidFill>
                  <a:srgbClr val="A50021"/>
                </a:solidFill>
              </a:rPr>
              <a:t> до </a:t>
            </a:r>
            <a:r>
              <a:rPr lang="ru-RU" sz="2000" b="1" dirty="0" err="1">
                <a:solidFill>
                  <a:srgbClr val="A50021"/>
                </a:solidFill>
              </a:rPr>
              <a:t>життєвих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err="1">
                <a:solidFill>
                  <a:srgbClr val="A50021"/>
                </a:solidFill>
              </a:rPr>
              <a:t>ситуацій</a:t>
            </a:r>
            <a:r>
              <a:rPr lang="ru-RU" sz="2000" b="1" dirty="0">
                <a:solidFill>
                  <a:srgbClr val="A50021"/>
                </a:solidFill>
              </a:rPr>
              <a:t>, то вони </a:t>
            </a:r>
            <a:r>
              <a:rPr lang="ru-RU" sz="2000" b="1" dirty="0" err="1">
                <a:solidFill>
                  <a:srgbClr val="A50021"/>
                </a:solidFill>
              </a:rPr>
              <a:t>перестають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err="1">
                <a:solidFill>
                  <a:srgbClr val="A50021"/>
                </a:solidFill>
              </a:rPr>
              <a:t>сприйматися</a:t>
            </a:r>
            <a:r>
              <a:rPr lang="ru-RU" sz="2000" b="1" dirty="0">
                <a:solidFill>
                  <a:srgbClr val="A50021"/>
                </a:solidFill>
              </a:rPr>
              <a:t> як </a:t>
            </a:r>
            <a:r>
              <a:rPr lang="ru-RU" sz="2000" b="1" dirty="0" err="1">
                <a:solidFill>
                  <a:srgbClr val="A50021"/>
                </a:solidFill>
              </a:rPr>
              <a:t>проблеми</a:t>
            </a:r>
            <a:r>
              <a:rPr lang="ru-RU" sz="2000" b="1" dirty="0">
                <a:solidFill>
                  <a:srgbClr val="A50021"/>
                </a:solidFill>
              </a:rPr>
              <a:t>, </a:t>
            </a:r>
            <a:r>
              <a:rPr lang="ru-RU" sz="2000" b="1" dirty="0" err="1">
                <a:solidFill>
                  <a:srgbClr val="A50021"/>
                </a:solidFill>
              </a:rPr>
              <a:t>і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err="1">
                <a:solidFill>
                  <a:srgbClr val="A50021"/>
                </a:solidFill>
              </a:rPr>
              <a:t>життя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err="1">
                <a:solidFill>
                  <a:srgbClr val="A50021"/>
                </a:solidFill>
              </a:rPr>
              <a:t>починає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err="1">
                <a:solidFill>
                  <a:srgbClr val="A50021"/>
                </a:solidFill>
              </a:rPr>
              <a:t>сприйматись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err="1">
                <a:solidFill>
                  <a:srgbClr val="A50021"/>
                </a:solidFill>
              </a:rPr>
              <a:t>як</a:t>
            </a:r>
            <a:r>
              <a:rPr lang="ru-RU" sz="2000" b="1" dirty="0">
                <a:solidFill>
                  <a:srgbClr val="A50021"/>
                </a:solidFill>
              </a:rPr>
              <a:t> школа, де </a:t>
            </a:r>
            <a:r>
              <a:rPr lang="ru-RU" sz="2000" b="1" dirty="0" err="1">
                <a:solidFill>
                  <a:srgbClr val="A50021"/>
                </a:solidFill>
              </a:rPr>
              <a:t>події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err="1">
                <a:solidFill>
                  <a:srgbClr val="A50021"/>
                </a:solidFill>
              </a:rPr>
              <a:t>і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err="1">
                <a:solidFill>
                  <a:srgbClr val="A50021"/>
                </a:solidFill>
              </a:rPr>
              <a:t>ситуації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err="1">
                <a:solidFill>
                  <a:srgbClr val="A50021"/>
                </a:solidFill>
              </a:rPr>
              <a:t>складаються</a:t>
            </a:r>
            <a:r>
              <a:rPr lang="ru-RU" sz="2000" b="1" dirty="0">
                <a:solidFill>
                  <a:srgbClr val="A50021"/>
                </a:solidFill>
              </a:rPr>
              <a:t> таким чином, </a:t>
            </a:r>
            <a:r>
              <a:rPr lang="ru-RU" sz="2000" b="1" dirty="0" err="1">
                <a:solidFill>
                  <a:srgbClr val="A50021"/>
                </a:solidFill>
              </a:rPr>
              <a:t>щоб</a:t>
            </a:r>
            <a:r>
              <a:rPr lang="ru-RU" sz="2000" b="1" dirty="0">
                <a:solidFill>
                  <a:srgbClr val="A50021"/>
                </a:solidFill>
              </a:rPr>
              <a:t> ми могли </a:t>
            </a:r>
            <a:r>
              <a:rPr lang="ru-RU" sz="2000" b="1" dirty="0" err="1">
                <a:solidFill>
                  <a:srgbClr val="A50021"/>
                </a:solidFill>
              </a:rPr>
              <a:t>навчитись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err="1">
                <a:solidFill>
                  <a:srgbClr val="A50021"/>
                </a:solidFill>
              </a:rPr>
              <a:t>саме</a:t>
            </a:r>
            <a:r>
              <a:rPr lang="ru-RU" sz="2000" b="1" dirty="0">
                <a:solidFill>
                  <a:srgbClr val="A50021"/>
                </a:solidFill>
              </a:rPr>
              <a:t> тому, </a:t>
            </a:r>
            <a:r>
              <a:rPr lang="ru-RU" sz="2000" b="1" dirty="0" err="1">
                <a:solidFill>
                  <a:srgbClr val="A50021"/>
                </a:solidFill>
              </a:rPr>
              <a:t>що</a:t>
            </a:r>
            <a:r>
              <a:rPr lang="ru-RU" sz="2000" b="1" dirty="0">
                <a:solidFill>
                  <a:srgbClr val="A50021"/>
                </a:solidFill>
              </a:rPr>
              <a:t> нам </a:t>
            </a:r>
            <a:r>
              <a:rPr lang="ru-RU" sz="2000" b="1" dirty="0" err="1">
                <a:solidFill>
                  <a:srgbClr val="A50021"/>
                </a:solidFill>
              </a:rPr>
              <a:t>потрібно</a:t>
            </a:r>
            <a:r>
              <a:rPr lang="ru-RU" sz="2000" b="1" dirty="0">
                <a:solidFill>
                  <a:srgbClr val="A50021"/>
                </a:solidFill>
              </a:rPr>
              <a:t>. 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3714744" y="4724400"/>
            <a:ext cx="521497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</a:rPr>
              <a:t>Пам’ятайте</a:t>
            </a:r>
            <a:r>
              <a:rPr lang="ru-RU" sz="2000" b="1" i="1" dirty="0">
                <a:solidFill>
                  <a:srgbClr val="FF0000"/>
                </a:solidFill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</a:rPr>
              <a:t>що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подібне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притягує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подібне</a:t>
            </a:r>
            <a:r>
              <a:rPr lang="ru-RU" sz="2000" b="1" i="1" dirty="0">
                <a:solidFill>
                  <a:srgbClr val="FF0000"/>
                </a:solidFill>
              </a:rPr>
              <a:t>: </a:t>
            </a:r>
            <a:r>
              <a:rPr lang="ru-RU" sz="2000" b="1" i="1" dirty="0" err="1">
                <a:solidFill>
                  <a:srgbClr val="FF0000"/>
                </a:solidFill>
              </a:rPr>
              <a:t>чим</a:t>
            </a:r>
            <a:r>
              <a:rPr lang="ru-RU" sz="2000" b="1" i="1" dirty="0">
                <a:solidFill>
                  <a:srgbClr val="FF0000"/>
                </a:solidFill>
              </a:rPr>
              <a:t> ми </a:t>
            </a:r>
            <a:r>
              <a:rPr lang="ru-RU" sz="2000" b="1" i="1" dirty="0" err="1">
                <a:solidFill>
                  <a:srgbClr val="FF0000"/>
                </a:solidFill>
              </a:rPr>
              <a:t>цей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світ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наповнюємо</a:t>
            </a:r>
            <a:r>
              <a:rPr lang="ru-RU" sz="2000" b="1" i="1" dirty="0">
                <a:solidFill>
                  <a:srgbClr val="FF0000"/>
                </a:solidFill>
              </a:rPr>
              <a:t> через думки, </a:t>
            </a:r>
            <a:r>
              <a:rPr lang="ru-RU" sz="2000" b="1" i="1" dirty="0" err="1">
                <a:solidFill>
                  <a:srgbClr val="FF0000"/>
                </a:solidFill>
              </a:rPr>
              <a:t>емоції</a:t>
            </a:r>
            <a:r>
              <a:rPr lang="ru-RU" sz="2000" b="1" i="1" dirty="0">
                <a:solidFill>
                  <a:srgbClr val="FF0000"/>
                </a:solidFill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</a:rPr>
              <a:t>вчинки</a:t>
            </a:r>
            <a:r>
              <a:rPr lang="ru-RU" sz="2000" b="1" i="1" dirty="0">
                <a:solidFill>
                  <a:srgbClr val="FF0000"/>
                </a:solidFill>
              </a:rPr>
              <a:t>, те до нас </a:t>
            </a:r>
            <a:r>
              <a:rPr lang="ru-RU" sz="2000" b="1" i="1" dirty="0" err="1">
                <a:solidFill>
                  <a:srgbClr val="FF0000"/>
                </a:solidFill>
              </a:rPr>
              <a:t>і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повертається</a:t>
            </a:r>
            <a:r>
              <a:rPr lang="ru-RU" sz="2000" b="1" i="1" dirty="0">
                <a:solidFill>
                  <a:srgbClr val="FF0000"/>
                </a:solidFill>
              </a:rPr>
              <a:t>. Як говориться у </a:t>
            </a:r>
            <a:r>
              <a:rPr lang="ru-RU" sz="2000" b="1" i="1" dirty="0" err="1">
                <a:solidFill>
                  <a:srgbClr val="FF0000"/>
                </a:solidFill>
              </a:rPr>
              <a:t>відомій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приказці</a:t>
            </a:r>
            <a:r>
              <a:rPr lang="ru-RU" sz="2000" b="1" i="1" dirty="0">
                <a:solidFill>
                  <a:srgbClr val="FF0000"/>
                </a:solidFill>
              </a:rPr>
              <a:t>: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 err="1">
                <a:solidFill>
                  <a:srgbClr val="FF0000"/>
                </a:solidFill>
              </a:rPr>
              <a:t>Що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посієш</a:t>
            </a:r>
            <a:r>
              <a:rPr lang="ru-RU" sz="2000" b="1" i="1" dirty="0">
                <a:solidFill>
                  <a:srgbClr val="FF0000"/>
                </a:solidFill>
              </a:rPr>
              <a:t>, те </a:t>
            </a:r>
            <a:r>
              <a:rPr lang="ru-RU" sz="2000" b="1" i="1" dirty="0" err="1">
                <a:solidFill>
                  <a:srgbClr val="FF0000"/>
                </a:solidFill>
              </a:rPr>
              <a:t>й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пожнеш</a:t>
            </a:r>
            <a:r>
              <a:rPr lang="ru-RU" sz="2000" b="1" i="1" dirty="0">
                <a:solidFill>
                  <a:srgbClr val="FF0000"/>
                </a:solidFill>
              </a:rPr>
              <a:t>».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33797" name="Picture 5" descr="C:\Users\Лена\Desktop\Емоційне вигорання вчителів\Sercevidday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3" y="1214423"/>
            <a:ext cx="30003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C:\Users\Лена\Desktop\Емоційне вигорання вчителів\fitoterap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9"/>
            <a:ext cx="316868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9247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6203" y="2152633"/>
            <a:ext cx="3667125" cy="1362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5918" y="1285860"/>
            <a:ext cx="621510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err="1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8800" b="1" cap="none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8800" b="1" cap="none" spc="50" dirty="0" err="1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endParaRPr lang="ru-RU" sz="8800" b="1" cap="none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08ca49da28c8.gif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0" y="3714752"/>
            <a:ext cx="3143248" cy="3143248"/>
          </a:xfrm>
          <a:prstGeom prst="rect">
            <a:avLst/>
          </a:prstGeom>
        </p:spPr>
      </p:pic>
      <p:pic>
        <p:nvPicPr>
          <p:cNvPr id="7" name="Рисунок 6" descr="99247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786190"/>
            <a:ext cx="3667125" cy="1362075"/>
          </a:xfrm>
          <a:prstGeom prst="rect">
            <a:avLst/>
          </a:prstGeom>
        </p:spPr>
      </p:pic>
      <p:pic>
        <p:nvPicPr>
          <p:cNvPr id="8" name="Рисунок 7" descr="99247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928926" y="428604"/>
            <a:ext cx="3667125" cy="1362075"/>
          </a:xfrm>
          <a:prstGeom prst="rect">
            <a:avLst/>
          </a:prstGeom>
        </p:spPr>
      </p:pic>
      <p:pic>
        <p:nvPicPr>
          <p:cNvPr id="9" name="Рисунок 8" descr="99247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776929" y="2009757"/>
            <a:ext cx="3667125" cy="136207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36894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5400" b="1" dirty="0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uk-UA" sz="5400" b="1" dirty="0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5400" b="1" dirty="0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uk-UA" sz="5400" b="1" dirty="0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5400" b="1" dirty="0" err="1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Вправа“Знайомство”</a:t>
            </a:r>
            <a:r>
              <a:rPr lang="uk-UA" sz="5400" b="1" dirty="0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uk-UA" sz="5400" b="1" dirty="0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4800" b="1" dirty="0" smtClean="0"/>
              <a:t> </a:t>
            </a:r>
            <a:r>
              <a:rPr lang="uk-UA" b="1" dirty="0" smtClean="0"/>
              <a:t>Мета: </a:t>
            </a:r>
            <a:r>
              <a:rPr lang="uk-UA" sz="4000" dirty="0" smtClean="0"/>
              <a:t>сприяти створенню атмосфери доброзичливості та довіри для конструктивної роботи.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b="1" dirty="0" smtClean="0"/>
              <a:t> Хід вправи:</a:t>
            </a:r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err="1" smtClean="0"/>
              <a:t>Учасники</a:t>
            </a:r>
            <a:r>
              <a:rPr lang="ru-RU" sz="3600" dirty="0" smtClean="0"/>
              <a:t> по </a:t>
            </a:r>
            <a:r>
              <a:rPr lang="ru-RU" sz="3600" dirty="0" err="1" smtClean="0"/>
              <a:t>черзі</a:t>
            </a:r>
            <a:r>
              <a:rPr lang="ru-RU" sz="3600" dirty="0" smtClean="0"/>
              <a:t> </a:t>
            </a:r>
            <a:r>
              <a:rPr lang="ru-RU" sz="3600" dirty="0" err="1" smtClean="0"/>
              <a:t>називають</a:t>
            </a:r>
            <a:r>
              <a:rPr lang="ru-RU" sz="3600" dirty="0" smtClean="0"/>
              <a:t> </a:t>
            </a:r>
            <a:r>
              <a:rPr lang="ru-RU" sz="3600" dirty="0" err="1" smtClean="0"/>
              <a:t>свої</a:t>
            </a:r>
            <a:r>
              <a:rPr lang="ru-RU" sz="3600" dirty="0" smtClean="0"/>
              <a:t> </a:t>
            </a:r>
            <a:r>
              <a:rPr lang="ru-RU" sz="3600" dirty="0" err="1" smtClean="0"/>
              <a:t>імена</a:t>
            </a:r>
            <a:r>
              <a:rPr lang="ru-RU" sz="3600" dirty="0" smtClean="0"/>
              <a:t> та </a:t>
            </a:r>
            <a:r>
              <a:rPr lang="ru-RU" sz="3600" dirty="0" err="1" smtClean="0"/>
              <a:t>притаманні</a:t>
            </a:r>
            <a:r>
              <a:rPr lang="ru-RU" sz="3600" dirty="0" smtClean="0"/>
              <a:t> </a:t>
            </a:r>
            <a:r>
              <a:rPr lang="ru-RU" sz="3600" dirty="0" err="1" smtClean="0"/>
              <a:t>їм</a:t>
            </a:r>
            <a:r>
              <a:rPr lang="ru-RU" sz="3600" dirty="0" smtClean="0"/>
              <a:t> </a:t>
            </a:r>
            <a:r>
              <a:rPr lang="ru-RU" sz="3600" dirty="0" err="1" smtClean="0"/>
              <a:t>риси</a:t>
            </a:r>
            <a:r>
              <a:rPr lang="ru-RU" sz="3600" dirty="0" smtClean="0"/>
              <a:t> за першими </a:t>
            </a:r>
            <a:r>
              <a:rPr lang="ru-RU" sz="3600" dirty="0" err="1" smtClean="0"/>
              <a:t>літерами</a:t>
            </a:r>
            <a:r>
              <a:rPr lang="ru-RU" sz="3600" dirty="0" smtClean="0"/>
              <a:t> </a:t>
            </a:r>
            <a:r>
              <a:rPr lang="ru-RU" sz="3600" dirty="0" err="1" smtClean="0"/>
              <a:t>власного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імені</a:t>
            </a:r>
            <a:r>
              <a:rPr lang="ru-RU" sz="3600" dirty="0" smtClean="0"/>
              <a:t> – одна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яких</a:t>
            </a:r>
            <a:r>
              <a:rPr lang="ru-RU" sz="3600" dirty="0" smtClean="0"/>
              <a:t> </a:t>
            </a:r>
            <a:r>
              <a:rPr lang="ru-RU" sz="3600" dirty="0" err="1" smtClean="0"/>
              <a:t>допомагає</a:t>
            </a:r>
            <a:r>
              <a:rPr lang="ru-RU" sz="3600" dirty="0" smtClean="0"/>
              <a:t>, </a:t>
            </a:r>
            <a:r>
              <a:rPr lang="ru-RU" sz="3600" dirty="0" err="1" smtClean="0"/>
              <a:t>інша</a:t>
            </a:r>
            <a:r>
              <a:rPr lang="ru-RU" sz="3600" dirty="0" smtClean="0"/>
              <a:t> </a:t>
            </a:r>
            <a:r>
              <a:rPr lang="ru-RU" sz="3600" dirty="0" err="1" smtClean="0"/>
              <a:t>заважає</a:t>
            </a:r>
            <a:r>
              <a:rPr lang="ru-RU" sz="3600" dirty="0" smtClean="0"/>
              <a:t> у </a:t>
            </a:r>
            <a:r>
              <a:rPr lang="ru-RU" sz="3600" dirty="0" err="1" smtClean="0"/>
              <a:t>житті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5400" b="1" dirty="0">
              <a:ln w="571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0_83abd_b65b4ded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46" y="4643446"/>
            <a:ext cx="2357454" cy="1857388"/>
          </a:xfrm>
          <a:prstGeom prst="rect">
            <a:avLst/>
          </a:prstGeom>
        </p:spPr>
      </p:pic>
      <p:pic>
        <p:nvPicPr>
          <p:cNvPr id="2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7929586" y="428604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“ЗОЛОТА РИБКА”</a:t>
            </a:r>
            <a:endParaRPr lang="ru-RU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zolotaya-rib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2913" y="1214422"/>
            <a:ext cx="4482260" cy="4274224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571472" y="1214422"/>
            <a:ext cx="2571768" cy="142876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Навчитися чогось нового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786446" y="5000636"/>
            <a:ext cx="2357454" cy="121444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 хороші емоції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858016" y="3000372"/>
            <a:ext cx="2285984" cy="1643074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 можливість висловити свою думку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071802" y="5214950"/>
            <a:ext cx="2286016" cy="1214446"/>
          </a:xfrm>
          <a:prstGeom prst="cloud">
            <a:avLst/>
          </a:prstGeom>
          <a:solidFill>
            <a:srgbClr val="9900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 корисну інформацію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6357950" y="1071546"/>
            <a:ext cx="2462234" cy="1462102"/>
          </a:xfrm>
          <a:prstGeom prst="cloud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  задоволення від співпраці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00034" y="2857496"/>
            <a:ext cx="2214578" cy="1357322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Обмінятися досвідом з колегами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285720" y="4643446"/>
            <a:ext cx="2562244" cy="1490674"/>
          </a:xfrm>
          <a:prstGeom prst="cloud">
            <a:avLst/>
          </a:prstGeom>
          <a:solidFill>
            <a:srgbClr val="00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Реалізувати  себе у проектній діяльності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285860"/>
            <a:ext cx="7286676" cy="5143536"/>
          </a:xfrm>
          <a:solidFill>
            <a:srgbClr val="FFCC99">
              <a:alpha val="27059"/>
            </a:srgbClr>
          </a:solidFill>
          <a:ln w="79375" cmpd="tri">
            <a:solidFill>
              <a:srgbClr val="FF6600"/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позитивно налаштовані.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уважні та активні.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підтримуємо один одного.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маємо право на помилки – ми на них вчимося.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цінуємо один одного, тому толерантні та ввічливі.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цінуємо час, тому дотримуємось регламенту.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Світ навколо нас вирує, а ми            ТУТ і ЗАРАЗ вчимося.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072362" cy="107157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sz="5400" b="1" dirty="0" smtClean="0">
                <a:solidFill>
                  <a:srgbClr val="FF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Наші правила</a:t>
            </a:r>
            <a:endParaRPr lang="ru-RU" sz="5400" b="1" dirty="0">
              <a:solidFill>
                <a:srgbClr val="FF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83937-owl-teacher-with-book-and-blackboard--vector-illustra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0112" y="3929066"/>
            <a:ext cx="4053888" cy="29289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Вправа</a:t>
            </a:r>
            <a:r>
              <a:rPr lang="uk-UA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2864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4300" b="1" dirty="0" smtClean="0">
                <a:solidFill>
                  <a:schemeClr val="accent2">
                    <a:lumMod val="50000"/>
                  </a:schemeClr>
                </a:solidFill>
              </a:rPr>
              <a:t>«Мозковий штурм».</a:t>
            </a:r>
          </a:p>
          <a:p>
            <a:pPr>
              <a:buNone/>
            </a:pPr>
            <a:r>
              <a:rPr lang="uk-UA" b="1" i="1" dirty="0" smtClean="0"/>
              <a:t>Мета</a:t>
            </a:r>
            <a:r>
              <a:rPr lang="uk-UA" dirty="0" smtClean="0"/>
              <a:t>: </a:t>
            </a:r>
            <a:r>
              <a:rPr lang="uk-UA" b="1" dirty="0" smtClean="0"/>
              <a:t>активізувати учасників, підготувати ї до виконання наступних вправ</a:t>
            </a:r>
            <a:r>
              <a:rPr lang="uk-UA" sz="6000" dirty="0" smtClean="0"/>
              <a:t>.</a:t>
            </a:r>
          </a:p>
          <a:p>
            <a:pPr>
              <a:buNone/>
            </a:pPr>
            <a:r>
              <a:rPr lang="uk-UA" sz="3300" b="1" i="1" dirty="0" smtClean="0"/>
              <a:t>Очікування: </a:t>
            </a:r>
            <a:r>
              <a:rPr lang="uk-UA" sz="3300" b="1" dirty="0" smtClean="0"/>
              <a:t>підвищення рівня інформованості щодо даної проблеми</a:t>
            </a:r>
            <a:r>
              <a:rPr lang="uk-UA" sz="3300" b="1" i="1" dirty="0" smtClean="0"/>
              <a:t>.</a:t>
            </a:r>
            <a:endParaRPr lang="ru-RU" sz="6000" dirty="0" smtClean="0"/>
          </a:p>
          <a:p>
            <a:r>
              <a:rPr lang="uk-UA" sz="3500" b="1" dirty="0" smtClean="0"/>
              <a:t>1 група – розшифровує поняття «професійна»</a:t>
            </a:r>
            <a:endParaRPr lang="ru-RU" sz="3500" b="1" dirty="0" smtClean="0"/>
          </a:p>
          <a:p>
            <a:r>
              <a:rPr lang="uk-UA" sz="3500" b="1" dirty="0" smtClean="0"/>
              <a:t>2 група – розшифровує поняття «компетентність»</a:t>
            </a:r>
            <a:endParaRPr lang="ru-RU" sz="3500" b="1" dirty="0" smtClean="0"/>
          </a:p>
          <a:p>
            <a:r>
              <a:rPr lang="uk-UA" sz="3500" b="1" dirty="0" smtClean="0"/>
              <a:t>3 група – розшифровує поняття «вчителя», вказавши якості вчителя, які починаються з букв поданих слів.</a:t>
            </a:r>
            <a:endParaRPr lang="ru-RU" sz="3500" b="1" dirty="0" smtClean="0"/>
          </a:p>
          <a:p>
            <a:pPr>
              <a:buNone/>
            </a:pPr>
            <a:endParaRPr lang="uk-UA" sz="60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/>
              <a:t> </a:t>
            </a:r>
            <a:r>
              <a:rPr lang="uk-UA" b="1" dirty="0" smtClean="0">
                <a:solidFill>
                  <a:srgbClr val="990033"/>
                </a:solidFill>
              </a:rPr>
              <a:t>Поняття "компетентність " (лат. </a:t>
            </a:r>
            <a:r>
              <a:rPr lang="ru-RU" b="1" dirty="0" err="1" smtClean="0">
                <a:solidFill>
                  <a:srgbClr val="990033"/>
                </a:solidFill>
              </a:rPr>
              <a:t>competens</a:t>
            </a:r>
            <a:r>
              <a:rPr lang="uk-UA" b="1" dirty="0" smtClean="0">
                <a:solidFill>
                  <a:srgbClr val="990033"/>
                </a:solidFill>
              </a:rPr>
              <a:t> - відповідний, здібний) означає коло повноважень будь-якої посадової особи чи органу; володіння знаннями, досвідом у певній галузі. 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1342380806_teacher_vectors-4.jpg"/>
          <p:cNvPicPr>
            <a:picLocks noChangeAspect="1"/>
          </p:cNvPicPr>
          <p:nvPr/>
        </p:nvPicPr>
        <p:blipFill>
          <a:blip r:embed="rId2" cstate="print"/>
          <a:srcRect l="17000" r="23000"/>
          <a:stretch>
            <a:fillRect/>
          </a:stretch>
        </p:blipFill>
        <p:spPr>
          <a:xfrm>
            <a:off x="6072198" y="3143248"/>
            <a:ext cx="285752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k8_teacher1.gif"/>
          <p:cNvPicPr>
            <a:picLocks noChangeAspect="1"/>
          </p:cNvPicPr>
          <p:nvPr/>
        </p:nvPicPr>
        <p:blipFill>
          <a:blip r:embed="rId2" cstate="print">
            <a:lum bright="40000" contrast="-10000"/>
          </a:blip>
          <a:stretch>
            <a:fillRect/>
          </a:stretch>
        </p:blipFill>
        <p:spPr>
          <a:xfrm>
            <a:off x="2786050" y="928670"/>
            <a:ext cx="5929354" cy="5613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500042"/>
            <a:ext cx="610586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sz="3600" dirty="0" smtClean="0"/>
              <a:t>Сучасному учителеві необхідні гнучкість і нестандартність мислення, вміння адаптуватися до швидких змін умов життя. А це можливо лише за умови високого рівня професійної компетентності, наявності розвинених професійних здібностей.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-58738" y="0"/>
            <a:ext cx="9421756" cy="6858000"/>
            <a:chOff x="-58461" y="0"/>
            <a:chExt cx="9421318" cy="6858000"/>
          </a:xfrm>
        </p:grpSpPr>
        <p:pic>
          <p:nvPicPr>
            <p:cNvPr id="37891" name="Рисунок 3" descr="Рисунок8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83808"/>
              <a:ext cx="9144000" cy="6690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467544" y="0"/>
              <a:ext cx="8136904" cy="52322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771919" y="4508500"/>
              <a:ext cx="3728878" cy="177641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РР</a:t>
              </a:r>
            </a:p>
          </p:txBody>
        </p:sp>
        <p:sp>
          <p:nvSpPr>
            <p:cNvPr id="10" name="Двойная стрелка вверх/вниз 9"/>
            <p:cNvSpPr/>
            <p:nvPr/>
          </p:nvSpPr>
          <p:spPr>
            <a:xfrm>
              <a:off x="3492612" y="3860800"/>
              <a:ext cx="265101" cy="741363"/>
            </a:xfrm>
            <a:prstGeom prst="up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1" name="Выноска-облако 10"/>
            <p:cNvSpPr/>
            <p:nvPr/>
          </p:nvSpPr>
          <p:spPr>
            <a:xfrm rot="15631835">
              <a:off x="-356971" y="3600496"/>
              <a:ext cx="3203575" cy="1990632"/>
            </a:xfrm>
            <a:prstGeom prst="cloudCallout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rgbClr val="00B050"/>
                  </a:solidFill>
                  <a:latin typeface="Arial Black" pitchFamily="34" charset="0"/>
                </a:rPr>
                <a:t>Усвідомлення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rgbClr val="00B050"/>
                  </a:solidFill>
                  <a:latin typeface="Arial Black" pitchFamily="34" charset="0"/>
                </a:rPr>
                <a:t>моральних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rgbClr val="00B050"/>
                  </a:solidFill>
                  <a:latin typeface="Arial Black" pitchFamily="34" charset="0"/>
                </a:rPr>
                <a:t>цінностей</a:t>
              </a:r>
            </a:p>
          </p:txBody>
        </p:sp>
        <p:sp>
          <p:nvSpPr>
            <p:cNvPr id="12" name="Выноска-облако 11"/>
            <p:cNvSpPr/>
            <p:nvPr/>
          </p:nvSpPr>
          <p:spPr>
            <a:xfrm rot="21302694">
              <a:off x="2740539" y="633413"/>
              <a:ext cx="3681242" cy="1958195"/>
            </a:xfrm>
            <a:prstGeom prst="cloudCallout">
              <a:avLst/>
            </a:prstGeom>
            <a:ln w="381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rgbClr val="FF6600"/>
                  </a:solidFill>
                  <a:latin typeface="Arial Black" pitchFamily="34" charset="0"/>
                </a:rPr>
                <a:t>Розвиток інтелектуальних і творчих здібностей</a:t>
              </a:r>
            </a:p>
          </p:txBody>
        </p:sp>
        <p:sp>
          <p:nvSpPr>
            <p:cNvPr id="13" name="Пятно 2 12"/>
            <p:cNvSpPr/>
            <p:nvPr/>
          </p:nvSpPr>
          <p:spPr>
            <a:xfrm rot="560382">
              <a:off x="2197926" y="2118245"/>
              <a:ext cx="4554325" cy="2170004"/>
            </a:xfrm>
            <a:prstGeom prst="irregularSeal2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rgbClr val="C00000"/>
                  </a:solidFill>
                  <a:latin typeface="Arial Black" pitchFamily="34" charset="0"/>
                </a:rPr>
                <a:t>Особистість учня</a:t>
              </a:r>
            </a:p>
          </p:txBody>
        </p:sp>
        <p:sp>
          <p:nvSpPr>
            <p:cNvPr id="14" name="Выноска-облако 13"/>
            <p:cNvSpPr/>
            <p:nvPr/>
          </p:nvSpPr>
          <p:spPr>
            <a:xfrm rot="19920780">
              <a:off x="-58461" y="1343025"/>
              <a:ext cx="2928802" cy="1863725"/>
            </a:xfrm>
            <a:prstGeom prst="cloudCallout">
              <a:avLst/>
            </a:prstGeom>
            <a:ln w="381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rgbClr val="0070C0"/>
                  </a:solidFill>
                  <a:latin typeface="Arial Black" pitchFamily="34" charset="0"/>
                </a:rPr>
                <a:t>Розвиток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rgbClr val="0070C0"/>
                  </a:solidFill>
                  <a:latin typeface="Arial Black" pitchFamily="34" charset="0"/>
                </a:rPr>
                <a:t>пізнавальної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rgbClr val="0070C0"/>
                  </a:solidFill>
                  <a:latin typeface="Arial Black" pitchFamily="34" charset="0"/>
                </a:rPr>
                <a:t>активності</a:t>
              </a:r>
            </a:p>
          </p:txBody>
        </p:sp>
        <p:sp>
          <p:nvSpPr>
            <p:cNvPr id="15" name="Выноска-облако 14"/>
            <p:cNvSpPr/>
            <p:nvPr/>
          </p:nvSpPr>
          <p:spPr>
            <a:xfrm rot="1558933">
              <a:off x="5789560" y="1552771"/>
              <a:ext cx="3573297" cy="2108354"/>
            </a:xfrm>
            <a:prstGeom prst="cloudCallout">
              <a:avLst/>
            </a:prstGeom>
            <a:ln w="381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latin typeface="Arial Black" pitchFamily="34" charset="0"/>
                </a:rPr>
                <a:t>Здатність до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latin typeface="Arial Black" pitchFamily="34" charset="0"/>
                </a:rPr>
                <a:t>самореалізації,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latin typeface="Arial Black" pitchFamily="34" charset="0"/>
                </a:rPr>
                <a:t>самостійного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latin typeface="Arial Black" pitchFamily="34" charset="0"/>
                </a:rPr>
                <a:t>мислення</a:t>
              </a:r>
            </a:p>
          </p:txBody>
        </p:sp>
        <p:sp>
          <p:nvSpPr>
            <p:cNvPr id="16" name="Выноска-облако 15"/>
            <p:cNvSpPr/>
            <p:nvPr/>
          </p:nvSpPr>
          <p:spPr>
            <a:xfrm rot="2354836">
              <a:off x="6003920" y="3800475"/>
              <a:ext cx="3270098" cy="2049463"/>
            </a:xfrm>
            <a:prstGeom prst="cloudCallou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rgbClr val="002060"/>
                  </a:solidFill>
                  <a:latin typeface="Arial Black" pitchFamily="34" charset="0"/>
                </a:rPr>
                <a:t>Розв’язування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rgbClr val="002060"/>
                  </a:solidFill>
                  <a:latin typeface="Arial Black" pitchFamily="34" charset="0"/>
                </a:rPr>
                <a:t>важливих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rgbClr val="002060"/>
                  </a:solidFill>
                  <a:latin typeface="Arial Black" pitchFamily="34" charset="0"/>
                </a:rPr>
                <a:t>життєвих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rgbClr val="002060"/>
                  </a:solidFill>
                  <a:latin typeface="Arial Black" pitchFamily="34" charset="0"/>
                </a:rPr>
                <a:t>проблем</a:t>
              </a:r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3924392" y="4005263"/>
              <a:ext cx="976268" cy="45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3995827" y="6400800"/>
              <a:ext cx="976267" cy="45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20485690">
              <a:off x="2690962" y="4137025"/>
              <a:ext cx="914357" cy="542925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 rot="17849976">
              <a:off x="5468150" y="4006074"/>
              <a:ext cx="646112" cy="790538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6246008">
              <a:off x="6449176" y="5130030"/>
              <a:ext cx="758825" cy="104611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16200000">
              <a:off x="1763887" y="4868887"/>
              <a:ext cx="758825" cy="1047701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rot="7058763">
              <a:off x="2952081" y="5928539"/>
              <a:ext cx="577850" cy="919120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rot="8907886">
              <a:off x="5367363" y="6115050"/>
              <a:ext cx="914357" cy="544513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37909" name="TextBox 24"/>
            <p:cNvSpPr txBox="1">
              <a:spLocks noChangeArrowheads="1"/>
            </p:cNvSpPr>
            <p:nvPr/>
          </p:nvSpPr>
          <p:spPr bwMode="auto">
            <a:xfrm>
              <a:off x="3059832" y="4653136"/>
              <a:ext cx="3012358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solidFill>
                    <a:srgbClr val="FF0000"/>
                  </a:solidFill>
                  <a:latin typeface="Arial Black" pitchFamily="34" charset="0"/>
                </a:rPr>
                <a:t>Роль учителя:</a:t>
              </a:r>
            </a:p>
            <a:p>
              <a:pPr algn="ctr"/>
              <a:r>
                <a:rPr lang="uk-UA" sz="2000" b="1" dirty="0">
                  <a:solidFill>
                    <a:srgbClr val="0070C0"/>
                  </a:solidFill>
                  <a:latin typeface="Arial Black" pitchFamily="34" charset="0"/>
                </a:rPr>
                <a:t>координатор,</a:t>
              </a:r>
            </a:p>
            <a:p>
              <a:pPr algn="ctr"/>
              <a:r>
                <a:rPr lang="uk-UA" sz="2000" b="1" dirty="0">
                  <a:solidFill>
                    <a:srgbClr val="0070C0"/>
                  </a:solidFill>
                  <a:latin typeface="Arial Black" pitchFamily="34" charset="0"/>
                </a:rPr>
                <a:t>партнер, </a:t>
              </a:r>
              <a:r>
                <a:rPr lang="uk-UA" sz="2000" b="1" dirty="0" smtClean="0">
                  <a:solidFill>
                    <a:srgbClr val="0070C0"/>
                  </a:solidFill>
                  <a:latin typeface="Arial Black" pitchFamily="34" charset="0"/>
                </a:rPr>
                <a:t>співавтор</a:t>
              </a:r>
              <a:r>
                <a:rPr lang="uk-UA" sz="2000" b="1" dirty="0">
                  <a:solidFill>
                    <a:srgbClr val="0070C0"/>
                  </a:solidFill>
                  <a:latin typeface="Arial Black" pitchFamily="34" charset="0"/>
                </a:rPr>
                <a:t>, </a:t>
              </a:r>
              <a:r>
                <a:rPr lang="uk-UA" sz="2000" b="1" dirty="0" smtClean="0">
                  <a:solidFill>
                    <a:srgbClr val="0070C0"/>
                  </a:solidFill>
                  <a:latin typeface="Arial Black" pitchFamily="34" charset="0"/>
                </a:rPr>
                <a:t>консультант…</a:t>
              </a:r>
              <a:endParaRPr lang="uk-UA" sz="2000" b="1" dirty="0">
                <a:solidFill>
                  <a:srgbClr val="0070C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</Template>
  <TotalTime>1022</TotalTime>
  <Words>852</Words>
  <Application>Microsoft Office PowerPoint</Application>
  <PresentationFormat>Экран (4:3)</PresentationFormat>
  <Paragraphs>138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4-17</vt:lpstr>
      <vt:lpstr>Слайд 1</vt:lpstr>
      <vt:lpstr>Мета тренінгу:</vt:lpstr>
      <vt:lpstr>  Вправа“Знайомство”  Мета: сприяти створенню атмосфери доброзичливості та довіри для конструктивної роботи.  Хід вправи:  Учасники по черзі називають свої імена та притаманні їм риси за першими літерами власного імені – одна з яких допомагає, інша заважає у житті.  </vt:lpstr>
      <vt:lpstr>“ЗОЛОТА РИБКА”</vt:lpstr>
      <vt:lpstr>Наші правила</vt:lpstr>
      <vt:lpstr>Вправа </vt:lpstr>
      <vt:lpstr>     Поняття "компетентність " (лат. competens - відповідний, здібний) означає коло повноважень будь-якої посадової особи чи органу; володіння знаннями, досвідом у певній галузі. </vt:lpstr>
      <vt:lpstr>Слайд 8</vt:lpstr>
      <vt:lpstr>Слайд 9</vt:lpstr>
      <vt:lpstr>Слайд 10</vt:lpstr>
      <vt:lpstr>Зараз ми спробуємо розібратися, що складає цінності і пріоритети теперішнього вчителя, якими компетентностями він має володіти.  Вправа “Портрет   сучасного учителя” </vt:lpstr>
      <vt:lpstr>Сучасний учитель </vt:lpstr>
      <vt:lpstr>Сучасний учитель очима учня</vt:lpstr>
      <vt:lpstr> Тест «Психологічне коло образів» </vt:lpstr>
      <vt:lpstr>  </vt:lpstr>
      <vt:lpstr>Вправа “Моя інтуїція” </vt:lpstr>
      <vt:lpstr> Алгоритм підвищення власного рівня професійної компетентності  вчителя </vt:lpstr>
      <vt:lpstr>Десять учительських заповідей</vt:lpstr>
      <vt:lpstr>Слайд 19</vt:lpstr>
      <vt:lpstr>Слайд 20</vt:lpstr>
      <vt:lpstr>Слайд 21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равила</dc:title>
  <dc:creator>RWT</dc:creator>
  <cp:lastModifiedBy>Пользователь</cp:lastModifiedBy>
  <cp:revision>115</cp:revision>
  <dcterms:created xsi:type="dcterms:W3CDTF">2013-12-15T12:03:46Z</dcterms:created>
  <dcterms:modified xsi:type="dcterms:W3CDTF">2005-12-31T22:39:42Z</dcterms:modified>
</cp:coreProperties>
</file>