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318" r:id="rId2"/>
    <p:sldId id="323" r:id="rId3"/>
    <p:sldId id="320" r:id="rId4"/>
    <p:sldId id="257" r:id="rId5"/>
    <p:sldId id="324" r:id="rId6"/>
    <p:sldId id="325" r:id="rId7"/>
    <p:sldId id="326" r:id="rId8"/>
    <p:sldId id="327" r:id="rId9"/>
    <p:sldId id="328" r:id="rId10"/>
    <p:sldId id="283" r:id="rId11"/>
    <p:sldId id="284" r:id="rId12"/>
    <p:sldId id="329" r:id="rId13"/>
    <p:sldId id="287" r:id="rId14"/>
    <p:sldId id="288" r:id="rId15"/>
    <p:sldId id="289" r:id="rId16"/>
    <p:sldId id="291" r:id="rId17"/>
    <p:sldId id="333" r:id="rId18"/>
    <p:sldId id="332" r:id="rId19"/>
    <p:sldId id="336" r:id="rId20"/>
    <p:sldId id="307" r:id="rId21"/>
    <p:sldId id="312" r:id="rId22"/>
    <p:sldId id="337" r:id="rId23"/>
    <p:sldId id="308" r:id="rId24"/>
    <p:sldId id="338" r:id="rId25"/>
    <p:sldId id="339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5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377049180327884E-2"/>
          <c:y val="5.1948051948051972E-2"/>
          <c:w val="0.70189572951297075"/>
          <c:h val="0.83387282206214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rgbClr val="FFFF00"/>
            </a:solidFill>
            <a:ln w="1179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2015 - 2016н.р.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28</c:v>
                </c:pt>
                <c:pt idx="1">
                  <c:v>33</c:v>
                </c:pt>
                <c:pt idx="2">
                  <c:v>43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rgbClr val="FF0000"/>
            </a:solidFill>
            <a:ln w="1179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2015 - 2016н.р.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57</c:v>
                </c:pt>
                <c:pt idx="1">
                  <c:v>33</c:v>
                </c:pt>
                <c:pt idx="2">
                  <c:v>29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002060"/>
            </a:solidFill>
            <a:ln w="1179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2015 - 2016н.р.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дезадаптація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1796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2015 - 2016н.р.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gapDepth val="0"/>
        <c:shape val="box"/>
        <c:axId val="121300864"/>
        <c:axId val="121302400"/>
        <c:axId val="0"/>
      </c:bar3DChart>
      <c:catAx>
        <c:axId val="121300864"/>
        <c:scaling>
          <c:orientation val="minMax"/>
        </c:scaling>
        <c:axPos val="b"/>
        <c:numFmt formatCode="General" sourceLinked="1"/>
        <c:tickLblPos val="low"/>
        <c:spPr>
          <a:ln w="2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6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302400"/>
        <c:crosses val="autoZero"/>
        <c:auto val="1"/>
        <c:lblAlgn val="ctr"/>
        <c:lblOffset val="100"/>
        <c:tickLblSkip val="1"/>
        <c:tickMarkSkip val="1"/>
      </c:catAx>
      <c:valAx>
        <c:axId val="121302400"/>
        <c:scaling>
          <c:orientation val="minMax"/>
        </c:scaling>
        <c:axPos val="l"/>
        <c:majorGridlines>
          <c:spPr>
            <a:ln w="294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6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300864"/>
        <c:crosses val="autoZero"/>
        <c:crossBetween val="between"/>
      </c:valAx>
      <c:spPr>
        <a:noFill/>
        <a:ln w="23591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7049180327869127"/>
          <c:y val="0.34848484848484995"/>
          <c:w val="0.21981649993484928"/>
          <c:h val="0.18931900566501206"/>
        </c:manualLayout>
      </c:layout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377049180327884E-2"/>
          <c:y val="5.1948051948051972E-2"/>
          <c:w val="0.70023419203747073"/>
          <c:h val="0.8203463203463203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rgbClr val="FFFF00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2014 - 2015н.р.</c:v>
                </c:pt>
                <c:pt idx="1">
                  <c:v>2015 - 2016р.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43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rgbClr val="FF0000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2014 - 2015н.р.</c:v>
                </c:pt>
                <c:pt idx="1">
                  <c:v>2015 - 2016р.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0070C0"/>
            </a:solidFill>
            <a:ln w="11283">
              <a:solidFill>
                <a:srgbClr val="0070C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2014 - 2015н.р.</c:v>
                </c:pt>
                <c:pt idx="1">
                  <c:v>2015 - 2016р.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2014 - 2015н.р.</c:v>
                </c:pt>
                <c:pt idx="1">
                  <c:v>2015 - 2016р.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gapDepth val="0"/>
        <c:shape val="box"/>
        <c:axId val="127839232"/>
        <c:axId val="127853312"/>
        <c:axId val="0"/>
      </c:bar3DChart>
      <c:catAx>
        <c:axId val="127839232"/>
        <c:scaling>
          <c:orientation val="minMax"/>
        </c:scaling>
        <c:axPos val="b"/>
        <c:numFmt formatCode="General" sourceLinked="1"/>
        <c:tickLblPos val="low"/>
        <c:spPr>
          <a:ln w="2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7853312"/>
        <c:crosses val="autoZero"/>
        <c:auto val="1"/>
        <c:lblAlgn val="ctr"/>
        <c:lblOffset val="100"/>
        <c:tickLblSkip val="1"/>
        <c:tickMarkSkip val="1"/>
      </c:catAx>
      <c:valAx>
        <c:axId val="127853312"/>
        <c:scaling>
          <c:orientation val="minMax"/>
        </c:scaling>
        <c:axPos val="l"/>
        <c:majorGridlines>
          <c:spPr>
            <a:ln w="28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7839232"/>
        <c:crosses val="autoZero"/>
        <c:crossBetween val="between"/>
      </c:valAx>
      <c:spPr>
        <a:noFill/>
        <a:ln w="22566">
          <a:noFill/>
        </a:ln>
      </c:spPr>
    </c:plotArea>
    <c:legend>
      <c:legendPos val="r"/>
      <c:layout>
        <c:manualLayout>
          <c:xMode val="edge"/>
          <c:yMode val="edge"/>
          <c:x val="0.77049180327869082"/>
          <c:y val="0.34848484848485012"/>
          <c:w val="0.22482435597189721"/>
          <c:h val="0.30519480519480652"/>
        </c:manualLayout>
      </c:layout>
      <c:spPr>
        <a:noFill/>
        <a:ln w="2821">
          <a:solidFill>
            <a:schemeClr val="tx1"/>
          </a:solidFill>
          <a:prstDash val="solid"/>
        </a:ln>
      </c:spPr>
      <c:txPr>
        <a:bodyPr/>
        <a:lstStyle/>
        <a:p>
          <a:pPr>
            <a:defRPr lang="ru-RU" sz="14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2000">
                <a:latin typeface="Times New Roman" pitchFamily="18" charset="0"/>
                <a:cs typeface="Times New Roman" pitchFamily="18" charset="0"/>
              </a:defRPr>
            </a:pP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40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дібності</a:t>
            </a:r>
            <a:r>
              <a:rPr lang="uk-UA" sz="4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учнів</a:t>
            </a: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40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063271604938272"/>
          <c:y val="3.7500000000000026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5.1651234567901265E-2"/>
          <c:y val="0.12915633202099741"/>
          <c:w val="0.93523148148148161"/>
          <c:h val="0.75423950131233597"/>
        </c:manualLayout>
      </c:layout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Лист1!$A$1:$A$3</c:f>
              <c:strCache>
                <c:ptCount val="3"/>
                <c:pt idx="0">
                  <c:v>Адаптований</c:v>
                </c:pt>
                <c:pt idx="1">
                  <c:v>Дезадаптований</c:v>
                </c:pt>
                <c:pt idx="2">
                  <c:v>Неадаптований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shape val="cylinder"/>
        <c:axId val="110466176"/>
        <c:axId val="110468096"/>
        <c:axId val="0"/>
      </c:bar3DChart>
      <c:catAx>
        <c:axId val="110466176"/>
        <c:scaling>
          <c:orientation val="minMax"/>
        </c:scaling>
        <c:delete val="1"/>
        <c:axPos val="l"/>
        <c:title>
          <c:layout/>
        </c:title>
        <c:numFmt formatCode="General" sourceLinked="0"/>
        <c:tickLblPos val="nextTo"/>
        <c:crossAx val="110468096"/>
        <c:crosses val="autoZero"/>
        <c:auto val="1"/>
        <c:lblAlgn val="ctr"/>
        <c:lblOffset val="100"/>
      </c:catAx>
      <c:valAx>
        <c:axId val="110468096"/>
        <c:scaling>
          <c:orientation val="minMax"/>
        </c:scaling>
        <c:axPos val="b"/>
        <c:majorGridlines/>
        <c:title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11046617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053538446583125E-2"/>
          <c:y val="6.0345486905109574E-2"/>
          <c:w val="0.70023419203747073"/>
          <c:h val="0.8203463203463203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2013- 2014</c:v>
                </c:pt>
                <c:pt idx="2">
                  <c:v>2014-2015</c:v>
                </c:pt>
                <c:pt idx="3">
                  <c:v>2015 - 2016 н.р.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18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2013- 2014</c:v>
                </c:pt>
                <c:pt idx="2">
                  <c:v>2014-2015</c:v>
                </c:pt>
                <c:pt idx="3">
                  <c:v>2015 - 2016 н.р.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26</c:v>
                </c:pt>
                <c:pt idx="1">
                  <c:v>38</c:v>
                </c:pt>
                <c:pt idx="2">
                  <c:v>58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низький 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2013- 2014</c:v>
                </c:pt>
                <c:pt idx="2">
                  <c:v>2014-2015</c:v>
                </c:pt>
                <c:pt idx="3">
                  <c:v>2015 - 2016 н.р.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47</c:v>
                </c:pt>
                <c:pt idx="1">
                  <c:v>15</c:v>
                </c:pt>
                <c:pt idx="2">
                  <c:v>14</c:v>
                </c:pt>
                <c:pt idx="3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дезадаптація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2012-2013</c:v>
                </c:pt>
                <c:pt idx="1">
                  <c:v>2013- 2014</c:v>
                </c:pt>
                <c:pt idx="2">
                  <c:v>2014-2015</c:v>
                </c:pt>
                <c:pt idx="3">
                  <c:v>2015 - 2016 н.р.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10</c:v>
                </c:pt>
                <c:pt idx="3">
                  <c:v>23</c:v>
                </c:pt>
              </c:numCache>
            </c:numRef>
          </c:val>
        </c:ser>
        <c:gapDepth val="0"/>
        <c:shape val="box"/>
        <c:axId val="130067840"/>
        <c:axId val="130081920"/>
        <c:axId val="0"/>
      </c:bar3DChart>
      <c:catAx>
        <c:axId val="13006784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081920"/>
        <c:crosses val="autoZero"/>
        <c:auto val="1"/>
        <c:lblAlgn val="ctr"/>
        <c:lblOffset val="100"/>
        <c:tickLblSkip val="1"/>
        <c:tickMarkSkip val="1"/>
      </c:catAx>
      <c:valAx>
        <c:axId val="130081920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067840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704918032786906"/>
          <c:y val="0.34848484848484951"/>
          <c:w val="0.22482435597189696"/>
          <c:h val="0.30519480519480618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lang="ru-RU"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plotArea>
      <c:layout>
        <c:manualLayout>
          <c:layoutTarget val="inner"/>
          <c:xMode val="edge"/>
          <c:yMode val="edge"/>
          <c:x val="5.737704918032787E-2"/>
          <c:y val="5.1948051948051951E-2"/>
          <c:w val="0.69203747072599531"/>
          <c:h val="0.753246753246753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адаптований</c:v>
                </c:pt>
              </c:strCache>
            </c:strRef>
          </c:tx>
          <c:spPr>
            <a:solidFill>
              <a:srgbClr val="FF0000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2014-2015</c:v>
                </c:pt>
                <c:pt idx="1">
                  <c:v>2015 - 2016н.р.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53</c:v>
                </c:pt>
                <c:pt idx="1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неадаптований </c:v>
                </c:pt>
              </c:strCache>
            </c:strRef>
          </c:tx>
          <c:spPr>
            <a:solidFill>
              <a:srgbClr val="0070C0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2014-2015</c:v>
                </c:pt>
                <c:pt idx="1">
                  <c:v>2015 - 2016н.р.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дезадаптований</c:v>
                </c:pt>
              </c:strCache>
            </c:strRef>
          </c:tx>
          <c:spPr>
            <a:solidFill>
              <a:srgbClr val="7030A0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2014-2015</c:v>
                </c:pt>
                <c:pt idx="1">
                  <c:v>2015 - 2016н.р.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128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2014-2015</c:v>
                </c:pt>
                <c:pt idx="1">
                  <c:v>2015 - 2016н.р.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gapDepth val="0"/>
        <c:shape val="box"/>
        <c:axId val="129822080"/>
        <c:axId val="129844352"/>
        <c:axId val="0"/>
      </c:bar3DChart>
      <c:catAx>
        <c:axId val="129822080"/>
        <c:scaling>
          <c:orientation val="minMax"/>
        </c:scaling>
        <c:axPos val="b"/>
        <c:numFmt formatCode="General" sourceLinked="1"/>
        <c:tickLblPos val="low"/>
        <c:spPr>
          <a:ln w="2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44352"/>
        <c:crosses val="autoZero"/>
        <c:auto val="1"/>
        <c:lblAlgn val="ctr"/>
        <c:lblOffset val="100"/>
        <c:tickLblSkip val="1"/>
        <c:tickMarkSkip val="1"/>
      </c:catAx>
      <c:valAx>
        <c:axId val="129844352"/>
        <c:scaling>
          <c:orientation val="minMax"/>
        </c:scaling>
        <c:axPos val="l"/>
        <c:majorGridlines>
          <c:spPr>
            <a:ln w="28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22080"/>
        <c:crosses val="autoZero"/>
        <c:crossBetween val="between"/>
      </c:valAx>
      <c:spPr>
        <a:noFill/>
        <a:ln w="22566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491885505692768"/>
          <c:y val="0.34848484848484962"/>
          <c:w val="0.25039736154941289"/>
          <c:h val="0.37397752790264727"/>
        </c:manualLayout>
      </c:layout>
      <c:spPr>
        <a:noFill/>
        <a:ln w="2821">
          <a:solidFill>
            <a:schemeClr val="tx1"/>
          </a:solidFill>
          <a:prstDash val="solid"/>
        </a:ln>
      </c:spPr>
      <c:txPr>
        <a:bodyPr/>
        <a:lstStyle/>
        <a:p>
          <a:pPr>
            <a:defRPr lang="ru-RU" sz="14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37704918032787E-2"/>
          <c:y val="5.1948051948051951E-2"/>
          <c:w val="0.69203747072599531"/>
          <c:h val="0.753246753246753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лідери </c:v>
                </c:pt>
              </c:strCache>
            </c:strRef>
          </c:tx>
          <c:spPr>
            <a:solidFill>
              <a:srgbClr val="800080"/>
            </a:solidFill>
            <a:ln w="1069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2015 - 2016н.р.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переважаючі </c:v>
                </c:pt>
              </c:strCache>
            </c:strRef>
          </c:tx>
          <c:spPr>
            <a:solidFill>
              <a:srgbClr val="FF0000"/>
            </a:solidFill>
            <a:ln w="1069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2015 - 2016н.р.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67</c:v>
                </c:pt>
                <c:pt idx="1">
                  <c:v>50</c:v>
                </c:pt>
                <c:pt idx="2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аутсайдери</c:v>
                </c:pt>
              </c:strCache>
            </c:strRef>
          </c:tx>
          <c:spPr>
            <a:solidFill>
              <a:srgbClr val="0070C0"/>
            </a:solidFill>
            <a:ln w="10693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2015 - 2016н.р.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ізольовані 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 w="1069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bg2">
                  <a:lumMod val="25000"/>
                </a:schemeClr>
              </a:solidFill>
              <a:ln w="10693">
                <a:solidFill>
                  <a:schemeClr val="bg2">
                    <a:lumMod val="50000"/>
                  </a:schemeClr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2015 - 2016н.р.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gapDepth val="0"/>
        <c:shape val="box"/>
        <c:axId val="129714048"/>
        <c:axId val="129715584"/>
        <c:axId val="0"/>
      </c:bar3DChart>
      <c:catAx>
        <c:axId val="129714048"/>
        <c:scaling>
          <c:orientation val="minMax"/>
        </c:scaling>
        <c:axPos val="b"/>
        <c:numFmt formatCode="General" sourceLinked="1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715584"/>
        <c:crosses val="autoZero"/>
        <c:auto val="1"/>
        <c:lblAlgn val="ctr"/>
        <c:lblOffset val="100"/>
        <c:tickLblSkip val="1"/>
        <c:tickMarkSkip val="1"/>
      </c:catAx>
      <c:valAx>
        <c:axId val="129715584"/>
        <c:scaling>
          <c:orientation val="minMax"/>
        </c:scaling>
        <c:axPos val="l"/>
        <c:majorGridlines>
          <c:spPr>
            <a:ln w="267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5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714048"/>
        <c:crosses val="autoZero"/>
        <c:crossBetween val="between"/>
      </c:valAx>
      <c:spPr>
        <a:noFill/>
        <a:ln w="21387">
          <a:noFill/>
        </a:ln>
      </c:spPr>
    </c:plotArea>
    <c:legend>
      <c:legendPos val="r"/>
      <c:layout>
        <c:manualLayout>
          <c:xMode val="edge"/>
          <c:yMode val="edge"/>
          <c:x val="0.76229508196721307"/>
          <c:y val="0.34848484848484951"/>
          <c:w val="0.23302107728337237"/>
          <c:h val="0.30519480519480618"/>
        </c:manualLayout>
      </c:layout>
      <c:spPr>
        <a:noFill/>
        <a:ln w="2673">
          <a:solidFill>
            <a:schemeClr val="tx1"/>
          </a:solidFill>
          <a:prstDash val="solid"/>
        </a:ln>
      </c:spPr>
      <c:txPr>
        <a:bodyPr/>
        <a:lstStyle/>
        <a:p>
          <a:pPr>
            <a:defRPr lang="ru-RU" sz="139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0.1675</cdr:x>
      <cdr:y>0.2375</cdr:y>
    </cdr:from>
    <cdr:to>
      <cdr:x>0.57037</cdr:x>
      <cdr:y>0.311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496" y="1447801"/>
          <a:ext cx="3315421" cy="44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31% художні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0.43875</cdr:x>
      <cdr:y>0.46456</cdr:y>
    </cdr:from>
    <cdr:to>
      <cdr:x>0.94074</cdr:x>
      <cdr:y>0.57087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10744" y="2831976"/>
          <a:ext cx="413117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69% спортивні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0.14875</cdr:x>
      <cdr:y>0.60938</cdr:y>
    </cdr:from>
    <cdr:to>
      <cdr:x>0.73785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53" y="3714776"/>
          <a:ext cx="4848077" cy="2381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30% філологічні, організаторські</a:t>
          </a:r>
          <a:endParaRPr lang="en-US" sz="20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C3B8D4-E86B-4145-B299-78527669ABF2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865F40-4E5B-40E0-BB88-C1F3F01D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01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00B84-7B59-43D1-AFE6-9E31DE96BE35}" type="datetimeFigureOut">
              <a:rPr lang="ru-RU"/>
              <a:pPr>
                <a:defRPr/>
              </a:pPr>
              <a:t>28.10.2015</a:t>
            </a:fld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B763-6886-4CF8-96F4-8A77F850BC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1244917854_f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8"/>
            <a:ext cx="9144000" cy="68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43400" y="3315453"/>
            <a:ext cx="4953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b="1" i="1" dirty="0">
              <a:solidFill>
                <a:srgbClr val="003366"/>
              </a:solidFill>
            </a:endParaRPr>
          </a:p>
          <a:p>
            <a:pPr algn="ctr" eaLnBrk="1" hangingPunct="1"/>
            <a:r>
              <a:rPr lang="uk-UA" sz="3200" b="1" i="1" dirty="0" smtClean="0">
                <a:solidFill>
                  <a:schemeClr val="folHlink"/>
                </a:solidFill>
              </a:rPr>
              <a:t> </a:t>
            </a:r>
            <a:endParaRPr lang="uk-UA" sz="3200" b="1" i="1" dirty="0">
              <a:solidFill>
                <a:schemeClr val="folHlink"/>
              </a:solidFill>
            </a:endParaRPr>
          </a:p>
          <a:p>
            <a:pPr algn="ctr" eaLnBrk="1" hangingPunct="1"/>
            <a:endParaRPr lang="uk-UA" sz="3200" b="1" i="1" dirty="0">
              <a:solidFill>
                <a:schemeClr val="folHlink"/>
              </a:solidFill>
            </a:endParaRP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500034" y="142852"/>
            <a:ext cx="8248430" cy="115254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8"/>
              </a:avLst>
            </a:prstTxWarp>
          </a:bodyPr>
          <a:lstStyle/>
          <a:p>
            <a:pPr algn="ctr"/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Від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періоду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зрілого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дитинства</a:t>
            </a:r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- 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 </a:t>
            </a:r>
          </a:p>
          <a:p>
            <a:pPr algn="ctr"/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 </a:t>
            </a:r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періоду</a:t>
            </a:r>
            <a:r>
              <a:rPr lang="ru-RU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дорослішання</a:t>
            </a:r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23995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6624637" cy="1417638"/>
          </a:xfrm>
          <a:noFill/>
        </p:spPr>
        <p:txBody>
          <a:bodyPr/>
          <a:lstStyle/>
          <a:p>
            <a:r>
              <a:rPr lang="uk-UA" sz="3200" b="1" i="1" dirty="0" smtClean="0">
                <a:effectLst/>
              </a:rPr>
              <a:t>Результати адаптації першокласників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00188" y="285728"/>
          <a:ext cx="7643812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01300" y="1931988"/>
          <a:ext cx="711200" cy="720725"/>
        </p:xfrm>
        <a:graphic>
          <a:graphicData uri="http://schemas.openxmlformats.org/presentationml/2006/ole">
            <p:oleObj spid="_x0000_s1092" name="Диаграмма" r:id="rId4" imgW="1428671" imgH="9143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7143768" cy="1417638"/>
          </a:xfrm>
          <a:noFill/>
        </p:spPr>
        <p:txBody>
          <a:bodyPr/>
          <a:lstStyle/>
          <a:p>
            <a:r>
              <a:rPr lang="uk-UA" sz="2800" b="1" i="1" dirty="0" smtClean="0"/>
              <a:t>Результати діагностики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ru-RU" sz="2400" b="1" dirty="0" smtClean="0"/>
              <a:t> (</a:t>
            </a:r>
            <a:r>
              <a:rPr lang="uk-UA" sz="2400" b="1" dirty="0" smtClean="0"/>
              <a:t>за тестами шкільної зрілості  А. Керна -  І.</a:t>
            </a:r>
            <a:r>
              <a:rPr lang="uk-UA" sz="2400" b="1" dirty="0" err="1" smtClean="0"/>
              <a:t>Йєрасека</a:t>
            </a:r>
            <a:r>
              <a:rPr lang="uk-UA" sz="2400" b="1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 smtClean="0">
              <a:effectLst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71670" y="1214398"/>
          <a:ext cx="678661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01300" y="1931988"/>
          <a:ext cx="711200" cy="720725"/>
        </p:xfrm>
        <a:graphic>
          <a:graphicData uri="http://schemas.openxmlformats.org/presentationml/2006/ole">
            <p:oleObj spid="_x0000_s4164" name="Диаграмма" r:id="rId4" imgW="1428671" imgH="9143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00" y="0"/>
            <a:ext cx="9245600" cy="17728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4000" b="1" i="1" dirty="0" smtClean="0">
                <a:solidFill>
                  <a:srgbClr val="C00000"/>
                </a:solidFill>
              </a:rPr>
              <a:t>Рівень шкільної мотивації й адаптації</a:t>
            </a:r>
            <a:r>
              <a:rPr lang="uk-UA" sz="4000" i="1" dirty="0" smtClean="0">
                <a:solidFill>
                  <a:srgbClr val="C00000"/>
                </a:solidFill>
              </a:rPr>
              <a:t/>
            </a:r>
            <a:br>
              <a:rPr lang="uk-UA" sz="4000" i="1" dirty="0" smtClean="0">
                <a:solidFill>
                  <a:srgbClr val="C00000"/>
                </a:solidFill>
              </a:rPr>
            </a:br>
            <a:r>
              <a:rPr lang="uk-UA" sz="4000" b="1" i="1" dirty="0" smtClean="0">
                <a:solidFill>
                  <a:srgbClr val="C00000"/>
                </a:solidFill>
              </a:rPr>
              <a:t>Н. </a:t>
            </a:r>
            <a:r>
              <a:rPr lang="uk-UA" sz="4000" b="1" i="1" dirty="0" err="1" smtClean="0">
                <a:solidFill>
                  <a:srgbClr val="C00000"/>
                </a:solidFill>
              </a:rPr>
              <a:t>Лусканової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1410218"/>
              </p:ext>
            </p:extLst>
          </p:nvPr>
        </p:nvGraphicFramePr>
        <p:xfrm>
          <a:off x="2" y="1600200"/>
          <a:ext cx="9143998" cy="519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132"/>
                <a:gridCol w="2245866"/>
              </a:tblGrid>
              <a:tr h="882133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1 - клас</a:t>
                      </a:r>
                      <a:endParaRPr lang="uk-UA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Високий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</a:t>
                      </a:r>
                      <a:endParaRPr lang="uk-UA" sz="2800" b="1" dirty="0"/>
                    </a:p>
                  </a:txBody>
                  <a:tcPr/>
                </a:tc>
              </a:tr>
              <a:tr h="8951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Середній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uk-UA" sz="2800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Зовнішня мотивація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uk-UA" sz="2800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Низький</a:t>
                      </a:r>
                      <a:r>
                        <a:rPr lang="uk-UA" sz="2400" b="1" baseline="0" dirty="0" smtClean="0"/>
                        <a:t> 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uk-UA" sz="2800" b="1" dirty="0"/>
                    </a:p>
                  </a:txBody>
                  <a:tcPr/>
                </a:tc>
              </a:tr>
              <a:tr h="884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Шкільна </a:t>
                      </a:r>
                      <a:r>
                        <a:rPr lang="uk-UA" sz="2400" b="1" dirty="0" err="1" smtClean="0"/>
                        <a:t>дезадаптація</a:t>
                      </a:r>
                      <a:endParaRPr lang="uk-UA" sz="2400" b="1" dirty="0" smtClean="0"/>
                    </a:p>
                    <a:p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8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1202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3851275" y="764704"/>
            <a:ext cx="4537149" cy="3169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Адаптація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учнів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5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класу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навчання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основній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школі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7285" name="AutoShape 5" descr="1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7287" name="AutoShape 7" descr="1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7289" name="Picture 9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1390650"/>
          </a:xfrm>
          <a:prstGeom prst="rect">
            <a:avLst/>
          </a:prstGeom>
          <a:noFill/>
        </p:spPr>
      </p:pic>
      <p:pic>
        <p:nvPicPr>
          <p:cNvPr id="97303" name="Picture 23" descr="2396853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5367338"/>
            <a:ext cx="2087563" cy="149066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9404"/>
            <a:ext cx="3167707" cy="3009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r"/>
            <a:r>
              <a:rPr lang="uk-UA" b="1" dirty="0"/>
              <a:t>Причини труднощів періоду </a:t>
            </a:r>
            <a:r>
              <a:rPr lang="uk-UA" b="1" dirty="0" smtClean="0"/>
              <a:t>                 адаптації</a:t>
            </a:r>
            <a:endParaRPr lang="ru-RU" b="1" dirty="0"/>
          </a:p>
        </p:txBody>
      </p:sp>
      <p:sp>
        <p:nvSpPr>
          <p:cNvPr id="99330" name="AutoShape 2"/>
          <p:cNvSpPr>
            <a:spLocks noChangeArrowheads="1"/>
          </p:cNvSpPr>
          <p:nvPr/>
        </p:nvSpPr>
        <p:spPr bwMode="ltGray">
          <a:xfrm>
            <a:off x="0" y="2997200"/>
            <a:ext cx="1403350" cy="2520950"/>
          </a:xfrm>
          <a:prstGeom prst="rightArrow">
            <a:avLst>
              <a:gd name="adj1" fmla="val 79306"/>
              <a:gd name="adj2" fmla="val 24769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3500438"/>
            <a:ext cx="1692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/>
              <a:t>Різка зміна умов </a:t>
            </a:r>
          </a:p>
          <a:p>
            <a:r>
              <a:rPr lang="uk-UA" sz="2000" b="1" dirty="0" smtClean="0"/>
              <a:t>навчання</a:t>
            </a:r>
            <a:endParaRPr lang="ru-RU" sz="2000" b="1" dirty="0"/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1403350" y="1052513"/>
            <a:ext cx="4032250" cy="47357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0DFF6"/>
              </a:gs>
              <a:gs pos="100000">
                <a:srgbClr val="B0DFF6">
                  <a:gamma/>
                  <a:tint val="25098"/>
                  <a:invGamma/>
                </a:srgbClr>
              </a:gs>
            </a:gsLst>
            <a:lin ang="0" scaled="1"/>
          </a:gradFill>
          <a:ln w="57150" cmpd="thickThin">
            <a:solidFill>
              <a:srgbClr val="78C8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uk-UA" sz="1700" dirty="0">
                <a:solidFill>
                  <a:srgbClr val="000000"/>
                </a:solidFill>
              </a:rPr>
              <a:t> </a:t>
            </a:r>
            <a:r>
              <a:rPr lang="uk-UA" sz="1700" b="1" dirty="0">
                <a:solidFill>
                  <a:srgbClr val="000000"/>
                </a:solidFill>
              </a:rPr>
              <a:t>збільшився обсяг і кількість навчальних предметів;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uk-UA" sz="1700" b="1" dirty="0">
                <a:solidFill>
                  <a:srgbClr val="000000"/>
                </a:solidFill>
              </a:rPr>
              <a:t> збільшилось тижневе навантаження;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uk-UA" sz="1700" b="1" dirty="0">
                <a:solidFill>
                  <a:srgbClr val="000000"/>
                </a:solidFill>
              </a:rPr>
              <a:t> розширилося коло </a:t>
            </a:r>
            <a:r>
              <a:rPr lang="uk-UA" sz="1700" b="1" dirty="0" smtClean="0">
                <a:solidFill>
                  <a:srgbClr val="000000"/>
                </a:solidFill>
              </a:rPr>
              <a:t>вчителів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uk-UA" sz="1700" b="1" dirty="0" smtClean="0">
                <a:solidFill>
                  <a:srgbClr val="000000"/>
                </a:solidFill>
              </a:rPr>
              <a:t>-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uk-UA" sz="1700" b="1" dirty="0" err="1" smtClean="0">
                <a:solidFill>
                  <a:srgbClr val="000000"/>
                </a:solidFill>
              </a:rPr>
              <a:t>предметників</a:t>
            </a:r>
            <a:r>
              <a:rPr lang="uk-UA" sz="1700" b="1" dirty="0">
                <a:solidFill>
                  <a:srgbClr val="000000"/>
                </a:solidFill>
              </a:rPr>
              <a:t>, з якими учні мають постійно спілкуватися;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uk-UA" sz="1700" b="1" dirty="0">
                <a:solidFill>
                  <a:srgbClr val="000000"/>
                </a:solidFill>
              </a:rPr>
              <a:t> розмаїтість і якісне ускладнення вимог, що висувають перед  учнем різні </a:t>
            </a:r>
            <a:r>
              <a:rPr lang="uk-UA" sz="1700" b="1" dirty="0" smtClean="0">
                <a:solidFill>
                  <a:srgbClr val="000000"/>
                </a:solidFill>
              </a:rPr>
              <a:t>вчителі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uk-UA" sz="1700" b="1" dirty="0" smtClean="0">
                <a:solidFill>
                  <a:srgbClr val="000000"/>
                </a:solidFill>
              </a:rPr>
              <a:t>-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uk-UA" sz="1700" b="1" dirty="0" err="1" smtClean="0">
                <a:solidFill>
                  <a:srgbClr val="000000"/>
                </a:solidFill>
              </a:rPr>
              <a:t>предметники</a:t>
            </a:r>
            <a:r>
              <a:rPr lang="en-US" sz="1700" b="1" dirty="0" smtClean="0">
                <a:solidFill>
                  <a:srgbClr val="000000"/>
                </a:solidFill>
              </a:rPr>
              <a:t> </a:t>
            </a:r>
            <a:r>
              <a:rPr lang="uk-UA" sz="1700" b="1" dirty="0" smtClean="0">
                <a:solidFill>
                  <a:srgbClr val="000000"/>
                </a:solidFill>
              </a:rPr>
              <a:t>;</a:t>
            </a:r>
            <a:endParaRPr lang="uk-UA" sz="1700" b="1" dirty="0">
              <a:solidFill>
                <a:srgbClr val="000000"/>
              </a:solidFill>
            </a:endParaRPr>
          </a:p>
          <a:p>
            <a:pPr>
              <a:spcAft>
                <a:spcPct val="5000"/>
              </a:spcAft>
              <a:buFontTx/>
              <a:buChar char="•"/>
            </a:pPr>
            <a:r>
              <a:rPr lang="uk-UA" sz="1700" b="1" dirty="0">
                <a:solidFill>
                  <a:srgbClr val="000000"/>
                </a:solidFill>
              </a:rPr>
              <a:t> відбувся перехід на кабінетну систему навчання;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uk-UA" sz="1700" b="1" dirty="0">
                <a:solidFill>
                  <a:srgbClr val="000000"/>
                </a:solidFill>
              </a:rPr>
              <a:t> змінився статус </a:t>
            </a:r>
            <a:r>
              <a:rPr lang="uk-UA" sz="1700" b="1" dirty="0" err="1">
                <a:solidFill>
                  <a:srgbClr val="000000"/>
                </a:solidFill>
              </a:rPr>
              <a:t>“старшого”</a:t>
            </a:r>
            <a:r>
              <a:rPr lang="uk-UA" sz="1700" b="1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ct val="25000"/>
              </a:spcAft>
            </a:pPr>
            <a:r>
              <a:rPr lang="uk-UA" sz="1700" b="1" dirty="0">
                <a:solidFill>
                  <a:srgbClr val="000000"/>
                </a:solidFill>
              </a:rPr>
              <a:t>у початковій школі на </a:t>
            </a:r>
            <a:r>
              <a:rPr lang="uk-UA" sz="1700" b="1" dirty="0" err="1">
                <a:solidFill>
                  <a:srgbClr val="000000"/>
                </a:solidFill>
              </a:rPr>
              <a:t>“наймолодшого”</a:t>
            </a:r>
            <a:r>
              <a:rPr lang="uk-UA" sz="1700" b="1" dirty="0">
                <a:solidFill>
                  <a:srgbClr val="000000"/>
                </a:solidFill>
              </a:rPr>
              <a:t> – в основній. </a:t>
            </a:r>
            <a:endParaRPr lang="ru-RU" sz="1700" b="1" dirty="0">
              <a:solidFill>
                <a:srgbClr val="000000"/>
              </a:solidFill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5472113" y="1268413"/>
            <a:ext cx="36718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Що робити, коли ображають старшокласники?</a:t>
            </a:r>
            <a:endParaRPr lang="ru-RU" sz="17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Як впоратись із зростанням кількості уроків, а, отже, і домашніх завдань?</a:t>
            </a:r>
            <a:endParaRPr lang="ru-RU" sz="17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Як стати значимою людиною для класного керівника?</a:t>
            </a:r>
            <a:endParaRPr lang="ru-RU" sz="17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Як не загубитись в просторах школи?</a:t>
            </a:r>
            <a:endParaRPr lang="ru-RU" sz="17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Як розподілити час на перерві і для переходу в інший кабінет, і для підготовки до наступного уроку, і для відпочинку, і для відвідання їдальні?</a:t>
            </a:r>
            <a:endParaRPr lang="ru-RU" sz="17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1700" b="1" dirty="0">
                <a:solidFill>
                  <a:srgbClr val="000000"/>
                </a:solidFill>
              </a:rPr>
              <a:t>Як налагодити відносини з різними учителями, пристосуватися до їхніх вимог, методів  навчання, темпераменту? </a:t>
            </a:r>
          </a:p>
        </p:txBody>
      </p:sp>
      <p:pic>
        <p:nvPicPr>
          <p:cNvPr id="99357" name="Picture 29" descr="4650681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1875"/>
            <a:ext cx="1619250" cy="74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9001156" cy="1071546"/>
          </a:xfrm>
        </p:spPr>
        <p:txBody>
          <a:bodyPr/>
          <a:lstStyle/>
          <a:p>
            <a:pPr algn="r"/>
            <a:r>
              <a:rPr lang="uk-UA" b="1" dirty="0"/>
              <a:t>Причини труднощів періоду </a:t>
            </a:r>
            <a:r>
              <a:rPr lang="uk-UA" b="1" dirty="0" smtClean="0"/>
              <a:t>            адаптації</a:t>
            </a:r>
            <a:endParaRPr lang="ru-RU" b="1" dirty="0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ltGray">
          <a:xfrm>
            <a:off x="0" y="2205038"/>
            <a:ext cx="1476375" cy="2809875"/>
          </a:xfrm>
          <a:prstGeom prst="rightArrow">
            <a:avLst>
              <a:gd name="adj1" fmla="val 79306"/>
              <a:gd name="adj2" fmla="val 24769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0" y="2924175"/>
            <a:ext cx="1643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000" b="1" dirty="0"/>
              <a:t>Вікові </a:t>
            </a:r>
            <a:r>
              <a:rPr lang="uk-UA" sz="2000" b="1" dirty="0" smtClean="0"/>
              <a:t>особливості </a:t>
            </a:r>
            <a:r>
              <a:rPr lang="uk-UA" sz="2000" b="1" dirty="0"/>
              <a:t>учнів</a:t>
            </a:r>
            <a:endParaRPr lang="ru-RU" sz="2000" b="1" dirty="0"/>
          </a:p>
        </p:txBody>
      </p:sp>
      <p:sp>
        <p:nvSpPr>
          <p:cNvPr id="108559" name="Freeform 15"/>
          <p:cNvSpPr>
            <a:spLocks/>
          </p:cNvSpPr>
          <p:nvPr/>
        </p:nvSpPr>
        <p:spPr bwMode="auto">
          <a:xfrm>
            <a:off x="1476375" y="2565400"/>
            <a:ext cx="358775" cy="30956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1179"/>
              </a:cxn>
              <a:cxn ang="0">
                <a:pos x="136" y="1179"/>
              </a:cxn>
            </a:cxnLst>
            <a:rect l="0" t="0" r="r" b="b"/>
            <a:pathLst>
              <a:path w="136" h="1179">
                <a:moveTo>
                  <a:pt x="91" y="0"/>
                </a:moveTo>
                <a:lnTo>
                  <a:pt x="0" y="0"/>
                </a:lnTo>
                <a:lnTo>
                  <a:pt x="0" y="1179"/>
                </a:lnTo>
                <a:lnTo>
                  <a:pt x="136" y="11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>
            <a:off x="2916238" y="4581525"/>
            <a:ext cx="3213100" cy="2008823"/>
          </a:xfrm>
          <a:prstGeom prst="roundRect">
            <a:avLst>
              <a:gd name="adj" fmla="val 23014"/>
            </a:avLst>
          </a:prstGeom>
          <a:gradFill rotWithShape="1">
            <a:gsLst>
              <a:gs pos="0">
                <a:srgbClr val="B0DFF6"/>
              </a:gs>
              <a:gs pos="50000">
                <a:srgbClr val="B0DFF6">
                  <a:gamma/>
                  <a:tint val="0"/>
                  <a:invGamma/>
                </a:srgbClr>
              </a:gs>
              <a:gs pos="100000">
                <a:srgbClr val="B0DFF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</a:rPr>
              <a:t>недосконалість </a:t>
            </a:r>
          </a:p>
          <a:p>
            <a:r>
              <a:rPr lang="uk-UA" b="1" dirty="0">
                <a:solidFill>
                  <a:srgbClr val="000000"/>
                </a:solidFill>
              </a:rPr>
              <a:t>   нервової системи;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незначний життєвий</a:t>
            </a:r>
          </a:p>
          <a:p>
            <a:r>
              <a:rPr lang="uk-UA" b="1" dirty="0">
                <a:solidFill>
                  <a:srgbClr val="000000"/>
                </a:solidFill>
              </a:rPr>
              <a:t>   досвід;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низький ситуативний</a:t>
            </a:r>
          </a:p>
          <a:p>
            <a:r>
              <a:rPr lang="uk-UA" b="1" dirty="0">
                <a:solidFill>
                  <a:srgbClr val="000000"/>
                </a:solidFill>
              </a:rPr>
              <a:t>  імунітет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ltGray">
          <a:xfrm>
            <a:off x="1692275" y="1844675"/>
            <a:ext cx="1254125" cy="1584325"/>
          </a:xfrm>
          <a:prstGeom prst="rightArrow">
            <a:avLst>
              <a:gd name="adj1" fmla="val 79306"/>
              <a:gd name="adj2" fmla="val 24769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1547813" y="1989138"/>
            <a:ext cx="1368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/>
              <a:t>фізичні та </a:t>
            </a:r>
            <a:r>
              <a:rPr lang="uk-UA" b="1" dirty="0" smtClean="0"/>
              <a:t>фізіологічні</a:t>
            </a:r>
            <a:endParaRPr lang="uk-UA" b="1" dirty="0"/>
          </a:p>
          <a:p>
            <a:r>
              <a:rPr lang="uk-UA" b="1" dirty="0"/>
              <a:t>зміни</a:t>
            </a:r>
            <a:endParaRPr lang="ru-RU" b="1" dirty="0"/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2857488" y="857232"/>
            <a:ext cx="3097212" cy="28603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0DFF6"/>
              </a:gs>
              <a:gs pos="50000">
                <a:srgbClr val="B0DFF6">
                  <a:gamma/>
                  <a:tint val="0"/>
                  <a:invGamma/>
                </a:srgbClr>
              </a:gs>
              <a:gs pos="100000">
                <a:srgbClr val="B0DFF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початок статевого </a:t>
            </a:r>
          </a:p>
          <a:p>
            <a:r>
              <a:rPr lang="uk-UA" b="1" dirty="0">
                <a:solidFill>
                  <a:srgbClr val="000000"/>
                </a:solidFill>
              </a:rPr>
              <a:t>  дозрівання;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інтенсивний ріст </a:t>
            </a:r>
            <a:r>
              <a:rPr lang="uk-UA" b="1" dirty="0" smtClean="0">
                <a:solidFill>
                  <a:srgbClr val="000000"/>
                </a:solidFill>
              </a:rPr>
              <a:t>тіла</a:t>
            </a:r>
            <a:r>
              <a:rPr lang="uk-UA" b="1" dirty="0">
                <a:solidFill>
                  <a:srgbClr val="000000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зростання </a:t>
            </a:r>
            <a:r>
              <a:rPr lang="uk-UA" b="1" dirty="0" smtClean="0">
                <a:solidFill>
                  <a:srgbClr val="000000"/>
                </a:solidFill>
              </a:rPr>
              <a:t>фізичного </a:t>
            </a:r>
            <a:endParaRPr lang="uk-UA" b="1" dirty="0">
              <a:solidFill>
                <a:srgbClr val="000000"/>
              </a:solidFill>
            </a:endParaRPr>
          </a:p>
          <a:p>
            <a:r>
              <a:rPr lang="uk-UA" b="1" dirty="0">
                <a:solidFill>
                  <a:srgbClr val="000000"/>
                </a:solidFill>
              </a:rPr>
              <a:t>  навантаження на </a:t>
            </a:r>
          </a:p>
          <a:p>
            <a:r>
              <a:rPr lang="uk-UA" b="1" dirty="0">
                <a:solidFill>
                  <a:srgbClr val="000000"/>
                </a:solidFill>
              </a:rPr>
              <a:t>  всі органи;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нерівномірність </a:t>
            </a:r>
          </a:p>
          <a:p>
            <a:r>
              <a:rPr lang="uk-UA" b="1" dirty="0">
                <a:solidFill>
                  <a:srgbClr val="000000"/>
                </a:solidFill>
              </a:rPr>
              <a:t>  фізичного розвитку </a:t>
            </a:r>
          </a:p>
          <a:p>
            <a:r>
              <a:rPr lang="uk-UA" b="1" dirty="0">
                <a:solidFill>
                  <a:srgbClr val="000000"/>
                </a:solidFill>
              </a:rPr>
              <a:t>  і нервової системи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8567" name="AutoShape 23"/>
          <p:cNvSpPr>
            <a:spLocks noChangeArrowheads="1"/>
          </p:cNvSpPr>
          <p:nvPr/>
        </p:nvSpPr>
        <p:spPr bwMode="auto">
          <a:xfrm>
            <a:off x="6037263" y="1365250"/>
            <a:ext cx="3227387" cy="255389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</a:rPr>
              <a:t>підвищена</a:t>
            </a:r>
          </a:p>
          <a:p>
            <a:r>
              <a:rPr lang="uk-UA" b="1" dirty="0">
                <a:solidFill>
                  <a:srgbClr val="000000"/>
                </a:solidFill>
              </a:rPr>
              <a:t>   втомлюваність;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зниження рівня </a:t>
            </a:r>
          </a:p>
          <a:p>
            <a:r>
              <a:rPr lang="uk-UA" b="1" dirty="0">
                <a:solidFill>
                  <a:srgbClr val="000000"/>
                </a:solidFill>
              </a:rPr>
              <a:t>  концентрації уваги;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часта зміна настрою;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уповільнення </a:t>
            </a:r>
            <a:r>
              <a:rPr lang="uk-UA" b="1" dirty="0" smtClean="0">
                <a:solidFill>
                  <a:srgbClr val="000000"/>
                </a:solidFill>
              </a:rPr>
              <a:t>будь-</a:t>
            </a:r>
            <a:endParaRPr lang="uk-UA" b="1" dirty="0">
              <a:solidFill>
                <a:srgbClr val="000000"/>
              </a:solidFill>
            </a:endParaRPr>
          </a:p>
          <a:p>
            <a:r>
              <a:rPr lang="uk-UA" b="1" dirty="0">
                <a:solidFill>
                  <a:srgbClr val="000000"/>
                </a:solidFill>
              </a:rPr>
              <a:t>  якої діяльності;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зниження успішності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19250" y="5084763"/>
            <a:ext cx="1366838" cy="1152525"/>
            <a:chOff x="1247" y="2205"/>
            <a:chExt cx="1633" cy="726"/>
          </a:xfrm>
        </p:grpSpPr>
        <p:sp>
          <p:nvSpPr>
            <p:cNvPr id="108556" name="AutoShape 12"/>
            <p:cNvSpPr>
              <a:spLocks noChangeArrowheads="1"/>
            </p:cNvSpPr>
            <p:nvPr/>
          </p:nvSpPr>
          <p:spPr bwMode="ltGray">
            <a:xfrm>
              <a:off x="1292" y="2205"/>
              <a:ext cx="1497" cy="726"/>
            </a:xfrm>
            <a:prstGeom prst="rightArrow">
              <a:avLst>
                <a:gd name="adj1" fmla="val 79306"/>
                <a:gd name="adj2" fmla="val 51072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7" name="Text Box 13"/>
            <p:cNvSpPr txBox="1">
              <a:spLocks noChangeArrowheads="1"/>
            </p:cNvSpPr>
            <p:nvPr/>
          </p:nvSpPr>
          <p:spPr bwMode="auto">
            <a:xfrm>
              <a:off x="1247" y="2296"/>
              <a:ext cx="16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/>
                <a:t>нестійкість </a:t>
              </a:r>
              <a:r>
                <a:rPr lang="uk-UA" b="1" dirty="0"/>
                <a:t>психіки</a:t>
              </a:r>
              <a:endParaRPr lang="ru-RU" b="1" dirty="0"/>
            </a:p>
          </p:txBody>
        </p:sp>
      </p:grp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6081713" y="4941888"/>
            <a:ext cx="2578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</a:rPr>
              <a:t>роздратованість;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збудженість;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психічне напруження;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>
                <a:solidFill>
                  <a:srgbClr val="000000"/>
                </a:solidFill>
                <a:hlinkClick r:id="rId2" action="ppaction://hlinksldjump"/>
              </a:rPr>
              <a:t>проблеми соціалізації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08576" name="Picture 32" descr="knigi-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1403350" cy="2636837"/>
          </a:xfrm>
          <a:prstGeom prst="rect">
            <a:avLst/>
          </a:prstGeom>
          <a:noFill/>
        </p:spPr>
      </p:pic>
      <p:pic>
        <p:nvPicPr>
          <p:cNvPr id="108577" name="Picture 33" descr="shkolnye_kartinki_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73355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71512"/>
          </a:xfrm>
        </p:spPr>
        <p:txBody>
          <a:bodyPr/>
          <a:lstStyle/>
          <a:p>
            <a:r>
              <a:rPr lang="uk-UA" b="1"/>
              <a:t>Причини труднощів періоду адаптації</a:t>
            </a:r>
            <a:endParaRPr lang="ru-RU" b="1"/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ltGray">
          <a:xfrm>
            <a:off x="0" y="3068638"/>
            <a:ext cx="1908175" cy="1728787"/>
          </a:xfrm>
          <a:prstGeom prst="rightArrow">
            <a:avLst>
              <a:gd name="adj1" fmla="val 79306"/>
              <a:gd name="adj2" fmla="val 27339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3429000"/>
            <a:ext cx="1979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/>
              <a:t>Проблеми наступності у навчанні</a:t>
            </a:r>
            <a:endParaRPr lang="ru-RU" sz="2000" b="1"/>
          </a:p>
        </p:txBody>
      </p:sp>
      <p:pic>
        <p:nvPicPr>
          <p:cNvPr id="113677" name="Picture 13" descr="knigi-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652963"/>
            <a:ext cx="1568450" cy="1806575"/>
          </a:xfrm>
          <a:prstGeom prst="rect">
            <a:avLst/>
          </a:prstGeom>
          <a:noFill/>
        </p:spPr>
      </p:pic>
      <p:pic>
        <p:nvPicPr>
          <p:cNvPr id="113678" name="Picture 14" descr="knigi-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1476375" cy="1073150"/>
          </a:xfrm>
          <a:prstGeom prst="rect">
            <a:avLst/>
          </a:prstGeom>
          <a:noFill/>
        </p:spPr>
      </p:pic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2000232" y="1052513"/>
            <a:ext cx="7143768" cy="39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недоліки розвитку інтелектуальних здібностей – вищих форм мислення, що не розвинулися в початковій школі;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неповноцінність навичок, зокрема навичок читання, письма, лічби;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</a:t>
            </a:r>
            <a:r>
              <a:rPr lang="uk-UA" sz="1900" b="1" dirty="0" err="1">
                <a:solidFill>
                  <a:srgbClr val="000000"/>
                </a:solidFill>
              </a:rPr>
              <a:t>несформованість</a:t>
            </a:r>
            <a:r>
              <a:rPr lang="uk-UA" sz="1900" b="1" dirty="0">
                <a:solidFill>
                  <a:srgbClr val="000000"/>
                </a:solidFill>
              </a:rPr>
              <a:t> понятійного мислення;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відсутність мотивації навчання;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несамостійність учнів</a:t>
            </a:r>
            <a:r>
              <a:rPr lang="uk-UA" sz="1900" b="1" dirty="0" smtClean="0">
                <a:solidFill>
                  <a:srgbClr val="000000"/>
                </a:solidFill>
              </a:rPr>
              <a:t>;</a:t>
            </a:r>
            <a:endParaRPr lang="uk-UA" sz="1900" b="1" dirty="0">
              <a:solidFill>
                <a:srgbClr val="000000"/>
              </a:solidFill>
            </a:endParaRP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високі вимоги </a:t>
            </a:r>
            <a:r>
              <a:rPr lang="uk-UA" sz="1900" b="1" dirty="0" smtClean="0">
                <a:solidFill>
                  <a:srgbClr val="000000"/>
                </a:solidFill>
              </a:rPr>
              <a:t>учителів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uk-UA" sz="1900" b="1" dirty="0" smtClean="0">
                <a:solidFill>
                  <a:srgbClr val="000000"/>
                </a:solidFill>
              </a:rPr>
              <a:t>-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uk-UA" sz="1900" b="1" dirty="0" err="1" smtClean="0">
                <a:solidFill>
                  <a:srgbClr val="000000"/>
                </a:solidFill>
              </a:rPr>
              <a:t>предметників</a:t>
            </a:r>
            <a:r>
              <a:rPr lang="uk-UA" sz="1900" b="1" dirty="0">
                <a:solidFill>
                  <a:srgbClr val="000000"/>
                </a:solidFill>
              </a:rPr>
              <a:t>, які часто не бачать різниці між п</a:t>
            </a:r>
            <a:r>
              <a:rPr lang="en-US" sz="1900" b="1" dirty="0">
                <a:solidFill>
                  <a:srgbClr val="000000"/>
                </a:solidFill>
              </a:rPr>
              <a:t>’</a:t>
            </a:r>
            <a:r>
              <a:rPr lang="uk-UA" sz="1900" b="1" dirty="0" err="1">
                <a:solidFill>
                  <a:srgbClr val="000000"/>
                </a:solidFill>
              </a:rPr>
              <a:t>ятикласниками</a:t>
            </a:r>
            <a:r>
              <a:rPr lang="uk-UA" sz="1900" b="1" dirty="0">
                <a:solidFill>
                  <a:srgbClr val="000000"/>
                </a:solidFill>
              </a:rPr>
              <a:t> й іншими учнями основної школи;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uk-UA" sz="1900" b="1" dirty="0">
                <a:solidFill>
                  <a:srgbClr val="000000"/>
                </a:solidFill>
              </a:rPr>
              <a:t> предметне навчання (важко переключитися з одного виду діяльності на інший).</a:t>
            </a:r>
            <a:endParaRPr lang="ru-RU" sz="19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4788024" cy="2204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6683685"/>
              </p:ext>
            </p:extLst>
          </p:nvPr>
        </p:nvGraphicFramePr>
        <p:xfrm>
          <a:off x="914400" y="21429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5593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00" y="0"/>
            <a:ext cx="9245600" cy="17728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4000" b="1" i="1" dirty="0" smtClean="0">
                <a:solidFill>
                  <a:srgbClr val="C00000"/>
                </a:solidFill>
              </a:rPr>
              <a:t>Рівень шкільної мотивації й адаптації</a:t>
            </a:r>
            <a:r>
              <a:rPr lang="uk-UA" sz="4000" i="1" dirty="0" smtClean="0">
                <a:solidFill>
                  <a:srgbClr val="C00000"/>
                </a:solidFill>
              </a:rPr>
              <a:t/>
            </a:r>
            <a:br>
              <a:rPr lang="uk-UA" sz="4000" i="1" dirty="0" smtClean="0">
                <a:solidFill>
                  <a:srgbClr val="C00000"/>
                </a:solidFill>
              </a:rPr>
            </a:br>
            <a:r>
              <a:rPr lang="uk-UA" sz="4000" b="1" i="1" dirty="0" smtClean="0">
                <a:solidFill>
                  <a:srgbClr val="C00000"/>
                </a:solidFill>
              </a:rPr>
              <a:t>Н. </a:t>
            </a:r>
            <a:r>
              <a:rPr lang="uk-UA" sz="4000" b="1" i="1" dirty="0" err="1" smtClean="0">
                <a:solidFill>
                  <a:srgbClr val="C00000"/>
                </a:solidFill>
              </a:rPr>
              <a:t>Лусканової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1410218"/>
              </p:ext>
            </p:extLst>
          </p:nvPr>
        </p:nvGraphicFramePr>
        <p:xfrm>
          <a:off x="2" y="1600200"/>
          <a:ext cx="9143998" cy="53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44"/>
                <a:gridCol w="3357554"/>
              </a:tblGrid>
              <a:tr h="882133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Рівень</a:t>
                      </a:r>
                      <a:r>
                        <a:rPr lang="uk-UA" sz="3200" baseline="0" dirty="0" smtClean="0"/>
                        <a:t> шкільної мотивації й  адаптації  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/>
                        <a:t>5- клас</a:t>
                      </a:r>
                      <a:endParaRPr lang="uk-UA" sz="4000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Високий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3</a:t>
                      </a:r>
                      <a:r>
                        <a:rPr lang="uk-UA" sz="2800" b="1" dirty="0" smtClean="0"/>
                        <a:t> </a:t>
                      </a:r>
                      <a:r>
                        <a:rPr lang="uk-UA" sz="1800" b="1" dirty="0" smtClean="0"/>
                        <a:t>учні:    </a:t>
                      </a:r>
                      <a:r>
                        <a:rPr lang="uk-UA" sz="1800" b="1" baseline="0" dirty="0" err="1" smtClean="0"/>
                        <a:t>ПокорчакМ</a:t>
                      </a:r>
                      <a:r>
                        <a:rPr lang="uk-UA" sz="1800" b="1" baseline="0" dirty="0" smtClean="0"/>
                        <a:t>.,  </a:t>
                      </a:r>
                    </a:p>
                    <a:p>
                      <a:r>
                        <a:rPr lang="uk-UA" sz="1800" b="1" baseline="0" dirty="0" err="1" smtClean="0"/>
                        <a:t>Оздомірова</a:t>
                      </a:r>
                      <a:r>
                        <a:rPr lang="uk-UA" sz="1800" b="1" baseline="0" dirty="0" smtClean="0"/>
                        <a:t> З.,  </a:t>
                      </a:r>
                      <a:r>
                        <a:rPr lang="uk-UA" sz="1800" b="1" baseline="0" dirty="0" err="1" smtClean="0"/>
                        <a:t>Гаврон</a:t>
                      </a:r>
                      <a:r>
                        <a:rPr lang="uk-UA" sz="1800" b="1" baseline="0" dirty="0" smtClean="0"/>
                        <a:t> Д.</a:t>
                      </a:r>
                      <a:endParaRPr lang="uk-UA" sz="2800" b="1" dirty="0"/>
                    </a:p>
                  </a:txBody>
                  <a:tcPr/>
                </a:tc>
              </a:tr>
              <a:tr h="8951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Середній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baseline="0" dirty="0" smtClean="0"/>
                        <a:t>1 учень :  </a:t>
                      </a:r>
                      <a:r>
                        <a:rPr lang="uk-UA" sz="1800" b="1" baseline="0" dirty="0" err="1" smtClean="0"/>
                        <a:t>Левківська</a:t>
                      </a:r>
                      <a:r>
                        <a:rPr lang="uk-UA" sz="1800" b="1" baseline="0" dirty="0" smtClean="0"/>
                        <a:t> М. </a:t>
                      </a:r>
                      <a:endParaRPr lang="uk-UA" sz="1800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Зовнішня мотивація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2</a:t>
                      </a:r>
                      <a:r>
                        <a:rPr lang="uk-UA" sz="1800" b="1" baseline="0" dirty="0" smtClean="0"/>
                        <a:t> учні:  </a:t>
                      </a:r>
                      <a:r>
                        <a:rPr lang="uk-UA" sz="1800" b="1" baseline="0" dirty="0" err="1" smtClean="0"/>
                        <a:t>Іванюта</a:t>
                      </a:r>
                      <a:r>
                        <a:rPr lang="uk-UA" sz="1800" b="1" baseline="0" dirty="0" smtClean="0"/>
                        <a:t> Д., </a:t>
                      </a:r>
                      <a:r>
                        <a:rPr lang="uk-UA" sz="1800" b="1" baseline="0" dirty="0" err="1" smtClean="0"/>
                        <a:t>Драбик</a:t>
                      </a:r>
                      <a:r>
                        <a:rPr lang="uk-UA" sz="1800" b="1" baseline="0" dirty="0" smtClean="0"/>
                        <a:t> І.</a:t>
                      </a:r>
                      <a:endParaRPr lang="uk-UA" sz="1800" b="1" dirty="0"/>
                    </a:p>
                  </a:txBody>
                  <a:tcPr/>
                </a:tc>
              </a:tr>
              <a:tr h="8436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Низький</a:t>
                      </a:r>
                      <a:r>
                        <a:rPr lang="uk-UA" sz="2400" b="1" baseline="0" dirty="0" smtClean="0"/>
                        <a:t> 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baseline="0" dirty="0" smtClean="0"/>
                        <a:t>7 учнів - ставлення до себе  як до школяра не сформоване</a:t>
                      </a:r>
                      <a:endParaRPr lang="uk-UA" sz="1800" b="1" dirty="0"/>
                    </a:p>
                  </a:txBody>
                  <a:tcPr/>
                </a:tc>
              </a:tr>
              <a:tr h="884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Шкільна </a:t>
                      </a:r>
                      <a:r>
                        <a:rPr lang="uk-UA" sz="2400" b="1" dirty="0" err="1" smtClean="0"/>
                        <a:t>дезадаптація</a:t>
                      </a:r>
                      <a:endParaRPr lang="uk-UA" sz="2400" b="1" dirty="0" smtClean="0"/>
                    </a:p>
                    <a:p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8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00" y="0"/>
            <a:ext cx="9245600" cy="17728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ДІАГНОСТИКА ВАД ОСОБИСТІСНОГО РОЗВИТКУ (ДВОР)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1410218"/>
              </p:ext>
            </p:extLst>
          </p:nvPr>
        </p:nvGraphicFramePr>
        <p:xfrm>
          <a:off x="-142909" y="1571612"/>
          <a:ext cx="9286906" cy="599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46"/>
                <a:gridCol w="1169118"/>
                <a:gridCol w="1177637"/>
                <a:gridCol w="1289217"/>
                <a:gridCol w="1211113"/>
                <a:gridCol w="1000132"/>
                <a:gridCol w="1214446"/>
                <a:gridCol w="1000097"/>
              </a:tblGrid>
              <a:tr h="15525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Тривож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 ее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Calibri"/>
                          <a:ea typeface="Times New Roman"/>
                          <a:cs typeface="Times New Roman"/>
                        </a:rPr>
                        <a:t>ІІ</a:t>
                      </a:r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мпульсив</a:t>
                      </a:r>
                      <a:endParaRPr lang="en-US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Агресив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Схильність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нечесної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поведінки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Асоціаль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амкну</a:t>
                      </a: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тість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Невпевне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ність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Екстерна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льність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58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err="1" smtClean="0">
                          <a:latin typeface="Calibri"/>
                          <a:ea typeface="Times New Roman"/>
                          <a:cs typeface="Times New Roman"/>
                        </a:rPr>
                        <a:t>Дутка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err="1" smtClean="0">
                          <a:latin typeface="Calibri"/>
                          <a:ea typeface="Times New Roman"/>
                          <a:cs typeface="Times New Roman"/>
                        </a:rPr>
                        <a:t>Островський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err="1" smtClean="0">
                          <a:latin typeface="Calibri"/>
                          <a:ea typeface="Times New Roman"/>
                          <a:cs typeface="Times New Roman"/>
                        </a:rPr>
                        <a:t>Небесьо</a:t>
                      </a:r>
                      <a:r>
                        <a:rPr lang="ru-RU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err="1" smtClean="0">
                          <a:latin typeface="Calibri"/>
                          <a:ea typeface="Times New Roman"/>
                          <a:cs typeface="Times New Roman"/>
                        </a:rPr>
                        <a:t>Островський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9388"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err="1" smtClean="0"/>
                        <a:t>Кокора</a:t>
                      </a:r>
                      <a:r>
                        <a:rPr lang="uk-UA" sz="1600" b="0" baseline="0" dirty="0" smtClean="0"/>
                        <a:t> М</a:t>
                      </a:r>
                      <a:endParaRPr lang="uk-U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Кокора</a:t>
                      </a:r>
                      <a:r>
                        <a:rPr lang="uk-UA" sz="1600" dirty="0" smtClean="0"/>
                        <a:t> М.</a:t>
                      </a:r>
                      <a:endParaRPr lang="ru-RU" sz="1600" dirty="0"/>
                    </a:p>
                  </a:txBody>
                  <a:tcPr/>
                </a:tc>
              </a:tr>
              <a:tr h="755863"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(самоконтролі)</a:t>
                      </a:r>
                      <a:endParaRPr lang="ru-RU" dirty="0"/>
                    </a:p>
                  </a:txBody>
                  <a:tcPr/>
                </a:tc>
              </a:tr>
              <a:tr h="755863"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(</a:t>
                      </a:r>
                      <a:r>
                        <a:rPr lang="uk-UA" sz="1800" b="0" dirty="0" smtClean="0"/>
                        <a:t>відповідальність</a:t>
                      </a:r>
                      <a:r>
                        <a:rPr lang="uk-UA" sz="1800" b="0" baseline="0" dirty="0" smtClean="0"/>
                        <a:t> на інших)</a:t>
                      </a:r>
                      <a:endParaRPr lang="uk-UA" sz="1800" b="1" dirty="0" smtClean="0"/>
                    </a:p>
                    <a:p>
                      <a:endParaRPr lang="uk-UA" sz="1800" b="1" dirty="0"/>
                    </a:p>
                  </a:txBody>
                  <a:tcPr/>
                </a:tc>
              </a:tr>
              <a:tr h="646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8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244917857_f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24528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539552" y="457200"/>
            <a:ext cx="8147248" cy="23957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Ааптація</a:t>
            </a:r>
            <a:r>
              <a:rPr lang="uk-UA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uk-UA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навльнача</a:t>
            </a:r>
            <a:r>
              <a:rPr lang="uk-UA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– процес активного пристосування </a:t>
            </a:r>
          </a:p>
          <a:p>
            <a:pPr algn="ctr"/>
            <a:endParaRPr lang="uk-UA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uk-UA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</a:t>
            </a:r>
            <a:r>
              <a:rPr lang="uk-UA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итини до вимог нового середовища за допомогою різноманітних </a:t>
            </a:r>
          </a:p>
          <a:p>
            <a:pPr algn="ctr"/>
            <a:r>
              <a:rPr lang="uk-UA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</a:t>
            </a:r>
            <a:r>
              <a:rPr lang="uk-UA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асобів.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51" name="WordArt 11"/>
          <p:cNvSpPr>
            <a:spLocks noChangeArrowheads="1" noChangeShapeType="1" noTextEdit="1"/>
          </p:cNvSpPr>
          <p:nvPr/>
        </p:nvSpPr>
        <p:spPr bwMode="auto">
          <a:xfrm>
            <a:off x="6509982" y="5029200"/>
            <a:ext cx="217681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99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О. Савченко  </a:t>
            </a:r>
            <a:endParaRPr lang="ru-RU" sz="3600" kern="10" dirty="0">
              <a:ln w="9525">
                <a:solidFill>
                  <a:srgbClr val="33CC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99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68687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607323" cy="1143000"/>
          </a:xfrm>
          <a:noFill/>
        </p:spPr>
        <p:txBody>
          <a:bodyPr/>
          <a:lstStyle/>
          <a:p>
            <a:r>
              <a:rPr lang="uk-UA" sz="2800" b="1" i="1" dirty="0" smtClean="0">
                <a:solidFill>
                  <a:srgbClr val="0070C0"/>
                </a:solidFill>
                <a:effectLst/>
              </a:rPr>
              <a:t/>
            </a:r>
            <a:br>
              <a:rPr lang="uk-UA" sz="2800" b="1" i="1" dirty="0" smtClean="0">
                <a:solidFill>
                  <a:srgbClr val="0070C0"/>
                </a:solidFill>
                <a:effectLst/>
              </a:rPr>
            </a:br>
            <a:r>
              <a:rPr lang="uk-UA" sz="2800" b="1" i="1" dirty="0" smtClean="0">
                <a:solidFill>
                  <a:srgbClr val="0070C0"/>
                </a:solidFill>
                <a:effectLst/>
              </a:rPr>
              <a:t>Моніторинг </a:t>
            </a:r>
            <a:br>
              <a:rPr lang="uk-UA" sz="2800" b="1" i="1" dirty="0" smtClean="0">
                <a:solidFill>
                  <a:srgbClr val="0070C0"/>
                </a:solidFill>
                <a:effectLst/>
              </a:rPr>
            </a:br>
            <a:r>
              <a:rPr lang="uk-UA" sz="2800" b="1" i="1" dirty="0" smtClean="0">
                <a:solidFill>
                  <a:srgbClr val="0070C0"/>
                </a:solidFill>
                <a:effectLst/>
              </a:rPr>
              <a:t>процесу </a:t>
            </a:r>
            <a:r>
              <a:rPr lang="uk-UA" sz="2800" b="1" i="1" dirty="0" smtClean="0">
                <a:solidFill>
                  <a:srgbClr val="0070C0"/>
                </a:solidFill>
                <a:effectLst/>
              </a:rPr>
              <a:t>адаптації учнів 5</a:t>
            </a:r>
            <a:r>
              <a:rPr lang="en-US" sz="2800" b="1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effectLst/>
              </a:rPr>
              <a:t>кл</a:t>
            </a:r>
            <a:r>
              <a:rPr lang="uk-UA" sz="2800" b="1" i="1" dirty="0" smtClean="0">
                <a:solidFill>
                  <a:srgbClr val="0070C0"/>
                </a:solidFill>
              </a:rPr>
              <a:t>асу</a:t>
            </a: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endParaRPr lang="uk-UA" sz="2800" dirty="0" smtClean="0">
              <a:effectLst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57158" y="2320925"/>
          <a:ext cx="8229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2"/>
            <a:ext cx="9144000" cy="1436675"/>
          </a:xfrm>
          <a:noFill/>
        </p:spPr>
        <p:txBody>
          <a:bodyPr/>
          <a:lstStyle/>
          <a:p>
            <a:r>
              <a:rPr lang="uk-UA" sz="3200" b="1" i="1" dirty="0" smtClean="0">
                <a:solidFill>
                  <a:srgbClr val="00B050"/>
                </a:solidFill>
                <a:effectLst/>
              </a:rPr>
              <a:t>На скільки ти адаптований до життя</a:t>
            </a:r>
            <a:br>
              <a:rPr lang="uk-UA" sz="3200" b="1" i="1" dirty="0" smtClean="0">
                <a:solidFill>
                  <a:srgbClr val="00B050"/>
                </a:solidFill>
                <a:effectLst/>
              </a:rPr>
            </a:br>
            <a:r>
              <a:rPr lang="uk-UA" sz="3200" b="1" i="1" dirty="0" smtClean="0">
                <a:solidFill>
                  <a:srgbClr val="00B050"/>
                </a:solidFill>
              </a:rPr>
              <a:t>(А. Фурман)</a:t>
            </a:r>
            <a:endParaRPr lang="uk-UA" sz="3200" b="1" i="1" dirty="0" smtClean="0"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92321" y="1538677"/>
          <a:ext cx="7308835" cy="480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01300" y="1931988"/>
          <a:ext cx="711200" cy="720725"/>
        </p:xfrm>
        <a:graphic>
          <a:graphicData uri="http://schemas.openxmlformats.org/presentationml/2006/ole">
            <p:oleObj spid="_x0000_s65604" name="Диаграмма" r:id="rId4" imgW="1428671" imgH="9143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729"/>
            <a:ext cx="8435975" cy="2063772"/>
          </a:xfrm>
          <a:noFill/>
        </p:spPr>
        <p:txBody>
          <a:bodyPr/>
          <a:lstStyle/>
          <a:p>
            <a:r>
              <a:rPr lang="uk-UA" sz="4000" b="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  <a:effectLst/>
              </a:rPr>
              <a:t>Вивчення </a:t>
            </a:r>
            <a:r>
              <a:rPr lang="uk-UA" sz="4000" b="1" i="1" dirty="0" smtClean="0">
                <a:solidFill>
                  <a:srgbClr val="FF0000"/>
                </a:solidFill>
                <a:effectLst/>
              </a:rPr>
              <a:t>психологічного</a:t>
            </a:r>
            <a:r>
              <a:rPr lang="en-US" sz="4000" b="1" i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  <a:effectLst/>
              </a:rPr>
            </a:br>
            <a:r>
              <a:rPr lang="uk-UA" sz="40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  <a:effectLst/>
              </a:rPr>
              <a:t>клімату в учнівському колективі:</a:t>
            </a:r>
            <a:r>
              <a:rPr lang="en-US" sz="4000" b="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b="0" i="1" dirty="0" smtClean="0">
                <a:solidFill>
                  <a:schemeClr val="tx1"/>
                </a:solidFill>
                <a:effectLst/>
              </a:rPr>
            </a:br>
            <a:endParaRPr lang="ru-RU" sz="4000" b="0" i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46" y="1916113"/>
            <a:ext cx="6750067" cy="4670425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00B050"/>
                </a:solidFill>
                <a:effectLst/>
              </a:rPr>
              <a:t>Визначення характеру психологічного комфорту учня у класі:</a:t>
            </a:r>
            <a:endParaRPr lang="uk-UA" sz="2800" b="1" dirty="0" smtClean="0">
              <a:solidFill>
                <a:srgbClr val="00B050"/>
              </a:solidFill>
              <a:effectLst/>
              <a:latin typeface="Arial" charset="0"/>
            </a:endParaRPr>
          </a:p>
          <a:p>
            <a:r>
              <a:rPr lang="uk-UA" sz="2400" b="1" dirty="0" smtClean="0">
                <a:effectLst/>
                <a:latin typeface="Arial" charset="0"/>
              </a:rPr>
              <a:t>рівень задоволеності шкільним життям – середній</a:t>
            </a:r>
            <a:r>
              <a:rPr lang="uk-UA" sz="2400" b="1" dirty="0" smtClean="0">
                <a:effectLst/>
                <a:latin typeface="Arial" charset="0"/>
              </a:rPr>
              <a:t>;</a:t>
            </a:r>
          </a:p>
          <a:p>
            <a:pPr>
              <a:buNone/>
            </a:pPr>
            <a:endParaRPr lang="uk-UA" sz="2400" b="1" dirty="0" smtClean="0">
              <a:effectLst/>
              <a:latin typeface="Arial" charset="0"/>
            </a:endParaRPr>
          </a:p>
          <a:p>
            <a:r>
              <a:rPr lang="uk-UA" sz="2400" b="1" dirty="0" smtClean="0">
                <a:effectLst/>
                <a:latin typeface="Arial" charset="0"/>
              </a:rPr>
              <a:t>Рівень конфліктності у класі </a:t>
            </a:r>
            <a:r>
              <a:rPr lang="uk-UA" sz="2400" b="1" dirty="0" smtClean="0">
                <a:effectLst/>
                <a:latin typeface="Arial" charset="0"/>
              </a:rPr>
              <a:t>– середн</a:t>
            </a:r>
            <a:r>
              <a:rPr lang="uk-UA" sz="2400" b="1" dirty="0" smtClean="0">
                <a:latin typeface="Arial" charset="0"/>
              </a:rPr>
              <a:t>ій</a:t>
            </a:r>
            <a:r>
              <a:rPr lang="uk-UA" sz="2400" b="1" dirty="0" smtClean="0">
                <a:effectLst/>
                <a:latin typeface="Arial" charset="0"/>
              </a:rPr>
              <a:t>;</a:t>
            </a:r>
          </a:p>
          <a:p>
            <a:pPr>
              <a:buNone/>
            </a:pPr>
            <a:endParaRPr lang="uk-UA" sz="2400" b="1" dirty="0" smtClean="0">
              <a:effectLst/>
              <a:latin typeface="Arial" charset="0"/>
            </a:endParaRPr>
          </a:p>
          <a:p>
            <a:r>
              <a:rPr lang="uk-UA" sz="2400" b="1" dirty="0" smtClean="0">
                <a:effectLst/>
                <a:latin typeface="Arial" charset="0"/>
              </a:rPr>
              <a:t>Рівень згуртованості колективу – вищий від середнього.</a:t>
            </a:r>
          </a:p>
          <a:p>
            <a:endParaRPr lang="uk-UA" sz="2400" dirty="0" smtClean="0">
              <a:effectLst/>
              <a:latin typeface="Arial" charset="0"/>
            </a:endParaRPr>
          </a:p>
          <a:p>
            <a:endParaRPr lang="uk-UA" sz="2800" dirty="0" smtClean="0">
              <a:effectLst/>
              <a:latin typeface="Arial" charset="0"/>
            </a:endParaRPr>
          </a:p>
          <a:p>
            <a:endParaRPr lang="ru-RU" sz="2800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noFill/>
        </p:spPr>
        <p:txBody>
          <a:bodyPr/>
          <a:lstStyle/>
          <a:p>
            <a:r>
              <a:rPr lang="uk-UA" sz="3200" b="1" i="1" dirty="0" smtClean="0">
                <a:solidFill>
                  <a:srgbClr val="00B050"/>
                </a:solidFill>
                <a:effectLst/>
              </a:rPr>
              <a:t>Вивчення психологічного </a:t>
            </a:r>
            <a:r>
              <a:rPr lang="uk-UA" sz="3200" b="1" i="1" dirty="0" smtClean="0">
                <a:solidFill>
                  <a:srgbClr val="00B050"/>
                </a:solidFill>
                <a:effectLst/>
              </a:rPr>
              <a:t>клімату</a:t>
            </a:r>
            <a:br>
              <a:rPr lang="uk-UA" sz="3200" b="1" i="1" dirty="0" smtClean="0">
                <a:solidFill>
                  <a:srgbClr val="00B050"/>
                </a:solidFill>
                <a:effectLst/>
              </a:rPr>
            </a:br>
            <a:r>
              <a:rPr lang="uk-UA" sz="3200" b="1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uk-UA" sz="3200" b="1" i="1" dirty="0" smtClean="0">
                <a:solidFill>
                  <a:srgbClr val="00B050"/>
                </a:solidFill>
                <a:effectLst/>
              </a:rPr>
              <a:t>в учнівському колективі  - соціометрія.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00232" y="1357298"/>
          <a:ext cx="692948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01300" y="1931988"/>
          <a:ext cx="711200" cy="720725"/>
        </p:xfrm>
        <a:graphic>
          <a:graphicData uri="http://schemas.openxmlformats.org/presentationml/2006/ole">
            <p:oleObj spid="_x0000_s40004" name="Диаграмма" r:id="rId4" imgW="1428671" imgH="9143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32562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6697662" cy="304323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err="1">
                <a:solidFill>
                  <a:srgbClr val="000000"/>
                </a:solidFill>
              </a:rPr>
              <a:t>Потрібно</a:t>
            </a:r>
            <a:r>
              <a:rPr lang="ru-RU" sz="2400" dirty="0">
                <a:solidFill>
                  <a:srgbClr val="000000"/>
                </a:solidFill>
              </a:rPr>
              <a:t> знати </a:t>
            </a:r>
            <a:r>
              <a:rPr lang="ru-RU" sz="2400" dirty="0" err="1">
                <a:solidFill>
                  <a:srgbClr val="000000"/>
                </a:solidFill>
              </a:rPr>
              <a:t>дитину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знати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силу і </a:t>
            </a:r>
            <a:r>
              <a:rPr lang="ru-RU" sz="2400" dirty="0" err="1">
                <a:solidFill>
                  <a:srgbClr val="000000"/>
                </a:solidFill>
              </a:rPr>
              <a:t>слабкості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розуміти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думки, </a:t>
            </a:r>
            <a:r>
              <a:rPr lang="ru-RU" sz="2400" dirty="0" err="1">
                <a:solidFill>
                  <a:srgbClr val="000000"/>
                </a:solidFill>
              </a:rPr>
              <a:t>переживання</a:t>
            </a:r>
            <a:r>
              <a:rPr lang="ru-RU" sz="2400" dirty="0">
                <a:solidFill>
                  <a:srgbClr val="000000"/>
                </a:solidFill>
              </a:rPr>
              <a:t>,  бережно </a:t>
            </a:r>
            <a:r>
              <a:rPr lang="ru-RU" sz="2400" dirty="0" err="1">
                <a:solidFill>
                  <a:srgbClr val="000000"/>
                </a:solidFill>
              </a:rPr>
              <a:t>доторкнутися</a:t>
            </a:r>
            <a:r>
              <a:rPr lang="ru-RU" sz="2400" dirty="0">
                <a:solidFill>
                  <a:srgbClr val="000000"/>
                </a:solidFill>
              </a:rPr>
              <a:t> до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серця</a:t>
            </a:r>
            <a:r>
              <a:rPr lang="ru-RU" sz="24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284663" y="4581525"/>
            <a:ext cx="296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000000"/>
                </a:solidFill>
              </a:rPr>
              <a:t>В. О. Сухомлинський</a:t>
            </a: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" y="3803185"/>
            <a:ext cx="3998288" cy="317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268538" y="1268413"/>
            <a:ext cx="5183187" cy="37449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ru-RU" sz="4800" b="1" dirty="0" smtClean="0">
                <a:solidFill>
                  <a:srgbClr val="FF0000"/>
                </a:solidFill>
              </a:rPr>
              <a:t>Успіхів нам у  вихованні учнів!</a:t>
            </a:r>
            <a:endParaRPr lang="ru-RU" altLang="ru-RU" sz="4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595313"/>
          </a:xfrm>
        </p:spPr>
        <p:txBody>
          <a:bodyPr/>
          <a:lstStyle/>
          <a:p>
            <a:pPr algn="ctr"/>
            <a:r>
              <a:rPr lang="uk-UA" b="1" dirty="0"/>
              <a:t>Адміністрації школи забезпечити:</a:t>
            </a:r>
            <a:endParaRPr lang="ru-RU" b="1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000231" y="2133600"/>
            <a:ext cx="674848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400" b="1" dirty="0">
                <a:solidFill>
                  <a:srgbClr val="000000"/>
                </a:solidFill>
              </a:rPr>
              <a:t>попередній розподіл педагогічних кадрів для роботи у майбутніх 5-х класах;</a:t>
            </a:r>
            <a:endParaRPr lang="ru-RU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400" b="1" dirty="0">
                <a:solidFill>
                  <a:srgbClr val="000000"/>
                </a:solidFill>
              </a:rPr>
              <a:t>розроблення методичних рекомендацій з питань організації навчально-виховного процесу у 5-х класах;</a:t>
            </a:r>
            <a:endParaRPr lang="ru-RU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400" b="1" dirty="0">
                <a:solidFill>
                  <a:srgbClr val="000000"/>
                </a:solidFill>
              </a:rPr>
              <a:t>дотримання санітарно – гігієнічних вимог у </a:t>
            </a:r>
            <a:r>
              <a:rPr lang="uk-UA" sz="2400" b="1" dirty="0" smtClean="0">
                <a:solidFill>
                  <a:srgbClr val="000000"/>
                </a:solidFill>
              </a:rPr>
              <a:t>школі;</a:t>
            </a:r>
            <a:endParaRPr lang="ru-RU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400" b="1" dirty="0">
                <a:solidFill>
                  <a:srgbClr val="000000"/>
                </a:solidFill>
              </a:rPr>
              <a:t>постійний контроль за діяльністю класного керівника, </a:t>
            </a:r>
            <a:r>
              <a:rPr lang="uk-UA" sz="2400" b="1" dirty="0" err="1">
                <a:solidFill>
                  <a:srgbClr val="000000"/>
                </a:solidFill>
              </a:rPr>
              <a:t>учителів-предметників</a:t>
            </a:r>
            <a:r>
              <a:rPr lang="uk-UA" sz="2400" b="1" dirty="0">
                <a:solidFill>
                  <a:srgbClr val="000000"/>
                </a:solidFill>
              </a:rPr>
              <a:t>, які викладають у 5-х класах, при потребі надавати допомогу.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1098550"/>
          </a:xfrm>
        </p:spPr>
        <p:txBody>
          <a:bodyPr/>
          <a:lstStyle/>
          <a:p>
            <a:pPr algn="ctr"/>
            <a:r>
              <a:rPr lang="uk-UA" b="1" dirty="0"/>
              <a:t>Вчителям -  </a:t>
            </a:r>
            <a:r>
              <a:rPr lang="uk-UA" b="1" dirty="0" err="1"/>
              <a:t>предметникам</a:t>
            </a:r>
            <a:r>
              <a:rPr lang="uk-UA" b="1" dirty="0"/>
              <a:t>, </a:t>
            </a:r>
          </a:p>
          <a:p>
            <a:pPr algn="ctr">
              <a:buNone/>
            </a:pPr>
            <a:r>
              <a:rPr lang="uk-UA" b="1" dirty="0"/>
              <a:t>які читають у 5-х класах:</a:t>
            </a:r>
            <a:endParaRPr lang="ru-RU" b="1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071670" y="2565400"/>
            <a:ext cx="707233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враховувати в </a:t>
            </a:r>
            <a:r>
              <a:rPr lang="uk-UA" sz="2000" dirty="0" err="1">
                <a:solidFill>
                  <a:srgbClr val="000000"/>
                </a:solidFill>
              </a:rPr>
              <a:t>навчально</a:t>
            </a:r>
            <a:r>
              <a:rPr lang="uk-UA" sz="2000" dirty="0">
                <a:solidFill>
                  <a:srgbClr val="000000"/>
                </a:solidFill>
              </a:rPr>
              <a:t> - виховному процесі вікові психофізіологічні особливості учнів;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враховувати труднощі адаптаційного періоду, вікові особливості п’ятикласників у виборі термінології, методичних прийомів;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не перевантажувати учнів надмірними за обсягом домашніми завданнями, дозувати їх з урахуванням рівня підготовки учня, гігієнічних вимог віку;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стежити за темпом уроку: високий темп заважає багатьом дітям засвоювати матеріал;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налагоджувати емоційний контакт з класом та з батьками учнів;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393825"/>
            <a:ext cx="6686568" cy="1098550"/>
          </a:xfrm>
        </p:spPr>
        <p:txBody>
          <a:bodyPr/>
          <a:lstStyle/>
          <a:p>
            <a:pPr algn="ctr"/>
            <a:r>
              <a:rPr lang="uk-UA" b="1" dirty="0"/>
              <a:t>Вчителям -  </a:t>
            </a:r>
            <a:r>
              <a:rPr lang="uk-UA" b="1" dirty="0" err="1"/>
              <a:t>предметникам</a:t>
            </a:r>
            <a:r>
              <a:rPr lang="uk-UA" b="1" dirty="0"/>
              <a:t>, які читають у 5-х класах:</a:t>
            </a:r>
            <a:endParaRPr lang="ru-RU" b="1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000232" y="2414588"/>
            <a:ext cx="714376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не використовувати оцінку як засіб покарання учня: оцінка досягнень повинна орієнтуватись на успіх, сприяти мотивації навчання, а не її зниженню;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фіксувати позитивну динаміку в розвитку кожного учня (не порівнювати учнів одного з одним, а порівнювати певні досягнення сьогодні і вчора);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розвивати навички самоконтролю, вміння оцінювати свою роботу і роботу класу;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забезпечувати наступність вимог між початковою і середньою школою;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на засіданнях методичних об’єднань розглянути критерії оцінювання навчальних досягнень учнів початкової школи та здійснити порівняльний аналіз вимог в основній школі;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052513"/>
            <a:ext cx="6553218" cy="1098550"/>
          </a:xfrm>
        </p:spPr>
        <p:txBody>
          <a:bodyPr/>
          <a:lstStyle/>
          <a:p>
            <a:pPr algn="ctr"/>
            <a:r>
              <a:rPr lang="uk-UA" b="1" dirty="0"/>
              <a:t>Вчителям -  </a:t>
            </a:r>
            <a:r>
              <a:rPr lang="uk-UA" b="1" dirty="0" err="1"/>
              <a:t>предметникам</a:t>
            </a:r>
            <a:r>
              <a:rPr lang="uk-UA" b="1" dirty="0"/>
              <a:t>, які читають у 5-х класах:</a:t>
            </a:r>
            <a:endParaRPr lang="ru-RU" b="1" dirty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071670" y="2060575"/>
            <a:ext cx="70723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формувати активно – пізнавальне ставлення до свого предмету;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розвивати навички самостійної роботи: користування додатковою літературою, словниками, довідниками, </a:t>
            </a:r>
            <a:r>
              <a:rPr lang="uk-UA" sz="2000" dirty="0" err="1">
                <a:solidFill>
                  <a:srgbClr val="000000"/>
                </a:solidFill>
              </a:rPr>
              <a:t>інтернет</a:t>
            </a:r>
            <a:r>
              <a:rPr lang="uk-UA" sz="2000" dirty="0">
                <a:solidFill>
                  <a:srgbClr val="000000"/>
                </a:solidFill>
              </a:rPr>
              <a:t> – ресурсами;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спонукати учнів до вивчення правил, практичного їх застосування за допомогою інтерактивних методів (робота в групах, парах, форма діалогу);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розвивати уважність, вміння зосереджуватися на окремих деталях;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дотримуватися єдиних вимог до усного та писемного мовлення;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на кожному уроці проводити </a:t>
            </a:r>
            <a:r>
              <a:rPr lang="uk-UA" sz="2000" dirty="0" err="1">
                <a:solidFill>
                  <a:srgbClr val="000000"/>
                </a:solidFill>
              </a:rPr>
              <a:t>фізкульт</a:t>
            </a:r>
            <a:r>
              <a:rPr lang="uk-UA" sz="2000" dirty="0">
                <a:solidFill>
                  <a:srgbClr val="000000"/>
                </a:solidFill>
              </a:rPr>
              <a:t> - хвилинки;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виховувати почуття відповідальності за одержані знання, переконувати учнів у майбутньому їх застосуванні;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35718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tx1"/>
                </a:solidFill>
              </a:rPr>
              <a:t>Адаптація</a:t>
            </a:r>
            <a:r>
              <a:rPr lang="ru-RU" sz="3600" b="1" dirty="0" smtClean="0">
                <a:solidFill>
                  <a:schemeClr val="tx1"/>
                </a:solidFill>
              </a:rPr>
              <a:t> – </a:t>
            </a:r>
            <a:r>
              <a:rPr lang="ru-RU" sz="3600" b="1" dirty="0" err="1" smtClean="0">
                <a:solidFill>
                  <a:schemeClr val="tx1"/>
                </a:solidFill>
              </a:rPr>
              <a:t>це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пристосування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дитини</a:t>
            </a:r>
            <a:r>
              <a:rPr lang="ru-RU" sz="3600" b="1" dirty="0" smtClean="0">
                <a:solidFill>
                  <a:schemeClr val="tx1"/>
                </a:solidFill>
              </a:rPr>
              <a:t> до умов </a:t>
            </a:r>
            <a:r>
              <a:rPr lang="ru-RU" sz="3600" b="1" dirty="0" err="1" smtClean="0">
                <a:solidFill>
                  <a:schemeClr val="tx1"/>
                </a:solidFill>
              </a:rPr>
              <a:t>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вимог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школи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</a:rPr>
              <a:t>які</a:t>
            </a:r>
            <a:r>
              <a:rPr lang="ru-RU" sz="3600" b="1" dirty="0" smtClean="0">
                <a:solidFill>
                  <a:schemeClr val="tx1"/>
                </a:solidFill>
              </a:rPr>
              <a:t> для </a:t>
            </a:r>
            <a:r>
              <a:rPr lang="ru-RU" sz="3600" b="1" dirty="0" err="1" smtClean="0">
                <a:solidFill>
                  <a:schemeClr val="tx1"/>
                </a:solidFill>
              </a:rPr>
              <a:t>неї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є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новими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порівняно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умовами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дитячого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sz="3600" b="1" dirty="0" smtClean="0">
                <a:solidFill>
                  <a:schemeClr val="tx1"/>
                </a:solidFill>
              </a:rPr>
              <a:t> закладу </a:t>
            </a:r>
            <a:r>
              <a:rPr lang="ru-RU" sz="3600" b="1" dirty="0" err="1" smtClean="0">
                <a:solidFill>
                  <a:schemeClr val="tx1"/>
                </a:solidFill>
              </a:rPr>
              <a:t>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сім'ї</a:t>
            </a:r>
            <a:r>
              <a:rPr lang="ru-RU" sz="3600" b="1" dirty="0" smtClean="0">
                <a:solidFill>
                  <a:schemeClr val="tx1"/>
                </a:solidFill>
              </a:rPr>
              <a:t> в </a:t>
            </a:r>
            <a:r>
              <a:rPr lang="ru-RU" sz="3600" b="1" dirty="0" err="1" smtClean="0">
                <a:solidFill>
                  <a:schemeClr val="tx1"/>
                </a:solidFill>
              </a:rPr>
              <a:t>дошкільному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дитинстві</a:t>
            </a:r>
            <a:r>
              <a:rPr lang="ru-RU" sz="3600" b="0" dirty="0" smtClean="0">
                <a:solidFill>
                  <a:schemeClr val="tx1"/>
                </a:solidFill>
              </a:rPr>
              <a:t>.</a:t>
            </a:r>
            <a:endParaRPr lang="ru-RU" sz="3600" dirty="0"/>
          </a:p>
        </p:txBody>
      </p:sp>
      <p:pic>
        <p:nvPicPr>
          <p:cNvPr id="614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2123728" y="2782094"/>
            <a:ext cx="7920232" cy="39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 descr="post23032_im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75"/>
            <a:ext cx="1285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post23032_im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928938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37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45" y="1557338"/>
            <a:ext cx="6265879" cy="1098550"/>
          </a:xfrm>
        </p:spPr>
        <p:txBody>
          <a:bodyPr/>
          <a:lstStyle/>
          <a:p>
            <a:r>
              <a:rPr lang="uk-UA" b="1" dirty="0"/>
              <a:t>Вчителям -  </a:t>
            </a:r>
            <a:r>
              <a:rPr lang="uk-UA" b="1" dirty="0" err="1"/>
              <a:t>предметникам</a:t>
            </a:r>
            <a:r>
              <a:rPr lang="uk-UA" b="1" dirty="0"/>
              <a:t>, які читають у 5-х класах:</a:t>
            </a:r>
            <a:endParaRPr lang="ru-RU" b="1" dirty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071670" y="2852738"/>
            <a:ext cx="707233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не створювати ситуацій, що травмують психіку, під час виставлення оцінок за контрольні роботи, семестрові тощо; виставляти оцінки не формально, а з урахуванням особистих досягнень кожного учня;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враховувати принципи роботи з обдарованими дітьми, які мають високі потенційні здібності;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під час </a:t>
            </a:r>
            <a:r>
              <a:rPr lang="uk-UA" sz="2000" dirty="0" err="1">
                <a:solidFill>
                  <a:srgbClr val="000000"/>
                </a:solidFill>
              </a:rPr>
              <a:t>навчально</a:t>
            </a:r>
            <a:r>
              <a:rPr lang="uk-UA" sz="2000" dirty="0">
                <a:solidFill>
                  <a:srgbClr val="000000"/>
                </a:solidFill>
              </a:rPr>
              <a:t> – виховного процесу та на уроках фізичного  виховання , під час позаурочних, позашкільних заходів враховувати стан здоров’я школярів.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595313"/>
          </a:xfrm>
        </p:spPr>
        <p:txBody>
          <a:bodyPr/>
          <a:lstStyle/>
          <a:p>
            <a:pPr algn="ctr"/>
            <a:r>
              <a:rPr lang="uk-UA" b="1" dirty="0"/>
              <a:t>Вчителям початкових класів :</a:t>
            </a:r>
            <a:endParaRPr lang="ru-RU" b="1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143108" y="2403475"/>
            <a:ext cx="68230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прагнути не механічного заучування, а осмисленого запам’ятовування учнями правил та основних понять з навчальних дисциплін;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працювати над розвитком зв’язного мовлення учнів, логічного мислення,  орфографічної грамотності (подвоєння приголосних, апостроф);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активізувати роботу на розвиток концентрації та обсягу уваги.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595313"/>
          </a:xfrm>
        </p:spPr>
        <p:txBody>
          <a:bodyPr/>
          <a:lstStyle/>
          <a:p>
            <a:pPr algn="ctr"/>
            <a:r>
              <a:rPr lang="uk-UA" b="1" dirty="0"/>
              <a:t>Класним керівникам:</a:t>
            </a:r>
            <a:endParaRPr lang="ru-RU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071671" y="2143116"/>
            <a:ext cx="7072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спланувати роботу зі здійснення соціально-педагогічного супроводу за результатами    діагностичних досліджень;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спільно з </a:t>
            </a:r>
            <a:r>
              <a:rPr lang="uk-UA" sz="2000" dirty="0" err="1">
                <a:solidFill>
                  <a:srgbClr val="000000"/>
                </a:solidFill>
              </a:rPr>
              <a:t>практичнм</a:t>
            </a:r>
            <a:r>
              <a:rPr lang="uk-UA" sz="2000" dirty="0">
                <a:solidFill>
                  <a:srgbClr val="000000"/>
                </a:solidFill>
              </a:rPr>
              <a:t> психологом  та соціальним педагогом провести </a:t>
            </a:r>
            <a:r>
              <a:rPr lang="uk-UA" sz="2000" dirty="0" smtClean="0">
                <a:solidFill>
                  <a:srgbClr val="000000"/>
                </a:solidFill>
              </a:rPr>
              <a:t> з класним керівником батьківські </a:t>
            </a:r>
            <a:r>
              <a:rPr lang="uk-UA" sz="2000" dirty="0">
                <a:solidFill>
                  <a:srgbClr val="000000"/>
                </a:solidFill>
              </a:rPr>
              <a:t>збори щодо актуальних проблем виховання дітей молодшого підліткового віку, зокрема «Психологія співпраці: як будувати свої взаємини з підлітком?», проводити групові та індивідуальні консультування батьків з проблем адаптації.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Методичні рекомендації</a:t>
            </a:r>
            <a:endParaRPr lang="ru-RU" b="1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1098550"/>
          </a:xfrm>
        </p:spPr>
        <p:txBody>
          <a:bodyPr/>
          <a:lstStyle/>
          <a:p>
            <a:pPr algn="ctr"/>
            <a:r>
              <a:rPr lang="uk-UA" b="1" dirty="0"/>
              <a:t>Практичному психологу та соціальному педагогу:</a:t>
            </a:r>
            <a:endParaRPr lang="ru-RU" b="1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071670" y="2357430"/>
            <a:ext cx="68199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забезпечити соціально – психологічний   супровід </a:t>
            </a:r>
            <a:r>
              <a:rPr lang="uk-UA" sz="2000" dirty="0" err="1">
                <a:solidFill>
                  <a:srgbClr val="000000"/>
                </a:solidFill>
              </a:rPr>
              <a:t>навчально–</a:t>
            </a:r>
            <a:r>
              <a:rPr lang="uk-UA" sz="2000" dirty="0">
                <a:solidFill>
                  <a:srgbClr val="000000"/>
                </a:solidFill>
              </a:rPr>
              <a:t> виховного процесу в період адаптації;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створити і організувати роботу </a:t>
            </a:r>
            <a:r>
              <a:rPr lang="uk-UA" sz="2000" dirty="0" err="1">
                <a:solidFill>
                  <a:srgbClr val="000000"/>
                </a:solidFill>
              </a:rPr>
              <a:t>корекційних</a:t>
            </a:r>
            <a:r>
              <a:rPr lang="uk-UA" sz="2000" dirty="0">
                <a:solidFill>
                  <a:srgbClr val="000000"/>
                </a:solidFill>
              </a:rPr>
              <a:t> груп  учнів, які відчувають труднощі у навчанні та спілкуванні;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постійно проводити індивідуальне консультування батьків і учнів з проблемних питань навчання та виховання;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</a:rPr>
              <a:t>провести тренінги з учнями </a:t>
            </a:r>
            <a:r>
              <a:rPr lang="uk-UA" sz="2000" dirty="0" smtClean="0">
                <a:solidFill>
                  <a:srgbClr val="000000"/>
                </a:solidFill>
              </a:rPr>
              <a:t>5-7 х класів з питання формування лідерів.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uk-UA" sz="20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 sz="2000" dirty="0" smtClean="0">
                <a:solidFill>
                  <a:srgbClr val="000000"/>
                </a:solidFill>
              </a:rPr>
              <a:t>Проводити </a:t>
            </a:r>
            <a:r>
              <a:rPr lang="uk-UA" sz="2000" dirty="0" err="1" smtClean="0">
                <a:solidFill>
                  <a:srgbClr val="000000"/>
                </a:solidFill>
              </a:rPr>
              <a:t>корекційні</a:t>
            </a:r>
            <a:r>
              <a:rPr lang="uk-UA" sz="2000" dirty="0" smtClean="0">
                <a:solidFill>
                  <a:srgbClr val="000000"/>
                </a:solidFill>
              </a:rPr>
              <a:t> заняття з учнями 5 – х класів з зняття тривожності учнів.</a:t>
            </a:r>
            <a:endParaRPr lang="uk-UA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32562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6697662" cy="304323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err="1">
                <a:solidFill>
                  <a:srgbClr val="000000"/>
                </a:solidFill>
              </a:rPr>
              <a:t>Потрібно</a:t>
            </a:r>
            <a:r>
              <a:rPr lang="ru-RU" sz="2400" dirty="0">
                <a:solidFill>
                  <a:srgbClr val="000000"/>
                </a:solidFill>
              </a:rPr>
              <a:t> знати </a:t>
            </a:r>
            <a:r>
              <a:rPr lang="ru-RU" sz="2400" dirty="0" err="1">
                <a:solidFill>
                  <a:srgbClr val="000000"/>
                </a:solidFill>
              </a:rPr>
              <a:t>дитину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знати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силу і </a:t>
            </a:r>
            <a:r>
              <a:rPr lang="ru-RU" sz="2400" dirty="0" err="1">
                <a:solidFill>
                  <a:srgbClr val="000000"/>
                </a:solidFill>
              </a:rPr>
              <a:t>слабкості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розуміти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думки, </a:t>
            </a:r>
            <a:r>
              <a:rPr lang="ru-RU" sz="2400" dirty="0" err="1">
                <a:solidFill>
                  <a:srgbClr val="000000"/>
                </a:solidFill>
              </a:rPr>
              <a:t>переживання</a:t>
            </a:r>
            <a:r>
              <a:rPr lang="ru-RU" sz="2400" dirty="0">
                <a:solidFill>
                  <a:srgbClr val="000000"/>
                </a:solidFill>
              </a:rPr>
              <a:t>,  бережно </a:t>
            </a:r>
            <a:r>
              <a:rPr lang="ru-RU" sz="2400" dirty="0" err="1">
                <a:solidFill>
                  <a:srgbClr val="000000"/>
                </a:solidFill>
              </a:rPr>
              <a:t>доторкнутися</a:t>
            </a:r>
            <a:r>
              <a:rPr lang="ru-RU" sz="2400" dirty="0">
                <a:solidFill>
                  <a:srgbClr val="000000"/>
                </a:solidFill>
              </a:rPr>
              <a:t> до </a:t>
            </a:r>
            <a:r>
              <a:rPr lang="ru-RU" sz="2400" dirty="0" err="1">
                <a:solidFill>
                  <a:srgbClr val="000000"/>
                </a:solidFill>
              </a:rPr>
              <a:t>її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серця</a:t>
            </a:r>
            <a:r>
              <a:rPr lang="ru-RU" sz="24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284663" y="4581525"/>
            <a:ext cx="296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000000"/>
                </a:solidFill>
              </a:rPr>
              <a:t>В. О. Сухомлинський</a:t>
            </a: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" y="3803185"/>
            <a:ext cx="3998288" cy="317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268538" y="1268413"/>
            <a:ext cx="5183187" cy="37449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altLang="ru-RU" sz="4800" b="1" dirty="0" smtClean="0">
                <a:solidFill>
                  <a:srgbClr val="FF0000"/>
                </a:solidFill>
              </a:rPr>
              <a:t>Успіхів нам у  вихованні учнів!</a:t>
            </a:r>
            <a:endParaRPr lang="ru-RU" altLang="ru-RU" sz="4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156176" cy="566124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err="1" smtClean="0"/>
              <a:t>Вступ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школи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переломний</a:t>
            </a:r>
            <a:r>
              <a:rPr lang="ru-RU" sz="2400" b="1" dirty="0" smtClean="0"/>
              <a:t> момент у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пов'язаний</a:t>
            </a:r>
            <a:r>
              <a:rPr lang="ru-RU" sz="2400" b="1" dirty="0" smtClean="0"/>
              <a:t> з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новим</a:t>
            </a:r>
            <a:r>
              <a:rPr lang="ru-RU" sz="2400" b="1" dirty="0" smtClean="0"/>
              <a:t> типом </a:t>
            </a:r>
            <a:r>
              <a:rPr lang="ru-RU" sz="2400" b="1" dirty="0" err="1" smtClean="0"/>
              <a:t>стосунків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оточенням</a:t>
            </a:r>
            <a:r>
              <a:rPr lang="ru-RU" sz="2400" b="1" dirty="0" smtClean="0"/>
              <a:t> (ровесниками й </a:t>
            </a:r>
            <a:r>
              <a:rPr lang="ru-RU" sz="2400" b="1" dirty="0" err="1" smtClean="0"/>
              <a:t>дорослими</a:t>
            </a:r>
            <a:r>
              <a:rPr lang="ru-RU" sz="2400" b="1" dirty="0" smtClean="0"/>
              <a:t>), </a:t>
            </a:r>
            <a:endParaRPr lang="en-US" sz="2400" b="1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err="1" smtClean="0"/>
              <a:t>новим</a:t>
            </a:r>
            <a:r>
              <a:rPr lang="ru-RU" sz="2400" b="1" dirty="0" smtClean="0"/>
              <a:t> видом </a:t>
            </a:r>
            <a:r>
              <a:rPr lang="ru-RU" sz="2400" b="1" dirty="0" err="1" smtClean="0"/>
              <a:t>нової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endParaRPr lang="ru-RU" sz="2400" b="1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/>
              <a:t> (</a:t>
            </a:r>
            <a:r>
              <a:rPr lang="ru-RU" sz="2400" b="1" dirty="0" err="1" smtClean="0"/>
              <a:t>навчальної</a:t>
            </a:r>
            <a:r>
              <a:rPr lang="ru-RU" sz="2400" b="1" dirty="0" smtClean="0"/>
              <a:t> ,а не </a:t>
            </a:r>
            <a:r>
              <a:rPr lang="ru-RU" sz="2400" b="1" dirty="0" err="1" smtClean="0"/>
              <a:t>ігрової</a:t>
            </a:r>
            <a:r>
              <a:rPr lang="ru-RU" sz="2400" b="1" dirty="0" smtClean="0"/>
              <a:t>).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змінюються</a:t>
            </a:r>
            <a:r>
              <a:rPr lang="ru-RU" sz="2400" b="1" dirty="0" smtClean="0"/>
              <a:t> все: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обов'язки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оточення</a:t>
            </a:r>
            <a:r>
              <a:rPr lang="ru-RU" sz="2400" b="1" dirty="0" smtClean="0">
                <a:solidFill>
                  <a:srgbClr val="FF0000"/>
                </a:solidFill>
              </a:rPr>
              <a:t>, режим.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err="1" smtClean="0"/>
              <a:t>Це</a:t>
            </a:r>
            <a:r>
              <a:rPr lang="ru-RU" sz="2400" b="1" dirty="0" smtClean="0"/>
              <a:t> „ </a:t>
            </a:r>
            <a:r>
              <a:rPr lang="ru-RU" sz="2400" b="1" dirty="0" err="1" smtClean="0"/>
              <a:t>кризовий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” у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, і </a:t>
            </a:r>
            <a:r>
              <a:rPr lang="ru-RU" sz="2400" b="1" dirty="0" err="1" smtClean="0"/>
              <a:t>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„ криза” </a:t>
            </a:r>
            <a:r>
              <a:rPr lang="ru-RU" sz="2400" b="1" dirty="0" err="1" smtClean="0"/>
              <a:t>виявляється</a:t>
            </a:r>
            <a:r>
              <a:rPr lang="ru-RU" sz="2400" b="1" dirty="0" smtClean="0"/>
              <a:t> у тому,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ігрові</a:t>
            </a:r>
            <a:r>
              <a:rPr lang="ru-RU" sz="2400" b="1" dirty="0" smtClean="0"/>
              <a:t> потреби </a:t>
            </a:r>
            <a:r>
              <a:rPr lang="ru-RU" sz="2400" b="1" dirty="0" err="1" smtClean="0"/>
              <a:t>дитина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задовольняти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навчальними</a:t>
            </a:r>
            <a:r>
              <a:rPr lang="ru-RU" sz="2400" b="1" dirty="0" smtClean="0"/>
              <a:t> способами.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875"/>
            <a:ext cx="313184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АДАПТАЦІЯ ПЕРШОКЛАСНИКІВ</a:t>
            </a:r>
            <a:endParaRPr lang="uk-UA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55776" y="1196752"/>
            <a:ext cx="4104456" cy="1296144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1600" b="1" dirty="0" smtClean="0"/>
              <a:t>Що чекає попереду ?</a:t>
            </a:r>
            <a:endParaRPr lang="uk-UA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276872"/>
            <a:ext cx="2304256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Цікаві уроки ?</a:t>
            </a:r>
            <a:endParaRPr lang="uk-UA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789040"/>
            <a:ext cx="1944216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Нові друзі?</a:t>
            </a:r>
            <a:endParaRPr lang="uk-UA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013176"/>
            <a:ext cx="2304256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Насичене шкільне життя?</a:t>
            </a:r>
            <a:endParaRPr lang="uk-UA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996952"/>
            <a:ext cx="1944216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Пізнання нового 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4149080"/>
            <a:ext cx="1944216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Похвала 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5661248"/>
            <a:ext cx="1944216" cy="98640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Успішне навчання ?</a:t>
            </a:r>
            <a:endParaRPr lang="uk-UA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8416" y="2933328"/>
            <a:ext cx="2016224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Приниження та образи?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4293096"/>
            <a:ext cx="1944216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Стомлення ?</a:t>
            </a:r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5661248"/>
            <a:ext cx="1935832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Хвороби ?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8224" y="2060848"/>
            <a:ext cx="1982688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Нотації вчителів?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40" y="3501008"/>
            <a:ext cx="2063080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Невдоволення батьків ?</a:t>
            </a:r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4941168"/>
            <a:ext cx="2287488" cy="864096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Низка неприємностей ?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470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АДАПТАЦІЯ ПЕРШОКЛАСНИКІВ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267744" y="1052736"/>
            <a:ext cx="4104456" cy="1512168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Тривалість адаптаційного періоду залежить від таких факторів: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916832"/>
            <a:ext cx="2160240" cy="914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вік дитини;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013176"/>
            <a:ext cx="4752528" cy="128776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досвід спілкування з дорослими та однолітками (позитивне ставлення до вимог дорослих, адекватне спілкування з іншими дітьми).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060848"/>
            <a:ext cx="3816424" cy="113536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рівень натренованості адаптаційних механізмів (перебування в дитячому садку, різні умови життя);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2780928"/>
            <a:ext cx="3456384" cy="1512168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індивідуальні особливості дитини (поведінка значною мірою залежить від типу нервової системи);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501008"/>
            <a:ext cx="2198712" cy="1262608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стан здоров’я та розумовий розвиток дитини;</a:t>
            </a:r>
          </a:p>
        </p:txBody>
      </p:sp>
      <p:pic>
        <p:nvPicPr>
          <p:cNvPr id="5121" name="Picture 1" descr="G:\Першокласники-у-своєму-клас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342902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09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АДАПТАЦІЯ ПЕРШОКЛАСНИКІВ</a:t>
            </a: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913206" y="2208628"/>
            <a:ext cx="168812" cy="14067"/>
          </a:xfrm>
          <a:custGeom>
            <a:avLst/>
            <a:gdLst>
              <a:gd name="connsiteX0" fmla="*/ 168812 w 168812"/>
              <a:gd name="connsiteY0" fmla="*/ 14067 h 14067"/>
              <a:gd name="connsiteX1" fmla="*/ 0 w 168812"/>
              <a:gd name="connsiteY1" fmla="*/ 0 h 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812" h="14067">
                <a:moveTo>
                  <a:pt x="168812" y="14067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92080" y="1988840"/>
            <a:ext cx="3682752" cy="161277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bg2">
                    <a:lumMod val="50000"/>
                  </a:schemeClr>
                </a:solidFill>
              </a:rPr>
              <a:t>співпраці  батьків з вчителями </a:t>
            </a:r>
            <a:endParaRPr lang="uk-UA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95536" y="3356992"/>
            <a:ext cx="3168352" cy="228658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спільного подолання труднощів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0" y="1916832"/>
            <a:ext cx="3528392" cy="151216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позитивної думки першокласника про вчителів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1907704" y="1196752"/>
            <a:ext cx="4968552" cy="936104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Перебіг процесу адаптації залежить від багатьох факторів: </a:t>
            </a:r>
            <a:endParaRPr lang="uk-UA" b="1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2771800" y="4149080"/>
            <a:ext cx="3096344" cy="1923126"/>
          </a:xfrm>
          <a:prstGeom prst="cloudCallout">
            <a:avLst>
              <a:gd name="adj1" fmla="val -34143"/>
              <a:gd name="adj2" fmla="val 1227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від стану здоров'я дитини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5643570" y="3643314"/>
            <a:ext cx="3168352" cy="193908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сімейної ситуації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8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animBg="1"/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АДАПТАЦІЯ ПЕРШОКЛАСНИКІВ</a:t>
            </a: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 rot="632841">
            <a:off x="5999508" y="2100718"/>
            <a:ext cx="2880320" cy="91440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Стійка пам’ять, увага</a:t>
            </a:r>
            <a:endParaRPr lang="uk-UA" b="1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 rot="21087870">
            <a:off x="467544" y="2132856"/>
            <a:ext cx="2880320" cy="91440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Міцний імунітет</a:t>
            </a:r>
            <a:endParaRPr lang="uk-UA" b="1" dirty="0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 rot="21041465">
            <a:off x="450525" y="3295895"/>
            <a:ext cx="2880320" cy="91440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Добрий розвиток дрібної моторики кисті руки</a:t>
            </a:r>
            <a:endParaRPr lang="uk-UA" b="1" dirty="0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 rot="596103">
            <a:off x="6206394" y="3238569"/>
            <a:ext cx="2880320" cy="91440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Здорове раціональне харчування</a:t>
            </a:r>
            <a:endParaRPr lang="uk-UA" b="1" dirty="0"/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 rot="21091001">
            <a:off x="323528" y="4509120"/>
            <a:ext cx="2880320" cy="91440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Дотримання режиму дня</a:t>
            </a:r>
            <a:endParaRPr lang="uk-UA" b="1" dirty="0"/>
          </a:p>
        </p:txBody>
      </p:sp>
      <p:sp>
        <p:nvSpPr>
          <p:cNvPr id="12" name="Волна 11"/>
          <p:cNvSpPr/>
          <p:nvPr/>
        </p:nvSpPr>
        <p:spPr>
          <a:xfrm>
            <a:off x="1643042" y="1142984"/>
            <a:ext cx="5184576" cy="936104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успішного навчання у школі</a:t>
            </a:r>
            <a:endParaRPr lang="uk-UA" b="1" dirty="0"/>
          </a:p>
        </p:txBody>
      </p:sp>
      <p:pic>
        <p:nvPicPr>
          <p:cNvPr id="3073" name="Picture 1" descr="G:\Слово-від-першокласникі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71942"/>
            <a:ext cx="4429156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39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700808"/>
            <a:ext cx="2304256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Особистий простір вдома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85984" y="3143248"/>
            <a:ext cx="2232248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Щоденний контроль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516216" y="1700808"/>
            <a:ext cx="2232248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Підтримка та турбота  рідних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516216" y="4797152"/>
            <a:ext cx="2088232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Домашні обов’язки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214942" y="3214686"/>
            <a:ext cx="2160240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Розвивальні ігри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857488" y="4929198"/>
            <a:ext cx="2304256" cy="115212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Єдина тактика спілкування у сім’ї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332656"/>
            <a:ext cx="7467600" cy="114300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АДАПТАЦІЯ ПЕРШОКЛАСНИКІВ</a:t>
            </a: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2843808" y="1556792"/>
            <a:ext cx="3024336" cy="936104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успіху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26361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Адаптація дитини до школ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  <a:fontScheme name="Клен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Адаптація дитини до школи</Template>
  <TotalTime>931</TotalTime>
  <Words>1512</Words>
  <Application>Microsoft Office PowerPoint</Application>
  <PresentationFormat>Экран (4:3)</PresentationFormat>
  <Paragraphs>262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Адаптація дитини до школи</vt:lpstr>
      <vt:lpstr>Диаграмма</vt:lpstr>
      <vt:lpstr>Слайд 1</vt:lpstr>
      <vt:lpstr>Слайд 2</vt:lpstr>
      <vt:lpstr>Адаптація – це пристосування дитини до умов і вимог школи, які для неї є новими порівняно з умовами дитячого навчального закладу і сім'ї в дошкільному дитинстві.</vt:lpstr>
      <vt:lpstr>Слайд 4</vt:lpstr>
      <vt:lpstr>АДАПТАЦІЯ ПЕРШОКЛАСНИКІВ</vt:lpstr>
      <vt:lpstr>АДАПТАЦІЯ ПЕРШОКЛАСНИКІВ</vt:lpstr>
      <vt:lpstr>АДАПТАЦІЯ ПЕРШОКЛАСНИКІВ</vt:lpstr>
      <vt:lpstr>АДАПТАЦІЯ ПЕРШОКЛАСНИКІВ</vt:lpstr>
      <vt:lpstr>Слайд 9</vt:lpstr>
      <vt:lpstr>Результати адаптації першокласників</vt:lpstr>
      <vt:lpstr>Результати діагностики  (за тестами шкільної зрілості  А. Керна -  І.Йєрасека) </vt:lpstr>
      <vt:lpstr> Рівень шкільної мотивації й адаптації Н. Лусканової </vt:lpstr>
      <vt:lpstr>Слайд 13</vt:lpstr>
      <vt:lpstr>Причини труднощів періоду                  адаптації</vt:lpstr>
      <vt:lpstr>Причини труднощів періоду             адаптації</vt:lpstr>
      <vt:lpstr>Причини труднощів періоду адаптації</vt:lpstr>
      <vt:lpstr>Слайд 17</vt:lpstr>
      <vt:lpstr> Рівень шкільної мотивації й адаптації Н. Лусканової </vt:lpstr>
      <vt:lpstr>  ДІАГНОСТИКА ВАД ОСОБИСТІСНОГО РОЗВИТКУ (ДВОР)  </vt:lpstr>
      <vt:lpstr> Моніторинг  процесу адаптації учнів 5 класу  </vt:lpstr>
      <vt:lpstr>На скільки ти адаптований до життя (А. Фурман)</vt:lpstr>
      <vt:lpstr> Вивчення психологічного  клімату в учнівському колективі: </vt:lpstr>
      <vt:lpstr>Вивчення психологічного клімату  в учнівському колективі  - соціометрія.</vt:lpstr>
      <vt:lpstr>Слайд 24</vt:lpstr>
      <vt:lpstr>Слайд 25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BLACKEDITION</dc:creator>
  <dc:description>http://propowerpoint.ru - Бесплатные шаблоны для презентаций. Полезные советы и уроки  PowerPoint ._x000d_
</dc:description>
  <cp:lastModifiedBy>User</cp:lastModifiedBy>
  <cp:revision>205</cp:revision>
  <dcterms:created xsi:type="dcterms:W3CDTF">2014-03-16T15:10:20Z</dcterms:created>
  <dcterms:modified xsi:type="dcterms:W3CDTF">2015-10-28T09:49:03Z</dcterms:modified>
</cp:coreProperties>
</file>