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61" r:id="rId2"/>
    <p:sldId id="257" r:id="rId3"/>
    <p:sldId id="258" r:id="rId4"/>
    <p:sldId id="259" r:id="rId5"/>
    <p:sldId id="256" r:id="rId6"/>
    <p:sldId id="260" r:id="rId7"/>
    <p:sldId id="265" r:id="rId8"/>
    <p:sldId id="262" r:id="rId9"/>
    <p:sldId id="263" r:id="rId10"/>
    <p:sldId id="264" r:id="rId11"/>
    <p:sldId id="266" r:id="rId12"/>
    <p:sldId id="268" r:id="rId13"/>
    <p:sldId id="267" r:id="rId14"/>
    <p:sldId id="269" r:id="rId15"/>
    <p:sldId id="272" r:id="rId16"/>
    <p:sldId id="273" r:id="rId17"/>
    <p:sldId id="274" r:id="rId18"/>
    <p:sldId id="270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3" autoAdjust="0"/>
    <p:restoredTop sz="94660"/>
  </p:normalViewPr>
  <p:slideViewPr>
    <p:cSldViewPr>
      <p:cViewPr varScale="1">
        <p:scale>
          <a:sx n="74" d="100"/>
          <a:sy n="74" d="100"/>
        </p:scale>
        <p:origin x="-10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28C51-15E3-4FBF-96F1-2E6B0A8868CA}" type="datetimeFigureOut">
              <a:rPr lang="uk-UA" smtClean="0"/>
              <a:t>23.11.2016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A3EC5-E767-4FAC-8C9C-337B22656A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927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EC5-E767-4FAC-8C9C-337B22656A4F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408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EC5-E767-4FAC-8C9C-337B22656A4F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485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6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8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0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51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7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5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9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microsoft.com/office/2007/relationships/hdphoto" Target="../media/hdphoto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34.jp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41.jpeg"/><Relationship Id="rId5" Type="http://schemas.openxmlformats.org/officeDocument/2006/relationships/image" Target="../media/image36.jpg"/><Relationship Id="rId10" Type="http://schemas.openxmlformats.org/officeDocument/2006/relationships/image" Target="../media/image9.gif"/><Relationship Id="rId4" Type="http://schemas.microsoft.com/office/2007/relationships/hdphoto" Target="../media/hdphoto10.wdp"/><Relationship Id="rId9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21.jpeg"/><Relationship Id="rId2" Type="http://schemas.openxmlformats.org/officeDocument/2006/relationships/image" Target="../media/image11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5" Type="http://schemas.openxmlformats.org/officeDocument/2006/relationships/image" Target="../media/image19.jpe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FEF56D"/>
            </a:gs>
            <a:gs pos="61000">
              <a:srgbClr val="FFB852"/>
            </a:gs>
            <a:gs pos="54000">
              <a:srgbClr val="FF7B37"/>
            </a:gs>
            <a:gs pos="43000">
              <a:srgbClr val="809644"/>
            </a:gs>
            <a:gs pos="33000">
              <a:schemeClr val="tx2">
                <a:lumMod val="60000"/>
                <a:lumOff val="40000"/>
              </a:schemeClr>
            </a:gs>
            <a:gs pos="74000">
              <a:srgbClr val="FFFF00"/>
            </a:gs>
            <a:gs pos="93000">
              <a:schemeClr val="accent6">
                <a:lumMod val="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chemeClr val="bg2">
                    <a:lumMod val="10000"/>
                  </a:schemeClr>
                </a:solidFill>
              </a:rPr>
              <a:t>Урок </a:t>
            </a:r>
            <a:r>
              <a:rPr lang="uk-UA" sz="5400" b="1" dirty="0">
                <a:solidFill>
                  <a:schemeClr val="bg2">
                    <a:lumMod val="10000"/>
                  </a:schemeClr>
                </a:solidFill>
              </a:rPr>
              <a:t>- гра </a:t>
            </a:r>
            <a:r>
              <a:rPr lang="uk-UA" sz="54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uk-UA" sz="54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5400" b="1" dirty="0" smtClean="0">
                <a:solidFill>
                  <a:schemeClr val="bg2">
                    <a:lumMod val="10000"/>
                  </a:schemeClr>
                </a:solidFill>
              </a:rPr>
              <a:t>«</a:t>
            </a:r>
            <a:r>
              <a:rPr lang="uk-UA" sz="5400" b="1" dirty="0">
                <a:solidFill>
                  <a:schemeClr val="bg2">
                    <a:lumMod val="10000"/>
                  </a:schemeClr>
                </a:solidFill>
              </a:rPr>
              <a:t>Подорож містом Знань</a:t>
            </a:r>
            <a:r>
              <a:rPr lang="uk-UA" sz="5400" b="1" dirty="0" smtClean="0">
                <a:solidFill>
                  <a:schemeClr val="bg2">
                    <a:lumMod val="10000"/>
                  </a:schemeClr>
                </a:solidFill>
              </a:rPr>
              <a:t>»</a:t>
            </a:r>
            <a:endParaRPr lang="uk-UA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655" y="3140968"/>
            <a:ext cx="8424936" cy="216024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Тема :  Приклади та задачі на всі дії з                                   натуральними числами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761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500">
              <a:srgbClr val="FFFA37"/>
            </a:gs>
            <a:gs pos="69000">
              <a:srgbClr val="FEF56D"/>
            </a:gs>
            <a:gs pos="61000">
              <a:srgbClr val="FFB852"/>
            </a:gs>
            <a:gs pos="36000">
              <a:srgbClr val="FF7B37"/>
            </a:gs>
            <a:gs pos="15000">
              <a:srgbClr val="809644"/>
            </a:gs>
            <a:gs pos="88000">
              <a:srgbClr val="FFFF00"/>
            </a:gs>
            <a:gs pos="93000">
              <a:schemeClr val="accent6">
                <a:lumMod val="5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IV</a:t>
            </a:r>
            <a:r>
              <a:rPr lang="uk-UA" b="1" i="1" dirty="0"/>
              <a:t>  </a:t>
            </a:r>
            <a:r>
              <a:rPr lang="uk-UA" b="1" i="1" dirty="0" err="1"/>
              <a:t>Фізкульт</a:t>
            </a:r>
            <a:r>
              <a:rPr lang="uk-UA" b="1" i="1" dirty="0"/>
              <a:t> хвилинка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620688"/>
            <a:ext cx="7992888" cy="5976664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На </a:t>
            </a:r>
            <a:r>
              <a:rPr lang="uk-UA" sz="2000" dirty="0"/>
              <a:t>швидкість команди стають у шеренгу і утворюють числа </a:t>
            </a:r>
          </a:p>
          <a:p>
            <a:endParaRPr lang="uk-UA" sz="6000" dirty="0" smtClean="0"/>
          </a:p>
          <a:p>
            <a:r>
              <a:rPr lang="uk-UA" sz="6000" dirty="0" smtClean="0"/>
              <a:t>30</a:t>
            </a:r>
            <a:r>
              <a:rPr lang="uk-UA" sz="6000" dirty="0"/>
              <a:t> 124, </a:t>
            </a:r>
            <a:endParaRPr lang="uk-UA" sz="6000" dirty="0" smtClean="0"/>
          </a:p>
          <a:p>
            <a:r>
              <a:rPr lang="uk-UA" sz="6000" dirty="0" smtClean="0"/>
              <a:t> </a:t>
            </a:r>
            <a:r>
              <a:rPr lang="uk-UA" sz="6000" dirty="0"/>
              <a:t>24013,  </a:t>
            </a:r>
            <a:endParaRPr lang="uk-UA" sz="6000" dirty="0" smtClean="0"/>
          </a:p>
          <a:p>
            <a:r>
              <a:rPr lang="uk-UA" sz="6000" dirty="0" smtClean="0"/>
              <a:t>20</a:t>
            </a:r>
            <a:r>
              <a:rPr lang="uk-UA" sz="6000" dirty="0"/>
              <a:t> </a:t>
            </a:r>
            <a:r>
              <a:rPr lang="uk-UA" sz="6000" dirty="0" smtClean="0"/>
              <a:t>341 .</a:t>
            </a:r>
            <a:endParaRPr lang="uk-UA" sz="6000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4784"/>
            <a:ext cx="4560360" cy="38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792" y="188640"/>
            <a:ext cx="88433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/>
              <a:t>V </a:t>
            </a:r>
            <a:r>
              <a:rPr lang="uk-UA" sz="4000" b="1" i="1" dirty="0"/>
              <a:t>Проспект «Рівнянь</a:t>
            </a:r>
            <a:r>
              <a:rPr lang="uk-UA" sz="4000" b="1" i="1" dirty="0" smtClean="0"/>
              <a:t>»</a:t>
            </a:r>
          </a:p>
          <a:p>
            <a:r>
              <a:rPr lang="uk-UA" sz="2400" i="1" dirty="0" smtClean="0"/>
              <a:t>Потрібно полагодити світлофор правильно приєднавши дроти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r="20447" b="7804"/>
          <a:stretch/>
        </p:blipFill>
        <p:spPr>
          <a:xfrm>
            <a:off x="0" y="1265858"/>
            <a:ext cx="4056845" cy="5534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29827" r="66888" b="31268"/>
          <a:stretch/>
        </p:blipFill>
        <p:spPr>
          <a:xfrm rot="5233742">
            <a:off x="1415322" y="2000188"/>
            <a:ext cx="1226198" cy="1263136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28820" r="38873" b="30827"/>
          <a:stretch/>
        </p:blipFill>
        <p:spPr>
          <a:xfrm rot="4682438">
            <a:off x="1397606" y="3569474"/>
            <a:ext cx="1207329" cy="1226596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0" t="28821" r="11690" b="30616"/>
          <a:stretch/>
        </p:blipFill>
        <p:spPr>
          <a:xfrm rot="4910979">
            <a:off x="1403731" y="5086920"/>
            <a:ext cx="1249380" cy="1269211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469" b="74243" l="17128" r="6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11497" r="25071" b="18785"/>
          <a:stretch/>
        </p:blipFill>
        <p:spPr>
          <a:xfrm rot="457222">
            <a:off x="3321536" y="2334371"/>
            <a:ext cx="5576581" cy="3198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55" b="71029" l="12540" r="90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11074" r="8816" b="22166"/>
          <a:stretch/>
        </p:blipFill>
        <p:spPr>
          <a:xfrm>
            <a:off x="4065102" y="1441349"/>
            <a:ext cx="4485148" cy="27414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87" b="71779" l="15811" r="90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1" t="14516" r="9436" b="17729"/>
          <a:stretch/>
        </p:blipFill>
        <p:spPr>
          <a:xfrm rot="19228326">
            <a:off x="3977101" y="3404622"/>
            <a:ext cx="4803291" cy="321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43 -0.00648 L 0.05347 -0.15287 C 0.04219 -0.16166 0.14705 -0.42114 0.12952 -0.42114 C 0.10938 -0.42114 -0.11666 -0.4112 -0.12812 -0.40241 L -0.12951 -0.27105 L -0.06198 -0.21277 " pathEditMode="relative" rAng="0" ptsTypes="FffFA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20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68 -0.04949 L -0.12361 0.01758 C -0.13264 0.03145 -0.13767 0.0525 -0.13767 0.07447 C -0.13767 0.09945 -0.13264 0.11957 -0.12361 0.13344 L -0.24722 0.36957 L -0.18108 0.51411 L -0.10069 0.51226 " pathEditMode="relative" rAng="0" ptsTypes="FffFAAF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28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87 0.01781 C -0.01111 0.03839 0.11111 -0.05273 0.11493 -0.06013 C 0.11875 -0.06753 0.08681 -0.02544 0.07413 -0.02636 C 0.06146 -0.02729 0.05573 -0.0488 0.03906 -0.06568 C 0.00312 -0.06568 -0.02535 -0.09274 -0.02535 -0.12766 C -0.02535 -0.16258 -0.05382 -0.18964 -0.08976 -0.18964 C -0.0658 -0.22294 0.00017 -0.2537 0.03594 -0.2759 C 0.03871 -0.2833 -0.05729 -0.24445 -0.07309 -0.23358 C -0.08889 -0.22271 -0.05677 -0.21554 -0.05903 -0.21114 C -0.06129 -0.20675 -0.10313 -0.19889 -0.08715 -0.20744 " pathEditMode="relative" rAng="0" ptsTypes="faafffaaaf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-140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rgbClr val="FFFA37">
                <a:alpha val="19000"/>
              </a:srgbClr>
            </a:gs>
            <a:gs pos="37000">
              <a:srgbClr val="00B050"/>
            </a:gs>
            <a:gs pos="49000">
              <a:srgbClr val="FFF75C"/>
            </a:gs>
            <a:gs pos="24000">
              <a:srgbClr val="FEF56D"/>
            </a:gs>
            <a:gs pos="65127">
              <a:srgbClr val="00B050"/>
            </a:gs>
            <a:gs pos="58754">
              <a:srgbClr val="FFF851"/>
            </a:gs>
            <a:gs pos="11000">
              <a:srgbClr val="FF7B37"/>
            </a:gs>
            <a:gs pos="93000">
              <a:schemeClr val="accent4">
                <a:lumMod val="7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/>
              <a:t>VI </a:t>
            </a:r>
            <a:r>
              <a:rPr lang="uk-UA" sz="4000" b="1" i="1" dirty="0" smtClean="0"/>
              <a:t>Бульвар «Загадок</a:t>
            </a:r>
            <a:r>
              <a:rPr lang="uk-UA" sz="4000" b="1" i="1" dirty="0"/>
              <a:t>»</a:t>
            </a:r>
            <a:r>
              <a:rPr lang="ru-RU" sz="4000" b="1" i="1" dirty="0"/>
              <a:t> </a:t>
            </a:r>
            <a:endParaRPr lang="uk-UA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24744"/>
            <a:ext cx="2491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1</a:t>
            </a:r>
            <a:r>
              <a:rPr lang="uk-UA" sz="2400" dirty="0" smtClean="0"/>
              <a:t>. Кожній </a:t>
            </a:r>
            <a:r>
              <a:rPr lang="uk-UA" sz="2400" dirty="0"/>
              <a:t>команді роздаються чисті аркуші паперу де потрібно намалювати за допомогою цифр птаха.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73016"/>
            <a:ext cx="952500" cy="1905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43154"/>
            <a:ext cx="5361384" cy="53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tx2">
                <a:lumMod val="20000"/>
                <a:lumOff val="80000"/>
              </a:schemeClr>
            </a:gs>
            <a:gs pos="40000">
              <a:schemeClr val="accent6">
                <a:lumMod val="40000"/>
                <a:lumOff val="60000"/>
                <a:alpha val="0"/>
              </a:schemeClr>
            </a:gs>
            <a:gs pos="21000">
              <a:schemeClr val="accent6">
                <a:lumMod val="60000"/>
                <a:lumOff val="40000"/>
              </a:schemeClr>
            </a:gs>
            <a:gs pos="63000">
              <a:srgbClr val="FFFF00"/>
            </a:gs>
            <a:gs pos="94000">
              <a:srgbClr val="00B050">
                <a:alpha val="98000"/>
                <a:lumMod val="64000"/>
                <a:lumOff val="36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945830"/>
            <a:ext cx="75608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2. Прочитати ребуси.</a:t>
            </a:r>
          </a:p>
          <a:p>
            <a:r>
              <a:rPr lang="uk-UA" b="1" dirty="0"/>
              <a:t>  </a:t>
            </a:r>
            <a:r>
              <a:rPr lang="uk-UA" sz="4000" b="1" dirty="0"/>
              <a:t>40а;       і100рія;      г1а ;      100вп; </a:t>
            </a:r>
            <a:endParaRPr lang="uk-UA" sz="4000" b="1" dirty="0" smtClean="0"/>
          </a:p>
          <a:p>
            <a:endParaRPr lang="uk-UA" sz="4000" b="1" dirty="0"/>
          </a:p>
          <a:p>
            <a:r>
              <a:rPr lang="uk-UA" sz="4000" b="1" dirty="0" smtClean="0"/>
              <a:t> </a:t>
            </a:r>
            <a:r>
              <a:rPr lang="uk-UA" sz="4000" b="1" dirty="0"/>
              <a:t>3буна;     ті100;     ві3на. </a:t>
            </a:r>
            <a:endParaRPr lang="uk-UA" sz="40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5" t="11111" b="5859"/>
          <a:stretch/>
        </p:blipFill>
        <p:spPr bwMode="auto">
          <a:xfrm>
            <a:off x="1115616" y="1176916"/>
            <a:ext cx="7491257" cy="25473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5523" y="440480"/>
            <a:ext cx="5151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/>
              <a:t>VI </a:t>
            </a:r>
            <a:r>
              <a:rPr lang="uk-UA" sz="4000" b="1" i="1" dirty="0"/>
              <a:t>Бульвар «Загадок»</a:t>
            </a:r>
            <a:r>
              <a:rPr lang="ru-RU" sz="4000" b="1" i="1" dirty="0"/>
              <a:t> </a:t>
            </a:r>
            <a:endParaRPr lang="uk-UA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8" y="1052736"/>
            <a:ext cx="2679772" cy="28076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4368" y="2159099"/>
            <a:ext cx="1057962" cy="15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6383 L -0.0941 0.01226 C -0.11632 0.00324 -0.10052 -0.08326 -0.1349 -0.08326 C -0.17431 -0.08326 -0.2507 -0.06614 -0.27292 -0.05712 L -0.32639 -0.09644 L -0.54618 -0.18085 " pathEditMode="relative" rAng="0" ptsTypes="FffFAF">
                                      <p:cBhvr>
                                        <p:cTn id="1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8" y="-2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6192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/>
              <a:t>VII  </a:t>
            </a:r>
            <a:r>
              <a:rPr lang="uk-UA" sz="3200" b="1" i="1" dirty="0"/>
              <a:t>Зупинка  «Задач»</a:t>
            </a:r>
            <a:endParaRPr lang="uk-UA" sz="3200" dirty="0"/>
          </a:p>
          <a:p>
            <a:r>
              <a:rPr lang="uk-UA" sz="3200" b="1" i="1" dirty="0"/>
              <a:t> Громадський транспорт.</a:t>
            </a:r>
            <a:r>
              <a:rPr lang="ru-RU" sz="3200" b="1" i="1" dirty="0"/>
              <a:t> </a:t>
            </a:r>
            <a:endParaRPr lang="uk-UA" sz="32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0983" b="11533"/>
          <a:stretch/>
        </p:blipFill>
        <p:spPr bwMode="auto">
          <a:xfrm>
            <a:off x="107504" y="0"/>
            <a:ext cx="8666151" cy="6669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59" y="5007791"/>
            <a:ext cx="2563156" cy="1661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03" y="3660243"/>
            <a:ext cx="2721076" cy="1516049"/>
          </a:xfrm>
          <a:prstGeom prst="rect">
            <a:avLst/>
          </a:prstGeom>
        </p:spPr>
      </p:pic>
      <p:pic>
        <p:nvPicPr>
          <p:cNvPr id="14" name="Рисунок 13" descr="PA01702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3"/>
          <a:stretch/>
        </p:blipFill>
        <p:spPr bwMode="auto">
          <a:xfrm>
            <a:off x="13276" y="4221088"/>
            <a:ext cx="928074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A01702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59" r="60759"/>
          <a:stretch/>
        </p:blipFill>
        <p:spPr bwMode="auto">
          <a:xfrm>
            <a:off x="-756592" y="2764069"/>
            <a:ext cx="3137294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01" y="-210309"/>
            <a:ext cx="1709154" cy="21631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8678" y="4240675"/>
            <a:ext cx="1738042" cy="2363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r="8592" b="22032"/>
          <a:stretch/>
        </p:blipFill>
        <p:spPr>
          <a:xfrm>
            <a:off x="2699793" y="1629592"/>
            <a:ext cx="2736304" cy="15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750">
              <a:schemeClr val="bg1"/>
            </a:gs>
            <a:gs pos="53000">
              <a:schemeClr val="accent6">
                <a:lumMod val="20000"/>
                <a:lumOff val="80000"/>
              </a:schemeClr>
            </a:gs>
            <a:gs pos="85000">
              <a:srgbClr val="FFFF00"/>
            </a:gs>
            <a:gs pos="91000">
              <a:srgbClr val="00B05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0" y="836712"/>
            <a:ext cx="2160240" cy="16177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784" y="476672"/>
            <a:ext cx="6408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Дві маршрутки виїхали одночасно на зустріч один одному з двох сіл , відстань між якими 315 км і зустрілись через  3 год. Знайти швидкість другої маршрутки, якщо швидкість першої 55 км/</a:t>
            </a:r>
            <a:r>
              <a:rPr lang="uk-UA" sz="2800" dirty="0" err="1" smtClean="0"/>
              <a:t>год</a:t>
            </a:r>
            <a:r>
              <a:rPr lang="uk-UA" sz="2800" dirty="0" smtClean="0"/>
              <a:t>?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3284984"/>
            <a:ext cx="71271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uk-UA" sz="2400" i="1" dirty="0" smtClean="0"/>
              <a:t>315:3=105(км/</a:t>
            </a:r>
            <a:r>
              <a:rPr lang="uk-UA" sz="2400" i="1" dirty="0" err="1" smtClean="0"/>
              <a:t>год</a:t>
            </a:r>
            <a:r>
              <a:rPr lang="uk-UA" sz="2400" i="1" dirty="0" smtClean="0"/>
              <a:t>) – швидкість зближення при рухові в різних напрямках</a:t>
            </a:r>
          </a:p>
          <a:p>
            <a:pPr marL="457200" indent="-457200">
              <a:buAutoNum type="arabicParenR"/>
            </a:pPr>
            <a:r>
              <a:rPr lang="uk-UA" sz="2400" i="1" dirty="0" smtClean="0"/>
              <a:t>105-55=50(км/</a:t>
            </a:r>
            <a:r>
              <a:rPr lang="uk-UA" sz="2400" i="1" dirty="0" err="1" smtClean="0"/>
              <a:t>год</a:t>
            </a:r>
            <a:r>
              <a:rPr lang="uk-UA" sz="2400" i="1" dirty="0" smtClean="0"/>
              <a:t>)- швидкість руху другої маршрутки</a:t>
            </a:r>
          </a:p>
          <a:p>
            <a:r>
              <a:rPr lang="uk-UA" sz="2400" i="1" dirty="0"/>
              <a:t>Відповідь: </a:t>
            </a:r>
            <a:r>
              <a:rPr lang="uk-UA" sz="2400" i="1" dirty="0" smtClean="0"/>
              <a:t>50км/</a:t>
            </a:r>
            <a:r>
              <a:rPr lang="uk-UA" sz="2400" i="1" dirty="0" err="1" smtClean="0"/>
              <a:t>год</a:t>
            </a:r>
            <a:endParaRPr lang="uk-UA" sz="2400" i="1" dirty="0" smtClean="0"/>
          </a:p>
          <a:p>
            <a:endParaRPr lang="uk-UA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41" y="3933056"/>
            <a:ext cx="184583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750">
              <a:schemeClr val="bg1"/>
            </a:gs>
            <a:gs pos="67000">
              <a:schemeClr val="accent2">
                <a:lumMod val="20000"/>
                <a:lumOff val="80000"/>
              </a:schemeClr>
            </a:gs>
            <a:gs pos="86000">
              <a:schemeClr val="accent3">
                <a:lumMod val="37000"/>
                <a:lumOff val="63000"/>
              </a:schemeClr>
            </a:gs>
            <a:gs pos="95000">
              <a:schemeClr val="accent2">
                <a:lumMod val="7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836712"/>
            <a:ext cx="5830416" cy="1802631"/>
          </a:xfrm>
        </p:spPr>
        <p:txBody>
          <a:bodyPr>
            <a:normAutofit fontScale="90000"/>
          </a:bodyPr>
          <a:lstStyle/>
          <a:p>
            <a:pPr algn="l"/>
            <a:r>
              <a:rPr lang="uk-UA" sz="3600" dirty="0" smtClean="0"/>
              <a:t>З ранку в тролейбус сідає в 5 раз більше пасажирів ніж в обід Скільки пасажирів сідає в тролейбус в обід якщо зранку їде на 148 пасажирів більше ?</a:t>
            </a:r>
            <a:br>
              <a:rPr lang="uk-UA" sz="3600" dirty="0" smtClean="0"/>
            </a:br>
            <a:endParaRPr lang="uk-UA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8712968" cy="2929880"/>
          </a:xfrm>
        </p:spPr>
        <p:txBody>
          <a:bodyPr>
            <a:normAutofit fontScale="25000" lnSpcReduction="20000"/>
          </a:bodyPr>
          <a:lstStyle/>
          <a:p>
            <a:pPr algn="l"/>
            <a:endParaRPr lang="uk-UA" sz="9600" i="1" dirty="0" smtClean="0">
              <a:solidFill>
                <a:schemeClr val="tx1"/>
              </a:solidFill>
            </a:endParaRPr>
          </a:p>
          <a:p>
            <a:pPr algn="l"/>
            <a:r>
              <a:rPr lang="uk-UA" sz="9600" i="1" dirty="0" smtClean="0">
                <a:solidFill>
                  <a:schemeClr val="tx1"/>
                </a:solidFill>
              </a:rPr>
              <a:t>Нехай в обід їде х - пасажирів,  тоді зранку  їде - 5х пасажирів. Оскільки  в обід пасажирів на 148 менше ніж з ранку , то складаємо рівняння</a:t>
            </a:r>
          </a:p>
          <a:p>
            <a:pPr algn="l"/>
            <a:r>
              <a:rPr lang="uk-UA" sz="9600" i="1" dirty="0" smtClean="0">
                <a:solidFill>
                  <a:schemeClr val="tx1"/>
                </a:solidFill>
              </a:rPr>
              <a:t>5х-х = 148;</a:t>
            </a:r>
          </a:p>
          <a:p>
            <a:pPr algn="l"/>
            <a:r>
              <a:rPr lang="uk-UA" sz="9600" i="1" dirty="0" smtClean="0">
                <a:solidFill>
                  <a:schemeClr val="tx1"/>
                </a:solidFill>
              </a:rPr>
              <a:t>4х = 148;</a:t>
            </a:r>
          </a:p>
          <a:p>
            <a:pPr algn="l"/>
            <a:r>
              <a:rPr lang="uk-UA" sz="9600" i="1" dirty="0" smtClean="0">
                <a:solidFill>
                  <a:schemeClr val="tx1"/>
                </a:solidFill>
              </a:rPr>
              <a:t>х = 148:4;</a:t>
            </a:r>
          </a:p>
          <a:p>
            <a:pPr algn="l"/>
            <a:r>
              <a:rPr lang="uk-UA" sz="9600" i="1" dirty="0" smtClean="0">
                <a:solidFill>
                  <a:schemeClr val="tx1"/>
                </a:solidFill>
              </a:rPr>
              <a:t>Х =37-пасажирів їде в обід</a:t>
            </a:r>
          </a:p>
          <a:p>
            <a:pPr algn="l"/>
            <a:r>
              <a:rPr lang="uk-UA" sz="9600" i="1" dirty="0" smtClean="0">
                <a:solidFill>
                  <a:schemeClr val="tx1"/>
                </a:solidFill>
              </a:rPr>
              <a:t>Відповідь: 37 пасажирів.</a:t>
            </a:r>
          </a:p>
          <a:p>
            <a:pPr algn="l"/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2721076" cy="1516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41" y="3933056"/>
            <a:ext cx="184583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rgbClr val="FFFF00"/>
            </a:gs>
            <a:gs pos="23750">
              <a:schemeClr val="bg1"/>
            </a:gs>
            <a:gs pos="68000">
              <a:schemeClr val="accent5">
                <a:lumMod val="20000"/>
                <a:lumOff val="80000"/>
              </a:schemeClr>
            </a:gs>
            <a:gs pos="86000">
              <a:srgbClr val="7030A0"/>
            </a:gs>
            <a:gs pos="95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85322"/>
            <a:ext cx="6120680" cy="1907574"/>
          </a:xfrm>
        </p:spPr>
        <p:txBody>
          <a:bodyPr>
            <a:normAutofit fontScale="90000"/>
          </a:bodyPr>
          <a:lstStyle/>
          <a:p>
            <a:r>
              <a:rPr lang="uk-UA" sz="3100" i="1" dirty="0" smtClean="0"/>
              <a:t/>
            </a:r>
            <a:br>
              <a:rPr lang="uk-UA" sz="3100" i="1" dirty="0" smtClean="0"/>
            </a:br>
            <a:r>
              <a:rPr lang="uk-UA" sz="3100" dirty="0" smtClean="0"/>
              <a:t>З двох станцій , відстань між якими </a:t>
            </a:r>
            <a:br>
              <a:rPr lang="uk-UA" sz="3100" dirty="0" smtClean="0"/>
            </a:br>
            <a:r>
              <a:rPr lang="uk-UA" sz="3100" dirty="0" smtClean="0"/>
              <a:t>32 км, одночасно в одному напрямі вийшли два поїзди. Попереду  йшов поїзд з швидкістю  62 </a:t>
            </a:r>
            <a:r>
              <a:rPr lang="uk-UA" sz="3200" dirty="0" smtClean="0"/>
              <a:t>км/</a:t>
            </a:r>
            <a:r>
              <a:rPr lang="uk-UA" sz="3200" dirty="0" err="1" smtClean="0"/>
              <a:t>год</a:t>
            </a:r>
            <a:r>
              <a:rPr lang="uk-UA" sz="3200" dirty="0" smtClean="0"/>
              <a:t>,  який через 4 </a:t>
            </a:r>
            <a:r>
              <a:rPr lang="uk-UA" sz="3200" dirty="0" err="1" smtClean="0"/>
              <a:t>год</a:t>
            </a:r>
            <a:r>
              <a:rPr lang="uk-UA" sz="3200" dirty="0" smtClean="0"/>
              <a:t> після початку руху наздогнав другий поїзд. Знайти швидкість другого поїзда.</a:t>
            </a:r>
            <a:endParaRPr lang="uk-UA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3933056"/>
            <a:ext cx="8136904" cy="17610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/>
              <a:t>1)32:4=8</a:t>
            </a:r>
            <a:r>
              <a:rPr lang="uk-UA" i="1" dirty="0" smtClean="0"/>
              <a:t>(км/</a:t>
            </a:r>
            <a:r>
              <a:rPr lang="uk-UA" i="1" dirty="0" err="1" smtClean="0"/>
              <a:t>год</a:t>
            </a:r>
            <a:r>
              <a:rPr lang="uk-UA" i="1" dirty="0" smtClean="0"/>
              <a:t>)- швидкість зближення при рухові в одному напрямку;</a:t>
            </a:r>
          </a:p>
          <a:p>
            <a:pPr marL="0" indent="0">
              <a:buNone/>
            </a:pPr>
            <a:r>
              <a:rPr lang="uk-UA" i="1" dirty="0" smtClean="0"/>
              <a:t>2) 62+8=70 </a:t>
            </a:r>
            <a:r>
              <a:rPr lang="uk-UA" i="1" dirty="0"/>
              <a:t>(</a:t>
            </a:r>
            <a:r>
              <a:rPr lang="uk-UA" i="1" dirty="0" smtClean="0"/>
              <a:t>км/</a:t>
            </a:r>
            <a:r>
              <a:rPr lang="uk-UA" i="1" dirty="0" err="1" smtClean="0"/>
              <a:t>год</a:t>
            </a:r>
            <a:r>
              <a:rPr lang="uk-UA" i="1" dirty="0" smtClean="0"/>
              <a:t>) </a:t>
            </a:r>
            <a:r>
              <a:rPr lang="uk-UA" i="1" dirty="0" err="1" smtClean="0"/>
              <a:t>швидкісь</a:t>
            </a:r>
            <a:r>
              <a:rPr lang="uk-UA" i="1" dirty="0" smtClean="0"/>
              <a:t> </a:t>
            </a:r>
            <a:r>
              <a:rPr lang="uk-UA" i="1" dirty="0"/>
              <a:t> </a:t>
            </a:r>
            <a:r>
              <a:rPr lang="uk-UA" i="1" dirty="0" smtClean="0"/>
              <a:t>руху другого поїзда;</a:t>
            </a:r>
          </a:p>
          <a:p>
            <a:pPr marL="0" indent="0">
              <a:buNone/>
            </a:pPr>
            <a:r>
              <a:rPr lang="uk-UA" i="1" dirty="0" smtClean="0"/>
              <a:t>Відповідь:70км/год.</a:t>
            </a:r>
          </a:p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7746" b="19279"/>
          <a:stretch/>
        </p:blipFill>
        <p:spPr>
          <a:xfrm>
            <a:off x="107504" y="372658"/>
            <a:ext cx="2727408" cy="15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tx2">
                <a:lumMod val="20000"/>
                <a:lumOff val="80000"/>
              </a:schemeClr>
            </a:gs>
            <a:gs pos="40000">
              <a:schemeClr val="tx2">
                <a:lumMod val="60000"/>
                <a:lumOff val="40000"/>
              </a:schemeClr>
            </a:gs>
            <a:gs pos="30000">
              <a:schemeClr val="accent6">
                <a:lumMod val="60000"/>
                <a:lumOff val="40000"/>
              </a:schemeClr>
            </a:gs>
            <a:gs pos="68000">
              <a:srgbClr val="FFFF00"/>
            </a:gs>
            <a:gs pos="94000">
              <a:srgbClr val="00B05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1" y="949289"/>
            <a:ext cx="8668282" cy="518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39429"/>
            <a:ext cx="24272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03675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Кінцева зупинка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03675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«Школа»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1" y="3539516"/>
            <a:ext cx="911785" cy="103785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r="85347" b="6967"/>
          <a:stretch/>
        </p:blipFill>
        <p:spPr bwMode="auto">
          <a:xfrm>
            <a:off x="270411" y="1988840"/>
            <a:ext cx="1191000" cy="388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1" y="949289"/>
            <a:ext cx="2119022" cy="12898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04552" y="1484784"/>
            <a:ext cx="41945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УРА!!! ШКОЛА!!!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5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6605E-7 C -2.77778E-7 -0.03492 0.07118 0.16119 0.10521 0.16119 C 0.14028 0.16119 0.27847 0.1827 0.27847 0.21762 C 0.27847 0.25254 0.58698 0.24561 0.62205 0.24561 C 0.6191 0.21184 0.69809 0.0821 0.63611 0.04116 C 0.62587 6.6605E-7 0.64063 0.00647 0.56007 -0.00208 " pathEditMode="relative" rAng="0" ptsTypes="ffffaf">
                                      <p:cBhvr>
                                        <p:cTn id="6" dur="10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10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accent6">
                <a:lumMod val="40000"/>
                <a:lumOff val="60000"/>
              </a:schemeClr>
            </a:gs>
            <a:gs pos="58000">
              <a:srgbClr val="FFFF00"/>
            </a:gs>
            <a:gs pos="84000">
              <a:srgbClr val="00B050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en-US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lang="uk-UA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Кінцева зупинка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«Школа»</a:t>
            </a: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uk-UA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b="1" i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Розв’язання кросворду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не маю ні початку ні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ні кінця, не поміряти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мене, бо нескінченна я.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Невідоме в собі маю, 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розв’язання вимагаю.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Перевірку ще й зробити, 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розв’язком </a:t>
            </a:r>
            <a:r>
              <a:rPr lang="uk-UA" dirty="0" err="1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задовільнити</a:t>
            </a: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 Я цариця всіх наук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Як вгадаєш -  кажи в слух.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навчу вас рахувати, віднімати , </a:t>
            </a:r>
            <a:endParaRPr lang="uk-UA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додавати</a:t>
            </a: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ще </a:t>
            </a: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й задачі розв’язати.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 Ви прибуток отримаєте, якщо цю дію виконаєте.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  Якщо помножите на мене - нічого не зміниться.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 Без мене ні одна 1 не стане 10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3675" algn="l"/>
              </a:tabLst>
            </a:pPr>
            <a:r>
              <a:rPr lang="uk-UA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Я прямої дочка, а звати мене 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r="9649"/>
          <a:stretch/>
        </p:blipFill>
        <p:spPr>
          <a:xfrm rot="16200000">
            <a:off x="4136974" y="732330"/>
            <a:ext cx="5334693" cy="467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9000">
              <a:srgbClr val="FFFF00">
                <a:lumMod val="31000"/>
                <a:lumOff val="69000"/>
              </a:srgbClr>
            </a:gs>
            <a:gs pos="95417">
              <a:schemeClr val="accent6">
                <a:lumMod val="50000"/>
              </a:schemeClr>
            </a:gs>
            <a:gs pos="84000">
              <a:srgbClr val="FFFF00"/>
            </a:gs>
            <a:gs pos="69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5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67645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uk-UA" sz="3600" dirty="0" smtClean="0"/>
              <a:t>Мета</a:t>
            </a:r>
            <a:r>
              <a:rPr lang="uk-UA" sz="3600" dirty="0"/>
              <a:t>:  Закріпити уміння і навички використовувати властивості додавання і </a:t>
            </a:r>
            <a:r>
              <a:rPr lang="uk-UA" sz="3600" dirty="0" smtClean="0"/>
              <a:t>віднімання, множення і ділення натуральних чисел для </a:t>
            </a:r>
            <a:r>
              <a:rPr lang="uk-UA" sz="3600" dirty="0"/>
              <a:t>розв’язування вправ  </a:t>
            </a:r>
            <a:r>
              <a:rPr lang="uk-UA" sz="3600" dirty="0" smtClean="0"/>
              <a:t>та задач </a:t>
            </a:r>
            <a:r>
              <a:rPr lang="uk-UA" sz="3600" dirty="0"/>
              <a:t>Активізувати пізнавальну  діяльність учнів, сприяти розвитку інтелектуальних і творчих їх  здібностей, розвивати навички мислення, формувати вміння генерувати ідеї, працювати в групі, розвивати пам'ять та обчислювальні навички.</a:t>
            </a:r>
            <a:br>
              <a:rPr lang="uk-UA" sz="3600" dirty="0"/>
            </a:br>
            <a:endParaRPr lang="uk-UA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14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3">
                <a:lumMod val="40000"/>
                <a:lumOff val="60000"/>
                <a:alpha val="99000"/>
              </a:schemeClr>
            </a:gs>
            <a:gs pos="42000">
              <a:schemeClr val="accent3">
                <a:lumMod val="60000"/>
                <a:lumOff val="40000"/>
              </a:schemeClr>
            </a:gs>
            <a:gs pos="74000">
              <a:srgbClr val="FFFF00"/>
            </a:gs>
            <a:gs pos="84000">
              <a:schemeClr val="accent3">
                <a:lumMod val="5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8640960" cy="1470025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Зібратись </a:t>
            </a:r>
            <a:r>
              <a:rPr lang="uk-UA" b="1" i="1" dirty="0" err="1"/>
              <a:t>разом-</a:t>
            </a:r>
            <a:r>
              <a:rPr lang="uk-UA" b="1" i="1" dirty="0"/>
              <a:t> це початок.</a:t>
            </a:r>
            <a:r>
              <a:rPr lang="uk-UA" dirty="0"/>
              <a:t/>
            </a:r>
            <a:br>
              <a:rPr lang="uk-UA" dirty="0"/>
            </a:br>
            <a:r>
              <a:rPr lang="uk-UA" b="1" i="1" dirty="0"/>
              <a:t>Триматись </a:t>
            </a:r>
            <a:r>
              <a:rPr lang="uk-UA" b="1" i="1" dirty="0" err="1"/>
              <a:t>разом-</a:t>
            </a:r>
            <a:r>
              <a:rPr lang="uk-UA" b="1" i="1" dirty="0"/>
              <a:t> це прогрес.</a:t>
            </a:r>
            <a:r>
              <a:rPr lang="uk-UA" dirty="0"/>
              <a:t/>
            </a:r>
            <a:br>
              <a:rPr lang="uk-UA" dirty="0"/>
            </a:br>
            <a:r>
              <a:rPr lang="uk-UA" b="1" i="1" dirty="0"/>
              <a:t>Працювати </a:t>
            </a:r>
            <a:r>
              <a:rPr lang="uk-UA" b="1" i="1" dirty="0" err="1"/>
              <a:t>разом-</a:t>
            </a:r>
            <a:r>
              <a:rPr lang="uk-UA" b="1" i="1" dirty="0"/>
              <a:t> це успіх.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                                                   </a:t>
            </a:r>
            <a:r>
              <a:rPr lang="uk-UA" b="1" i="1" dirty="0" smtClean="0"/>
              <a:t>Г</a:t>
            </a:r>
            <a:r>
              <a:rPr lang="uk-UA" b="1" i="1" dirty="0"/>
              <a:t>. Форд  </a:t>
            </a:r>
            <a:r>
              <a:rPr lang="uk-UA" b="1" i="1" dirty="0" smtClean="0"/>
              <a:t>    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642498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>
                <a:lumMod val="31000"/>
                <a:lumOff val="69000"/>
              </a:srgbClr>
            </a:gs>
            <a:gs pos="95833">
              <a:srgbClr val="FFFF00"/>
            </a:gs>
            <a:gs pos="82000">
              <a:schemeClr val="accent6">
                <a:lumMod val="60000"/>
                <a:lumOff val="40000"/>
              </a:schemeClr>
            </a:gs>
            <a:gs pos="92000">
              <a:schemeClr val="accent6">
                <a:lumMod val="5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 Правила </a:t>
            </a:r>
            <a:r>
              <a:rPr lang="uk-UA" b="1" dirty="0"/>
              <a:t>поведінки під час уроку-гри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2836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smtClean="0"/>
              <a:t>       </a:t>
            </a:r>
            <a:r>
              <a:rPr lang="uk-UA" sz="2400" b="1" dirty="0"/>
              <a:t>Забороняється                                     </a:t>
            </a:r>
            <a:r>
              <a:rPr lang="uk-UA" sz="2400" b="1" dirty="0" smtClean="0"/>
              <a:t>Дозволяється</a:t>
            </a:r>
            <a:endParaRPr lang="uk-UA" sz="2400" dirty="0" smtClean="0"/>
          </a:p>
          <a:p>
            <a:pPr marL="0" indent="0">
              <a:buNone/>
            </a:pPr>
            <a:r>
              <a:rPr lang="uk-UA" sz="2400" b="1" dirty="0" smtClean="0"/>
              <a:t>     </a:t>
            </a:r>
            <a:r>
              <a:rPr lang="uk-UA" sz="2400" b="1" dirty="0" err="1" smtClean="0"/>
              <a:t>-</a:t>
            </a:r>
            <a:r>
              <a:rPr lang="uk-UA" sz="2400" dirty="0" err="1"/>
              <a:t>викрикувати</a:t>
            </a:r>
            <a:r>
              <a:rPr lang="uk-UA" sz="2400" dirty="0"/>
              <a:t>                                     </a:t>
            </a:r>
            <a:r>
              <a:rPr lang="uk-UA" sz="2400" dirty="0" smtClean="0"/>
              <a:t> </a:t>
            </a:r>
            <a:r>
              <a:rPr lang="uk-UA" sz="2400" dirty="0" err="1"/>
              <a:t>-піднімати</a:t>
            </a:r>
            <a:r>
              <a:rPr lang="uk-UA" sz="2400" dirty="0"/>
              <a:t> руку</a:t>
            </a:r>
          </a:p>
          <a:p>
            <a:pPr lvl="0"/>
            <a:r>
              <a:rPr lang="uk-UA" sz="2400" dirty="0" err="1" smtClean="0"/>
              <a:t>-</a:t>
            </a:r>
            <a:r>
              <a:rPr lang="uk-UA" sz="2400" dirty="0" err="1"/>
              <a:t>перебивати</a:t>
            </a:r>
            <a:r>
              <a:rPr lang="uk-UA" sz="2400" dirty="0"/>
              <a:t> інших                </a:t>
            </a:r>
            <a:r>
              <a:rPr lang="uk-UA" sz="2400" dirty="0" smtClean="0"/>
              <a:t>  </a:t>
            </a:r>
            <a:r>
              <a:rPr lang="uk-UA" sz="2400" dirty="0"/>
              <a:t>- вислуховувати думку інших</a:t>
            </a:r>
            <a:br>
              <a:rPr lang="uk-UA" sz="2400" dirty="0"/>
            </a:br>
            <a:r>
              <a:rPr lang="uk-UA" sz="2400" dirty="0"/>
              <a:t>- штовхати сусіда                               </a:t>
            </a:r>
            <a:r>
              <a:rPr lang="uk-UA" sz="2400" dirty="0" smtClean="0"/>
              <a:t>-  </a:t>
            </a:r>
            <a:r>
              <a:rPr lang="uk-UA" sz="2400" dirty="0"/>
              <a:t>бути уважним</a:t>
            </a:r>
          </a:p>
          <a:p>
            <a:pPr lvl="0"/>
            <a:r>
              <a:rPr lang="uk-UA" sz="2400" dirty="0" err="1"/>
              <a:t>–спати</a:t>
            </a:r>
            <a:r>
              <a:rPr lang="uk-UA" sz="2400" dirty="0"/>
              <a:t>                                                  </a:t>
            </a:r>
            <a:r>
              <a:rPr lang="uk-UA" sz="2400" dirty="0" smtClean="0"/>
              <a:t> </a:t>
            </a:r>
            <a:r>
              <a:rPr lang="uk-UA" sz="2400" dirty="0" err="1" smtClean="0"/>
              <a:t>-</a:t>
            </a:r>
            <a:r>
              <a:rPr lang="uk-UA" sz="2400" dirty="0" err="1"/>
              <a:t>бути</a:t>
            </a:r>
            <a:r>
              <a:rPr lang="uk-UA" sz="2400" dirty="0"/>
              <a:t> активним</a:t>
            </a:r>
            <a:br>
              <a:rPr lang="uk-UA" sz="2400" dirty="0"/>
            </a:br>
            <a:r>
              <a:rPr lang="uk-UA" sz="2400" dirty="0"/>
              <a:t>                                                       </a:t>
            </a:r>
            <a:r>
              <a:rPr lang="uk-UA" sz="2400" dirty="0" smtClean="0"/>
              <a:t>- </a:t>
            </a:r>
            <a:r>
              <a:rPr lang="uk-UA" sz="2400" dirty="0"/>
              <a:t>висловлювати свою думку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32110"/>
            <a:ext cx="1878545" cy="1965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71" y="4253318"/>
            <a:ext cx="2448272" cy="20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63 -0.00879 L 0.15364 0.03122 C 0.1677 0.04024 0.18871 0.04509 0.21059 0.04509 C 0.23559 0.04509 0.25555 0.04024 0.26961 0.03122 L 0.33663 -0.0087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540" y="28828"/>
            <a:ext cx="8676456" cy="170216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Карта подорожі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lumMod val="75000"/>
                  </a:schemeClr>
                </a:solidFill>
              </a:rPr>
            </a:b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3892"/>
            <a:ext cx="8784976" cy="5845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1080120" cy="8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22000" decel="78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684 0.003 C 0.06684 -0.0303 0.30625 0.02544 0.35452 0.02544 C 0.42587 0.01966 0.48837 0.0451 0.52205 0.02174 C 0.55573 -0.00162 0.54636 -0.14339 0.55712 -0.11517 C 0.58768 -0.06614 0.62865 0.1228 0.58716 0.19103 C 0.54549 0.25925 0.36997 0.26942 0.30799 0.29371 C 0.27223 0.31637 0.20608 0.31383 0.21511 0.33695 C 0.22414 0.36008 0.33125 0.41258 0.36181 0.43247 " pathEditMode="relative" rAng="0" ptsTypes="ffafafaf">
                                      <p:cBhvr>
                                        <p:cTn id="6" dur="15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90" y="14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FFFF00"/>
            </a:gs>
            <a:gs pos="61000">
              <a:schemeClr val="bg1"/>
            </a:gs>
            <a:gs pos="87000">
              <a:schemeClr val="accent4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uk-UA" sz="4000" b="1" i="1" dirty="0" smtClean="0"/>
              <a:t>                   </a:t>
            </a:r>
            <a:br>
              <a:rPr lang="uk-UA" sz="4000" b="1" i="1" dirty="0" smtClean="0"/>
            </a:br>
            <a:r>
              <a:rPr lang="uk-UA" sz="4000" b="1" i="1" dirty="0"/>
              <a:t/>
            </a:r>
            <a:br>
              <a:rPr lang="uk-UA" sz="4000" b="1" i="1" dirty="0"/>
            </a:br>
            <a:r>
              <a:rPr lang="uk-UA" sz="4000" b="1" i="1" dirty="0" smtClean="0"/>
              <a:t> Гра </a:t>
            </a:r>
            <a:r>
              <a:rPr lang="uk-UA" sz="4000" b="1" i="1" dirty="0"/>
              <a:t>морський бій</a:t>
            </a:r>
            <a:r>
              <a:rPr lang="uk-UA" sz="4000" dirty="0"/>
              <a:t/>
            </a:r>
            <a:br>
              <a:rPr lang="uk-UA" sz="4000" dirty="0"/>
            </a:br>
            <a:r>
              <a:rPr lang="uk-UA" sz="2200" dirty="0" smtClean="0"/>
              <a:t>1.Обчисліть</a:t>
            </a:r>
            <a:r>
              <a:rPr lang="uk-UA" sz="2200" dirty="0"/>
              <a:t>: </a:t>
            </a:r>
            <a:r>
              <a:rPr lang="en-US" sz="2200" dirty="0"/>
              <a:t>247+94</a:t>
            </a:r>
            <a:r>
              <a:rPr lang="uk-UA" sz="2200" dirty="0"/>
              <a:t>.</a:t>
            </a:r>
            <a:br>
              <a:rPr lang="uk-UA" sz="2200" dirty="0"/>
            </a:br>
            <a:r>
              <a:rPr lang="uk-UA" sz="2200" dirty="0"/>
              <a:t>А) 341;   Б) 431;    В) 241;   Г) 331;   Д) 421.</a:t>
            </a:r>
            <a:br>
              <a:rPr lang="uk-UA" sz="2200" dirty="0"/>
            </a:br>
            <a:r>
              <a:rPr lang="uk-UA" sz="2200" dirty="0"/>
              <a:t>2. Обчисліть 739-142.</a:t>
            </a:r>
            <a:br>
              <a:rPr lang="uk-UA" sz="2200" dirty="0"/>
            </a:br>
            <a:r>
              <a:rPr lang="uk-UA" sz="2200" dirty="0"/>
              <a:t>А) 957;   Б) 597;    В) 407;   Г) 907;   Д) 577.</a:t>
            </a:r>
            <a:br>
              <a:rPr lang="uk-UA" sz="2200" dirty="0"/>
            </a:br>
            <a:r>
              <a:rPr lang="uk-UA" sz="2200" dirty="0"/>
              <a:t>3.   12 см =…</a:t>
            </a:r>
            <a:br>
              <a:rPr lang="uk-UA" sz="2200" dirty="0"/>
            </a:br>
            <a:r>
              <a:rPr lang="uk-UA" sz="2200" dirty="0"/>
              <a:t>А) 120 м;   Б) 120 мм;    В) 120 дм;   Г) 1200дм;   Д) 1200мм.            </a:t>
            </a:r>
            <a:r>
              <a:rPr lang="uk-UA" dirty="0"/>
              <a:t/>
            </a:r>
            <a:br>
              <a:rPr lang="uk-UA" dirty="0"/>
            </a:br>
            <a:r>
              <a:rPr lang="uk-UA" sz="2200" dirty="0"/>
              <a:t>4. 3 год.…</a:t>
            </a:r>
            <a:br>
              <a:rPr lang="uk-UA" sz="2200" dirty="0"/>
            </a:br>
            <a:r>
              <a:rPr lang="uk-UA" sz="2200" dirty="0"/>
              <a:t>А) 300 хв.;   Б) 120 хв.;    В) 180 хв.;   Г)30 хв.;   Д) 60 хв.</a:t>
            </a:r>
            <a:br>
              <a:rPr lang="uk-UA" sz="2200" dirty="0"/>
            </a:br>
            <a:r>
              <a:rPr lang="uk-UA" sz="2200" dirty="0"/>
              <a:t>5.    7 т.=…</a:t>
            </a:r>
            <a:br>
              <a:rPr lang="uk-UA" sz="2200" dirty="0"/>
            </a:br>
            <a:r>
              <a:rPr lang="uk-UA" sz="2200" dirty="0"/>
              <a:t>А) 7000 кг.;   Б) 70 кг.;    В) 700кг.;   </a:t>
            </a:r>
            <a:r>
              <a:rPr lang="uk-UA" sz="2200" dirty="0" smtClean="0"/>
              <a:t>                                    </a:t>
            </a:r>
            <a:r>
              <a:rPr lang="uk-UA" sz="3100" dirty="0" smtClean="0"/>
              <a:t>ключ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>Г</a:t>
            </a:r>
            <a:r>
              <a:rPr lang="uk-UA" sz="2200" dirty="0"/>
              <a:t>) 7 кг;   Д) 5000кг.</a:t>
            </a:r>
            <a:br>
              <a:rPr lang="uk-UA" sz="2200" dirty="0"/>
            </a:br>
            <a:r>
              <a:rPr lang="uk-UA" sz="2200" dirty="0"/>
              <a:t>      6.   247-х=115.   Невідоме х це…</a:t>
            </a:r>
            <a:br>
              <a:rPr lang="uk-UA" sz="2200" dirty="0"/>
            </a:br>
            <a:r>
              <a:rPr lang="uk-UA" sz="2200" dirty="0"/>
              <a:t>А) зменшуване;   Б) </a:t>
            </a:r>
            <a:r>
              <a:rPr lang="uk-UA" sz="2200" dirty="0" err="1"/>
              <a:t>відємник</a:t>
            </a:r>
            <a:r>
              <a:rPr lang="uk-UA" sz="2200" dirty="0"/>
              <a:t> ;    В) ділене; 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>  </a:t>
            </a:r>
            <a:r>
              <a:rPr lang="uk-UA" sz="2200" dirty="0"/>
              <a:t>Г) частка;   Д) дільник.</a:t>
            </a:r>
            <a:br>
              <a:rPr lang="uk-UA" sz="2200" dirty="0"/>
            </a:br>
            <a:r>
              <a:rPr lang="uk-UA" sz="2200" dirty="0"/>
              <a:t>       7.   542:х=271.    Невідоме х це…</a:t>
            </a:r>
            <a:br>
              <a:rPr lang="uk-UA" sz="2200" dirty="0"/>
            </a:br>
            <a:r>
              <a:rPr lang="uk-UA" sz="2200" dirty="0"/>
              <a:t>А) зменшуване;   Б) </a:t>
            </a:r>
            <a:r>
              <a:rPr lang="uk-UA" sz="2200" dirty="0" err="1"/>
              <a:t>відємник</a:t>
            </a:r>
            <a:r>
              <a:rPr lang="uk-UA" sz="2200" dirty="0"/>
              <a:t> ;    В) ділене;  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> </a:t>
            </a:r>
            <a:r>
              <a:rPr lang="uk-UA" sz="2200" dirty="0"/>
              <a:t>Г) частка;   Д) дільник.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650680"/>
              </p:ext>
            </p:extLst>
          </p:nvPr>
        </p:nvGraphicFramePr>
        <p:xfrm>
          <a:off x="5796136" y="4077072"/>
          <a:ext cx="2808312" cy="21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052"/>
                <a:gridCol w="468052"/>
                <a:gridCol w="468052"/>
                <a:gridCol w="468052"/>
                <a:gridCol w="468052"/>
                <a:gridCol w="468052"/>
              </a:tblGrid>
              <a:tr h="111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Б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Г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л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о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е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ш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е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и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х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л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л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ж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л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и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х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48680"/>
            <a:ext cx="10858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0.00625 L 0.13907 0.00625 C 0.19983 0.00625 0.27483 0.09829 0.27483 0.17392 L 0.27483 0.34182 " pathEditMode="relative" rAng="0" ptsTypes="FfFF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16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500">
              <a:srgbClr val="FFFA37"/>
            </a:gs>
            <a:gs pos="69000">
              <a:srgbClr val="FEF56D"/>
            </a:gs>
            <a:gs pos="61000">
              <a:srgbClr val="FFB852"/>
            </a:gs>
            <a:gs pos="54000">
              <a:srgbClr val="FF7B37"/>
            </a:gs>
            <a:gs pos="43000">
              <a:srgbClr val="809644"/>
            </a:gs>
            <a:gs pos="33000">
              <a:schemeClr val="tx2">
                <a:lumMod val="60000"/>
                <a:lumOff val="40000"/>
              </a:schemeClr>
            </a:gs>
            <a:gs pos="74000">
              <a:srgbClr val="FFFF00"/>
            </a:gs>
            <a:gs pos="93000">
              <a:schemeClr val="accent6">
                <a:lumMod val="5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ПРАВИЛА ПОВЕДІНКИ ПІШОХОДІВ </a:t>
            </a:r>
            <a:endParaRPr lang="uk-UA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11849" b="19778"/>
          <a:stretch/>
        </p:blipFill>
        <p:spPr bwMode="auto">
          <a:xfrm>
            <a:off x="507318" y="1412776"/>
            <a:ext cx="8229600" cy="4061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2"/>
            <a:ext cx="2160240" cy="24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1 0.0518 L 0.36198 0.0518 C 0.49271 0.0518 0.65348 0.06868 0.65348 0.08256 L 0.65348 0.11355 " pathEditMode="relative" rAng="0" ptsTypes="FfFF">
                                      <p:cBhvr>
                                        <p:cTn id="6" dur="5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3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00B050"/>
            </a:gs>
            <a:gs pos="77000">
              <a:srgbClr val="FFFF00"/>
            </a:gs>
            <a:gs pos="61000">
              <a:schemeClr val="bg1"/>
            </a:gs>
            <a:gs pos="92000">
              <a:schemeClr val="accent4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260648"/>
            <a:ext cx="952549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>         ІІ</a:t>
            </a:r>
            <a:r>
              <a:rPr lang="uk-UA" b="1" i="1" dirty="0"/>
              <a:t>. Розминка « Провулок усної лічби»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10694" r="25021" b="22679"/>
          <a:stretch/>
        </p:blipFill>
        <p:spPr bwMode="auto">
          <a:xfrm>
            <a:off x="424801" y="836712"/>
            <a:ext cx="7704856" cy="3075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125834"/>
            <a:ext cx="168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   </a:t>
            </a:r>
            <a:r>
              <a:rPr lang="uk-UA" sz="2400" b="1" dirty="0" smtClean="0"/>
              <a:t>151+87-51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19953" y="5651956"/>
            <a:ext cx="1763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 </a:t>
            </a:r>
            <a:r>
              <a:rPr lang="uk-UA" sz="2400" b="1" dirty="0" smtClean="0"/>
              <a:t>132-</a:t>
            </a:r>
            <a:r>
              <a:rPr lang="uk-UA" sz="2400" b="1" dirty="0"/>
              <a:t>(60+32</a:t>
            </a:r>
            <a:r>
              <a:rPr lang="uk-UA" sz="2400" dirty="0" smtClean="0"/>
              <a:t>)</a:t>
            </a:r>
            <a:endParaRPr lang="uk-UA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09555" y="6104967"/>
            <a:ext cx="1736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27·48+27·52</a:t>
            </a:r>
            <a:endParaRPr lang="uk-UA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4248" y="1484784"/>
            <a:ext cx="1224136" cy="1441452"/>
          </a:xfrm>
          <a:prstGeom prst="rect">
            <a:avLst/>
          </a:prstGeom>
        </p:spPr>
      </p:pic>
      <p:pic>
        <p:nvPicPr>
          <p:cNvPr id="12" name="Объект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7" t="11166" r="15814" b="22207"/>
          <a:stretch/>
        </p:blipFill>
        <p:spPr bwMode="auto">
          <a:xfrm>
            <a:off x="7273010" y="836711"/>
            <a:ext cx="1510748" cy="3075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55330" y="4149079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25·37·4</a:t>
            </a:r>
            <a:endParaRPr lang="uk-UA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80959" y="4149080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= </a:t>
            </a:r>
            <a:r>
              <a:rPr lang="uk-UA" sz="2400" dirty="0" smtClean="0"/>
              <a:t>25·4·37  = </a:t>
            </a:r>
            <a:r>
              <a:rPr lang="uk-UA" sz="2400" b="1" dirty="0" smtClean="0"/>
              <a:t>3 700</a:t>
            </a:r>
            <a:endParaRPr lang="uk-UA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5874" y="4622482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63+79+37</a:t>
            </a:r>
            <a:endParaRPr lang="uk-UA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983953" y="4610745"/>
            <a:ext cx="2730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= (</a:t>
            </a:r>
            <a:r>
              <a:rPr lang="uk-UA" sz="2400" dirty="0"/>
              <a:t>63+37)+</a:t>
            </a:r>
            <a:r>
              <a:rPr lang="uk-UA" sz="2400" dirty="0" smtClean="0"/>
              <a:t>79 =  </a:t>
            </a:r>
            <a:r>
              <a:rPr lang="uk-UA" sz="2400" b="1" dirty="0" smtClean="0"/>
              <a:t>179 </a:t>
            </a:r>
            <a:endParaRPr lang="uk-UA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91828" y="5138755"/>
            <a:ext cx="2895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=  (</a:t>
            </a:r>
            <a:r>
              <a:rPr lang="uk-UA" sz="2400" dirty="0"/>
              <a:t>151-51)+</a:t>
            </a:r>
            <a:r>
              <a:rPr lang="uk-UA" sz="2400" dirty="0" smtClean="0"/>
              <a:t>87 = </a:t>
            </a:r>
            <a:r>
              <a:rPr lang="uk-UA" sz="2400" b="1" dirty="0" smtClean="0"/>
              <a:t>187  </a:t>
            </a:r>
            <a:endParaRPr lang="uk-UA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114885" y="5601967"/>
            <a:ext cx="24737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= </a:t>
            </a:r>
            <a:r>
              <a:rPr lang="uk-UA" sz="2400" dirty="0" smtClean="0"/>
              <a:t>(132-32)-60  =</a:t>
            </a:r>
            <a:r>
              <a:rPr lang="uk-UA" sz="2400" b="1" dirty="0" smtClean="0"/>
              <a:t>40</a:t>
            </a:r>
            <a:endParaRPr lang="uk-UA" sz="2400" dirty="0" smtClean="0"/>
          </a:p>
          <a:p>
            <a:r>
              <a:rPr lang="uk-UA" b="1" dirty="0" smtClean="0"/>
              <a:t> </a:t>
            </a:r>
            <a:endParaRPr lang="uk-UA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11960" y="6104966"/>
            <a:ext cx="2662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= 27(48+52) =  </a:t>
            </a:r>
            <a:r>
              <a:rPr lang="uk-UA" sz="2400" b="1" dirty="0" smtClean="0"/>
              <a:t>2700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28328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42276E-7 C 2.5E-6 0.03492 -0.06216 0.06198 -0.13768 0.06198 C -0.21563 0.06198 -0.01806 0.22595 -0.01806 0.19103 C -0.01806 0.15611 -0.23299 0.0858 -0.31094 0.0858 C -0.38646 0.0858 -0.55504 -0.03492 -0.55504 -3.42276E-7 " pathEditMode="relative" rAng="0" ptsTypes="fffff">
                                      <p:cBhvr>
                                        <p:cTn id="6" dur="8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0" y="9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ІІІ. Перехід </a:t>
            </a:r>
            <a:r>
              <a:rPr lang="uk-UA" b="1" i="1" dirty="0"/>
              <a:t>вулиці де є надземний , підземний і наземний </a:t>
            </a:r>
            <a:r>
              <a:rPr lang="uk-UA" b="1" i="1" dirty="0" smtClean="0"/>
              <a:t>перехід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70" t="26497" b="23026"/>
          <a:stretch/>
        </p:blipFill>
        <p:spPr bwMode="auto">
          <a:xfrm>
            <a:off x="360952" y="1412776"/>
            <a:ext cx="5093575" cy="2663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12139" b="6878"/>
          <a:stretch/>
        </p:blipFill>
        <p:spPr bwMode="auto">
          <a:xfrm>
            <a:off x="4153897" y="3140968"/>
            <a:ext cx="4988472" cy="2941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t="11508" r="16057" b="66309"/>
          <a:stretch/>
        </p:blipFill>
        <p:spPr>
          <a:xfrm>
            <a:off x="3189982" y="1503156"/>
            <a:ext cx="5615188" cy="1352282"/>
          </a:xfrm>
          <a:prstGeom prst="rect">
            <a:avLst/>
          </a:prstGeom>
        </p:spPr>
      </p:pic>
      <p:pic>
        <p:nvPicPr>
          <p:cNvPr id="6" name="Рисунок 5" descr="PA01704442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82" y="1544141"/>
            <a:ext cx="1224136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27062" r="12712" b="21202"/>
          <a:stretch/>
        </p:blipFill>
        <p:spPr bwMode="auto">
          <a:xfrm>
            <a:off x="395535" y="4437112"/>
            <a:ext cx="4129351" cy="218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15" t="56285" r="19437" b="15566"/>
          <a:stretch/>
        </p:blipFill>
        <p:spPr>
          <a:xfrm>
            <a:off x="3391022" y="5053384"/>
            <a:ext cx="4997003" cy="171594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41" y="4963467"/>
            <a:ext cx="1525105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PA017021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69" y="3204567"/>
            <a:ext cx="1008112" cy="123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t="34539" r="17184" b="44560"/>
          <a:stretch/>
        </p:blipFill>
        <p:spPr>
          <a:xfrm>
            <a:off x="1619672" y="3349248"/>
            <a:ext cx="5388858" cy="1274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12764" r="13780" b="63574"/>
          <a:stretch/>
        </p:blipFill>
        <p:spPr>
          <a:xfrm>
            <a:off x="3177643" y="1426758"/>
            <a:ext cx="5627527" cy="14424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t="34736" r="13781" b="43572"/>
          <a:stretch/>
        </p:blipFill>
        <p:spPr>
          <a:xfrm>
            <a:off x="1599753" y="3270456"/>
            <a:ext cx="5628729" cy="13223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56428" r="10986" b="15566"/>
          <a:stretch/>
        </p:blipFill>
        <p:spPr>
          <a:xfrm>
            <a:off x="3214623" y="5053384"/>
            <a:ext cx="5679238" cy="1707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" y="743036"/>
            <a:ext cx="1080120" cy="10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519</Words>
  <Application>Microsoft Office PowerPoint</Application>
  <PresentationFormat>Экран (4:3)</PresentationFormat>
  <Paragraphs>142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Урок - гра  «Подорож містом Знань»</vt:lpstr>
      <vt:lpstr> Мета:  Закріпити уміння і навички використовувати властивості додавання і віднімання, множення і ділення натуральних чисел для розв’язування вправ  та задач Активізувати пізнавальну  діяльність учнів, сприяти розвитку інтелектуальних і творчих їх  здібностей, розвивати навички мислення, формувати вміння генерувати ідеї, працювати в групі, розвивати пам'ять та обчислювальні навички. </vt:lpstr>
      <vt:lpstr>Зібратись разом- це початок. Триматись разом- це прогрес. Працювати разом- це успіх.                                                    Г. Форд        </vt:lpstr>
      <vt:lpstr> Правила поведінки під час уроку-гри</vt:lpstr>
      <vt:lpstr>Карта подорожі </vt:lpstr>
      <vt:lpstr>                      Гра морський бій 1.Обчисліть: 247+94. А) 341;   Б) 431;    В) 241;   Г) 331;   Д) 421. 2. Обчисліть 739-142. А) 957;   Б) 597;    В) 407;   Г) 907;   Д) 577. 3.   12 см =… А) 120 м;   Б) 120 мм;    В) 120 дм;   Г) 1200дм;   Д) 1200мм.             4. 3 год.… А) 300 хв.;   Б) 120 хв.;    В) 180 хв.;   Г)30 хв.;   Д) 60 хв. 5.    7 т.=… А) 7000 кг.;   Б) 70 кг.;    В) 700кг.;                                       ключ Г) 7 кг;   Д) 5000кг.       6.   247-х=115.   Невідоме х це… А) зменшуване;   Б) відємник ;    В) ділене;    Г) частка;   Д) дільник.        7.   542:х=271.    Невідоме х це… А) зменшуване;   Б) відємник ;    В) ділене;    Г) частка;   Д) дільник. </vt:lpstr>
      <vt:lpstr>ПРАВИЛА ПОВЕДІНКИ ПІШОХОДІВ </vt:lpstr>
      <vt:lpstr>         ІІ. Розминка « Провулок усної лічби» </vt:lpstr>
      <vt:lpstr> ІІІ. Перехід вулиці де є надземний , підземний і наземний перехід </vt:lpstr>
      <vt:lpstr>IV  Фізкульт хвилинка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 ранку в тролейбус сідає в 5 раз більше пасажирів ніж в обід Скільки пасажирів сідає в тролейбус в обід якщо зранку їде на 148 пасажирів більше ? </vt:lpstr>
      <vt:lpstr> З двох станцій , відстань між якими  32 км, одночасно в одному напрямі вийшли два поїзди. Попереду  йшов поїзд з швидкістю  62 км/год,  який через 4 год після початку руху наздогнав другий поїзд. Знайти швидкість другого поїзда.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- гра «Подорож містом Знань». </dc:title>
  <dc:creator>Наталя</dc:creator>
  <cp:lastModifiedBy>Наталя</cp:lastModifiedBy>
  <cp:revision>57</cp:revision>
  <dcterms:created xsi:type="dcterms:W3CDTF">2016-11-06T17:25:20Z</dcterms:created>
  <dcterms:modified xsi:type="dcterms:W3CDTF">2016-11-23T18:58:23Z</dcterms:modified>
</cp:coreProperties>
</file>