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82" r:id="rId2"/>
    <p:sldMasterId id="214748398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72" r:id="rId15"/>
    <p:sldId id="273" r:id="rId16"/>
    <p:sldId id="267" r:id="rId17"/>
    <p:sldId id="268" r:id="rId18"/>
    <p:sldId id="269" r:id="rId19"/>
    <p:sldId id="274" r:id="rId20"/>
    <p:sldId id="275" r:id="rId21"/>
    <p:sldId id="270" r:id="rId22"/>
    <p:sldId id="271"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7DB7E-65A3-4062-A42A-3FB7B92A623A}" type="doc">
      <dgm:prSet loTypeId="urn:microsoft.com/office/officeart/2005/8/layout/cycle1" loCatId="cycle" qsTypeId="urn:microsoft.com/office/officeart/2005/8/quickstyle/simple1" qsCatId="simple" csTypeId="urn:microsoft.com/office/officeart/2005/8/colors/accent1_2" csCatId="accent1"/>
      <dgm:spPr/>
    </dgm:pt>
    <dgm:pt modelId="{BC7D1BC7-27B7-4720-A82D-4B6DC33F4FB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Відповідність віковим особливостям розвитку учня</a:t>
          </a:r>
          <a:endParaRPr kumimoji="0" lang="uk-UA" altLang="ru-RU" b="0" i="0" u="none" strike="noStrike" cap="none" normalizeH="0" baseline="0" smtClean="0">
            <a:ln>
              <a:noFill/>
            </a:ln>
            <a:solidFill>
              <a:schemeClr val="tx1"/>
            </a:solidFill>
            <a:effectLst/>
            <a:latin typeface="Arial" panose="020B0604020202020204" pitchFamily="34" charset="0"/>
          </a:endParaRPr>
        </a:p>
      </dgm:t>
    </dgm:pt>
    <dgm:pt modelId="{CD2CAD6A-D6E5-4514-9B12-D6E2BCA8401B}" type="parTrans" cxnId="{85F2A5CC-4B5A-49FE-A1EF-E0914442CDA8}">
      <dgm:prSet/>
      <dgm:spPr/>
      <dgm:t>
        <a:bodyPr/>
        <a:lstStyle/>
        <a:p>
          <a:endParaRPr lang="ru-RU"/>
        </a:p>
      </dgm:t>
    </dgm:pt>
    <dgm:pt modelId="{0702F1DD-538A-4669-B975-B82CD6139317}" type="sibTrans" cxnId="{85F2A5CC-4B5A-49FE-A1EF-E0914442CDA8}">
      <dgm:prSet/>
      <dgm:spPr/>
      <dgm:t>
        <a:bodyPr/>
        <a:lstStyle/>
        <a:p>
          <a:endParaRPr lang="ru-RU"/>
        </a:p>
      </dgm:t>
    </dgm:pt>
    <dgm:pt modelId="{13A8F493-C36F-463D-B57A-194BAAD17D1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Висвітлення   основних аспектів проблеми</a:t>
          </a:r>
          <a:endParaRPr kumimoji="0" lang="uk-UA" altLang="ru-RU" b="0" i="0" u="none" strike="noStrike" cap="none" normalizeH="0" baseline="0" smtClean="0">
            <a:ln>
              <a:noFill/>
            </a:ln>
            <a:solidFill>
              <a:schemeClr val="tx1"/>
            </a:solidFill>
            <a:effectLst/>
            <a:latin typeface="Arial" panose="020B0604020202020204" pitchFamily="34" charset="0"/>
          </a:endParaRPr>
        </a:p>
      </dgm:t>
    </dgm:pt>
    <dgm:pt modelId="{E50F2E7B-D200-4D96-BE08-2A386E2E6405}" type="parTrans" cxnId="{187CF9D3-5694-4C96-A4E7-748D55037FF6}">
      <dgm:prSet/>
      <dgm:spPr/>
      <dgm:t>
        <a:bodyPr/>
        <a:lstStyle/>
        <a:p>
          <a:endParaRPr lang="ru-RU"/>
        </a:p>
      </dgm:t>
    </dgm:pt>
    <dgm:pt modelId="{D0489A55-4406-462B-BEEC-71F5CEF218C0}" type="sibTrans" cxnId="{187CF9D3-5694-4C96-A4E7-748D55037FF6}">
      <dgm:prSet/>
      <dgm:spPr/>
      <dgm:t>
        <a:bodyPr/>
        <a:lstStyle/>
        <a:p>
          <a:endParaRPr lang="ru-RU"/>
        </a:p>
      </dgm:t>
    </dgm:pt>
    <dgm:pt modelId="{F71D7E35-ACD8-45E4-8941-9D6506C6ABE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Міжпредметні  зв’язки </a:t>
          </a:r>
          <a:endParaRPr kumimoji="0" lang="uk-UA" altLang="ru-RU" b="0" i="0" u="none" strike="noStrike" cap="none" normalizeH="0" baseline="0" smtClean="0">
            <a:ln>
              <a:noFill/>
            </a:ln>
            <a:solidFill>
              <a:schemeClr val="tx1"/>
            </a:solidFill>
            <a:effectLst/>
            <a:latin typeface="Arial" panose="020B0604020202020204" pitchFamily="34" charset="0"/>
          </a:endParaRPr>
        </a:p>
      </dgm:t>
    </dgm:pt>
    <dgm:pt modelId="{AA1B828F-8D8D-457F-82F2-B308467D1E0E}" type="parTrans" cxnId="{3566C089-74FC-428F-B636-47BF83C8A264}">
      <dgm:prSet/>
      <dgm:spPr/>
      <dgm:t>
        <a:bodyPr/>
        <a:lstStyle/>
        <a:p>
          <a:endParaRPr lang="ru-RU"/>
        </a:p>
      </dgm:t>
    </dgm:pt>
    <dgm:pt modelId="{950FE6EF-1BA5-4678-8C03-77084267D79D}" type="sibTrans" cxnId="{3566C089-74FC-428F-B636-47BF83C8A264}">
      <dgm:prSet/>
      <dgm:spPr/>
      <dgm:t>
        <a:bodyPr/>
        <a:lstStyle/>
        <a:p>
          <a:endParaRPr lang="ru-RU"/>
        </a:p>
      </dgm:t>
    </dgm:pt>
    <dgm:pt modelId="{46053F8E-56A8-4EAA-BECE-D3B2812560F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Зв</a:t>
          </a:r>
          <a:r>
            <a:rPr kumimoji="0" lang="en-US" altLang="ru-RU"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uk-UA" altLang="ru-RU"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язок</a:t>
          </a:r>
          <a:r>
            <a:rPr kumimoji="0" lang="uk-UA" altLang="ru-RU"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із навчальною програмою</a:t>
          </a:r>
          <a:endParaRPr kumimoji="0" lang="uk-UA" altLang="ru-RU" b="0" i="0" u="none" strike="noStrike" cap="none" normalizeH="0" baseline="0" dirty="0" smtClean="0">
            <a:ln>
              <a:noFill/>
            </a:ln>
            <a:solidFill>
              <a:schemeClr val="tx1"/>
            </a:solidFill>
            <a:effectLst/>
            <a:latin typeface="Arial" panose="020B0604020202020204" pitchFamily="34" charset="0"/>
          </a:endParaRPr>
        </a:p>
      </dgm:t>
    </dgm:pt>
    <dgm:pt modelId="{5C65640A-363A-493E-9F35-7C85B8CF21F3}" type="parTrans" cxnId="{F326B90C-A8F9-47B1-9AED-D24624840223}">
      <dgm:prSet/>
      <dgm:spPr/>
      <dgm:t>
        <a:bodyPr/>
        <a:lstStyle/>
        <a:p>
          <a:endParaRPr lang="ru-RU"/>
        </a:p>
      </dgm:t>
    </dgm:pt>
    <dgm:pt modelId="{14EAB092-6D8F-4A4E-9D6D-2707B9F5765C}" type="sibTrans" cxnId="{F326B90C-A8F9-47B1-9AED-D24624840223}">
      <dgm:prSet/>
      <dgm:spPr/>
      <dgm:t>
        <a:bodyPr/>
        <a:lstStyle/>
        <a:p>
          <a:endParaRPr lang="ru-RU"/>
        </a:p>
      </dgm:t>
    </dgm:pt>
    <dgm:pt modelId="{53E9806F-F791-48E7-862E-E446EF82E53C}" type="pres">
      <dgm:prSet presAssocID="{3E67DB7E-65A3-4062-A42A-3FB7B92A623A}" presName="cycle" presStyleCnt="0">
        <dgm:presLayoutVars>
          <dgm:dir/>
          <dgm:resizeHandles val="exact"/>
        </dgm:presLayoutVars>
      </dgm:prSet>
      <dgm:spPr/>
    </dgm:pt>
    <dgm:pt modelId="{4561E326-C3D9-407A-BC55-91A651F74A0A}" type="pres">
      <dgm:prSet presAssocID="{BC7D1BC7-27B7-4720-A82D-4B6DC33F4FBE}" presName="dummy" presStyleCnt="0"/>
      <dgm:spPr/>
    </dgm:pt>
    <dgm:pt modelId="{9AE1FDDA-4CDE-4AFE-A4D5-4D7C3A5C976C}" type="pres">
      <dgm:prSet presAssocID="{BC7D1BC7-27B7-4720-A82D-4B6DC33F4FBE}" presName="node" presStyleLbl="revTx" presStyleIdx="0" presStyleCnt="4">
        <dgm:presLayoutVars>
          <dgm:bulletEnabled val="1"/>
        </dgm:presLayoutVars>
      </dgm:prSet>
      <dgm:spPr/>
      <dgm:t>
        <a:bodyPr/>
        <a:lstStyle/>
        <a:p>
          <a:endParaRPr lang="ru-RU"/>
        </a:p>
      </dgm:t>
    </dgm:pt>
    <dgm:pt modelId="{B640752F-B783-4CB2-A8BE-8CC166757D85}" type="pres">
      <dgm:prSet presAssocID="{0702F1DD-538A-4669-B975-B82CD6139317}" presName="sibTrans" presStyleLbl="node1" presStyleIdx="0" presStyleCnt="4"/>
      <dgm:spPr/>
      <dgm:t>
        <a:bodyPr/>
        <a:lstStyle/>
        <a:p>
          <a:endParaRPr lang="ru-RU"/>
        </a:p>
      </dgm:t>
    </dgm:pt>
    <dgm:pt modelId="{F5FD86CC-612A-48C0-BDE1-663E49214354}" type="pres">
      <dgm:prSet presAssocID="{13A8F493-C36F-463D-B57A-194BAAD17D18}" presName="dummy" presStyleCnt="0"/>
      <dgm:spPr/>
    </dgm:pt>
    <dgm:pt modelId="{9636524D-F053-467C-B874-AFA460143987}" type="pres">
      <dgm:prSet presAssocID="{13A8F493-C36F-463D-B57A-194BAAD17D18}" presName="node" presStyleLbl="revTx" presStyleIdx="1" presStyleCnt="4">
        <dgm:presLayoutVars>
          <dgm:bulletEnabled val="1"/>
        </dgm:presLayoutVars>
      </dgm:prSet>
      <dgm:spPr/>
      <dgm:t>
        <a:bodyPr/>
        <a:lstStyle/>
        <a:p>
          <a:endParaRPr lang="ru-RU"/>
        </a:p>
      </dgm:t>
    </dgm:pt>
    <dgm:pt modelId="{5E717AC4-1983-42F7-83FD-D6552AB70E8A}" type="pres">
      <dgm:prSet presAssocID="{D0489A55-4406-462B-BEEC-71F5CEF218C0}" presName="sibTrans" presStyleLbl="node1" presStyleIdx="1" presStyleCnt="4"/>
      <dgm:spPr/>
      <dgm:t>
        <a:bodyPr/>
        <a:lstStyle/>
        <a:p>
          <a:endParaRPr lang="ru-RU"/>
        </a:p>
      </dgm:t>
    </dgm:pt>
    <dgm:pt modelId="{625C8703-64F4-47B5-93D6-FCDF6E788FE8}" type="pres">
      <dgm:prSet presAssocID="{F71D7E35-ACD8-45E4-8941-9D6506C6ABE1}" presName="dummy" presStyleCnt="0"/>
      <dgm:spPr/>
    </dgm:pt>
    <dgm:pt modelId="{98484526-D7E3-4410-BA8C-EA78D0948B6D}" type="pres">
      <dgm:prSet presAssocID="{F71D7E35-ACD8-45E4-8941-9D6506C6ABE1}" presName="node" presStyleLbl="revTx" presStyleIdx="2" presStyleCnt="4">
        <dgm:presLayoutVars>
          <dgm:bulletEnabled val="1"/>
        </dgm:presLayoutVars>
      </dgm:prSet>
      <dgm:spPr/>
      <dgm:t>
        <a:bodyPr/>
        <a:lstStyle/>
        <a:p>
          <a:endParaRPr lang="ru-RU"/>
        </a:p>
      </dgm:t>
    </dgm:pt>
    <dgm:pt modelId="{34B58A63-6ACA-49A8-9E47-803D358AEFF0}" type="pres">
      <dgm:prSet presAssocID="{950FE6EF-1BA5-4678-8C03-77084267D79D}" presName="sibTrans" presStyleLbl="node1" presStyleIdx="2" presStyleCnt="4"/>
      <dgm:spPr/>
      <dgm:t>
        <a:bodyPr/>
        <a:lstStyle/>
        <a:p>
          <a:endParaRPr lang="ru-RU"/>
        </a:p>
      </dgm:t>
    </dgm:pt>
    <dgm:pt modelId="{7AA1E0BF-49C8-497E-BDB9-F5E5A30F7616}" type="pres">
      <dgm:prSet presAssocID="{46053F8E-56A8-4EAA-BECE-D3B2812560F6}" presName="dummy" presStyleCnt="0"/>
      <dgm:spPr/>
    </dgm:pt>
    <dgm:pt modelId="{66BE6620-6191-4729-9415-A9BEF5E0350B}" type="pres">
      <dgm:prSet presAssocID="{46053F8E-56A8-4EAA-BECE-D3B2812560F6}" presName="node" presStyleLbl="revTx" presStyleIdx="3" presStyleCnt="4">
        <dgm:presLayoutVars>
          <dgm:bulletEnabled val="1"/>
        </dgm:presLayoutVars>
      </dgm:prSet>
      <dgm:spPr/>
      <dgm:t>
        <a:bodyPr/>
        <a:lstStyle/>
        <a:p>
          <a:endParaRPr lang="ru-RU"/>
        </a:p>
      </dgm:t>
    </dgm:pt>
    <dgm:pt modelId="{2374D114-6AA2-47A8-8558-E3689FBBC0B6}" type="pres">
      <dgm:prSet presAssocID="{14EAB092-6D8F-4A4E-9D6D-2707B9F5765C}" presName="sibTrans" presStyleLbl="node1" presStyleIdx="3" presStyleCnt="4"/>
      <dgm:spPr/>
      <dgm:t>
        <a:bodyPr/>
        <a:lstStyle/>
        <a:p>
          <a:endParaRPr lang="ru-RU"/>
        </a:p>
      </dgm:t>
    </dgm:pt>
  </dgm:ptLst>
  <dgm:cxnLst>
    <dgm:cxn modelId="{F326B90C-A8F9-47B1-9AED-D24624840223}" srcId="{3E67DB7E-65A3-4062-A42A-3FB7B92A623A}" destId="{46053F8E-56A8-4EAA-BECE-D3B2812560F6}" srcOrd="3" destOrd="0" parTransId="{5C65640A-363A-493E-9F35-7C85B8CF21F3}" sibTransId="{14EAB092-6D8F-4A4E-9D6D-2707B9F5765C}"/>
    <dgm:cxn modelId="{13DBB7CB-6B7D-488D-9F43-6F35319B5FE4}" type="presOf" srcId="{BC7D1BC7-27B7-4720-A82D-4B6DC33F4FBE}" destId="{9AE1FDDA-4CDE-4AFE-A4D5-4D7C3A5C976C}" srcOrd="0" destOrd="0" presId="urn:microsoft.com/office/officeart/2005/8/layout/cycle1"/>
    <dgm:cxn modelId="{9A86FE86-1973-4720-A04E-A34B481D9D1D}" type="presOf" srcId="{F71D7E35-ACD8-45E4-8941-9D6506C6ABE1}" destId="{98484526-D7E3-4410-BA8C-EA78D0948B6D}" srcOrd="0" destOrd="0" presId="urn:microsoft.com/office/officeart/2005/8/layout/cycle1"/>
    <dgm:cxn modelId="{C4486927-66B4-4EE3-B45F-59D1535FC0F0}" type="presOf" srcId="{0702F1DD-538A-4669-B975-B82CD6139317}" destId="{B640752F-B783-4CB2-A8BE-8CC166757D85}" srcOrd="0" destOrd="0" presId="urn:microsoft.com/office/officeart/2005/8/layout/cycle1"/>
    <dgm:cxn modelId="{C8E20447-8DFE-4F47-8D25-2C25BB1E7C3C}" type="presOf" srcId="{950FE6EF-1BA5-4678-8C03-77084267D79D}" destId="{34B58A63-6ACA-49A8-9E47-803D358AEFF0}" srcOrd="0" destOrd="0" presId="urn:microsoft.com/office/officeart/2005/8/layout/cycle1"/>
    <dgm:cxn modelId="{187CF9D3-5694-4C96-A4E7-748D55037FF6}" srcId="{3E67DB7E-65A3-4062-A42A-3FB7B92A623A}" destId="{13A8F493-C36F-463D-B57A-194BAAD17D18}" srcOrd="1" destOrd="0" parTransId="{E50F2E7B-D200-4D96-BE08-2A386E2E6405}" sibTransId="{D0489A55-4406-462B-BEEC-71F5CEF218C0}"/>
    <dgm:cxn modelId="{E2ABD46C-FAAA-4BA8-8A53-6A712AAD1D74}" type="presOf" srcId="{14EAB092-6D8F-4A4E-9D6D-2707B9F5765C}" destId="{2374D114-6AA2-47A8-8558-E3689FBBC0B6}" srcOrd="0" destOrd="0" presId="urn:microsoft.com/office/officeart/2005/8/layout/cycle1"/>
    <dgm:cxn modelId="{B33F5E6A-9485-4C12-843F-AE36F493949D}" type="presOf" srcId="{46053F8E-56A8-4EAA-BECE-D3B2812560F6}" destId="{66BE6620-6191-4729-9415-A9BEF5E0350B}" srcOrd="0" destOrd="0" presId="urn:microsoft.com/office/officeart/2005/8/layout/cycle1"/>
    <dgm:cxn modelId="{3B10A0CC-130D-4B49-B065-E4312A776205}" type="presOf" srcId="{3E67DB7E-65A3-4062-A42A-3FB7B92A623A}" destId="{53E9806F-F791-48E7-862E-E446EF82E53C}" srcOrd="0" destOrd="0" presId="urn:microsoft.com/office/officeart/2005/8/layout/cycle1"/>
    <dgm:cxn modelId="{85F2A5CC-4B5A-49FE-A1EF-E0914442CDA8}" srcId="{3E67DB7E-65A3-4062-A42A-3FB7B92A623A}" destId="{BC7D1BC7-27B7-4720-A82D-4B6DC33F4FBE}" srcOrd="0" destOrd="0" parTransId="{CD2CAD6A-D6E5-4514-9B12-D6E2BCA8401B}" sibTransId="{0702F1DD-538A-4669-B975-B82CD6139317}"/>
    <dgm:cxn modelId="{3566C089-74FC-428F-B636-47BF83C8A264}" srcId="{3E67DB7E-65A3-4062-A42A-3FB7B92A623A}" destId="{F71D7E35-ACD8-45E4-8941-9D6506C6ABE1}" srcOrd="2" destOrd="0" parTransId="{AA1B828F-8D8D-457F-82F2-B308467D1E0E}" sibTransId="{950FE6EF-1BA5-4678-8C03-77084267D79D}"/>
    <dgm:cxn modelId="{35E191C4-A2A8-4BED-ABE1-5A9943771E9E}" type="presOf" srcId="{D0489A55-4406-462B-BEEC-71F5CEF218C0}" destId="{5E717AC4-1983-42F7-83FD-D6552AB70E8A}" srcOrd="0" destOrd="0" presId="urn:microsoft.com/office/officeart/2005/8/layout/cycle1"/>
    <dgm:cxn modelId="{C081FDE9-CD91-409C-A5FB-AC5628C3FE81}" type="presOf" srcId="{13A8F493-C36F-463D-B57A-194BAAD17D18}" destId="{9636524D-F053-467C-B874-AFA460143987}" srcOrd="0" destOrd="0" presId="urn:microsoft.com/office/officeart/2005/8/layout/cycle1"/>
    <dgm:cxn modelId="{D34B5704-D5C8-4782-A1C9-D813BCDD0027}" type="presParOf" srcId="{53E9806F-F791-48E7-862E-E446EF82E53C}" destId="{4561E326-C3D9-407A-BC55-91A651F74A0A}" srcOrd="0" destOrd="0" presId="urn:microsoft.com/office/officeart/2005/8/layout/cycle1"/>
    <dgm:cxn modelId="{518C8481-2526-42A9-BDE6-AFD8EE93DA61}" type="presParOf" srcId="{53E9806F-F791-48E7-862E-E446EF82E53C}" destId="{9AE1FDDA-4CDE-4AFE-A4D5-4D7C3A5C976C}" srcOrd="1" destOrd="0" presId="urn:microsoft.com/office/officeart/2005/8/layout/cycle1"/>
    <dgm:cxn modelId="{05183904-1147-4184-8E3E-EF7E70C1886A}" type="presParOf" srcId="{53E9806F-F791-48E7-862E-E446EF82E53C}" destId="{B640752F-B783-4CB2-A8BE-8CC166757D85}" srcOrd="2" destOrd="0" presId="urn:microsoft.com/office/officeart/2005/8/layout/cycle1"/>
    <dgm:cxn modelId="{FD2B7EA8-E4F3-41B5-AF8A-CEA4EE2628EE}" type="presParOf" srcId="{53E9806F-F791-48E7-862E-E446EF82E53C}" destId="{F5FD86CC-612A-48C0-BDE1-663E49214354}" srcOrd="3" destOrd="0" presId="urn:microsoft.com/office/officeart/2005/8/layout/cycle1"/>
    <dgm:cxn modelId="{605FB06B-9570-4298-A971-D877ADE1DE98}" type="presParOf" srcId="{53E9806F-F791-48E7-862E-E446EF82E53C}" destId="{9636524D-F053-467C-B874-AFA460143987}" srcOrd="4" destOrd="0" presId="urn:microsoft.com/office/officeart/2005/8/layout/cycle1"/>
    <dgm:cxn modelId="{487C6BDB-B9DD-45FF-A34A-8DCDBEA9F8F2}" type="presParOf" srcId="{53E9806F-F791-48E7-862E-E446EF82E53C}" destId="{5E717AC4-1983-42F7-83FD-D6552AB70E8A}" srcOrd="5" destOrd="0" presId="urn:microsoft.com/office/officeart/2005/8/layout/cycle1"/>
    <dgm:cxn modelId="{F3FBBE6B-3A66-40CD-8D16-B308B44D064F}" type="presParOf" srcId="{53E9806F-F791-48E7-862E-E446EF82E53C}" destId="{625C8703-64F4-47B5-93D6-FCDF6E788FE8}" srcOrd="6" destOrd="0" presId="urn:microsoft.com/office/officeart/2005/8/layout/cycle1"/>
    <dgm:cxn modelId="{D321F291-D531-4C6B-8A5B-D791989BE607}" type="presParOf" srcId="{53E9806F-F791-48E7-862E-E446EF82E53C}" destId="{98484526-D7E3-4410-BA8C-EA78D0948B6D}" srcOrd="7" destOrd="0" presId="urn:microsoft.com/office/officeart/2005/8/layout/cycle1"/>
    <dgm:cxn modelId="{D369283E-AEFD-408A-8BA9-5979F9CC9A05}" type="presParOf" srcId="{53E9806F-F791-48E7-862E-E446EF82E53C}" destId="{34B58A63-6ACA-49A8-9E47-803D358AEFF0}" srcOrd="8" destOrd="0" presId="urn:microsoft.com/office/officeart/2005/8/layout/cycle1"/>
    <dgm:cxn modelId="{E2214A3E-C26C-48FB-8A73-3400D5BE7955}" type="presParOf" srcId="{53E9806F-F791-48E7-862E-E446EF82E53C}" destId="{7AA1E0BF-49C8-497E-BDB9-F5E5A30F7616}" srcOrd="9" destOrd="0" presId="urn:microsoft.com/office/officeart/2005/8/layout/cycle1"/>
    <dgm:cxn modelId="{E7635685-8916-4306-AE8F-BCF49477AD22}" type="presParOf" srcId="{53E9806F-F791-48E7-862E-E446EF82E53C}" destId="{66BE6620-6191-4729-9415-A9BEF5E0350B}" srcOrd="10" destOrd="0" presId="urn:microsoft.com/office/officeart/2005/8/layout/cycle1"/>
    <dgm:cxn modelId="{99B09AE5-8C7D-470A-A381-2709BA02564D}" type="presParOf" srcId="{53E9806F-F791-48E7-862E-E446EF82E53C}" destId="{2374D114-6AA2-47A8-8558-E3689FBBC0B6}"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1FDDA-4CDE-4AFE-A4D5-4D7C3A5C976C}">
      <dsp:nvSpPr>
        <dsp:cNvPr id="0" name=""/>
        <dsp:cNvSpPr/>
      </dsp:nvSpPr>
      <dsp:spPr>
        <a:xfrm>
          <a:off x="4623072" y="117726"/>
          <a:ext cx="1868529" cy="1868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900" b="1" i="0" u="none" strike="noStrike" kern="1200" cap="none" normalizeH="0" baseline="0" smtClean="0">
              <a:ln>
                <a:noFill/>
              </a:ln>
              <a:solidFill>
                <a:schemeClr val="tx1"/>
              </a:solidFill>
              <a:effectLst/>
              <a:latin typeface="Arial" panose="020B0604020202020204" pitchFamily="34" charset="0"/>
              <a:ea typeface="Times New Roman" panose="02020603050405020304" pitchFamily="18" charset="0"/>
            </a:rPr>
            <a:t>Відповідність віковим особливостям розвитку учня</a:t>
          </a:r>
          <a:endParaRPr kumimoji="0" lang="uk-UA" altLang="ru-RU" sz="1900" b="0" i="0" u="none" strike="noStrike" kern="1200" cap="none" normalizeH="0" baseline="0" smtClean="0">
            <a:ln>
              <a:noFill/>
            </a:ln>
            <a:solidFill>
              <a:schemeClr val="tx1"/>
            </a:solidFill>
            <a:effectLst/>
            <a:latin typeface="Arial" panose="020B0604020202020204" pitchFamily="34" charset="0"/>
          </a:endParaRPr>
        </a:p>
      </dsp:txBody>
      <dsp:txXfrm>
        <a:off x="4623072" y="117726"/>
        <a:ext cx="1868529" cy="1868529"/>
      </dsp:txXfrm>
    </dsp:sp>
    <dsp:sp modelId="{B640752F-B783-4CB2-A8BE-8CC166757D85}">
      <dsp:nvSpPr>
        <dsp:cNvPr id="0" name=""/>
        <dsp:cNvSpPr/>
      </dsp:nvSpPr>
      <dsp:spPr>
        <a:xfrm>
          <a:off x="1329610" y="-374"/>
          <a:ext cx="5280093" cy="5280093"/>
        </a:xfrm>
        <a:prstGeom prst="circularArrow">
          <a:avLst>
            <a:gd name="adj1" fmla="val 6901"/>
            <a:gd name="adj2" fmla="val 465244"/>
            <a:gd name="adj3" fmla="val 549871"/>
            <a:gd name="adj4" fmla="val 20584886"/>
            <a:gd name="adj5" fmla="val 805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36524D-F053-467C-B874-AFA460143987}">
      <dsp:nvSpPr>
        <dsp:cNvPr id="0" name=""/>
        <dsp:cNvSpPr/>
      </dsp:nvSpPr>
      <dsp:spPr>
        <a:xfrm>
          <a:off x="4623072" y="3293087"/>
          <a:ext cx="1868529" cy="1868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900" b="1" i="0" u="none" strike="noStrike" kern="1200" cap="none" normalizeH="0" baseline="0" smtClean="0">
              <a:ln>
                <a:noFill/>
              </a:ln>
              <a:solidFill>
                <a:schemeClr val="tx1"/>
              </a:solidFill>
              <a:effectLst/>
              <a:latin typeface="Arial" panose="020B0604020202020204" pitchFamily="34" charset="0"/>
              <a:ea typeface="Times New Roman" panose="02020603050405020304" pitchFamily="18" charset="0"/>
            </a:rPr>
            <a:t>Висвітлення   основних аспектів проблеми</a:t>
          </a:r>
          <a:endParaRPr kumimoji="0" lang="uk-UA" altLang="ru-RU" sz="1900" b="0" i="0" u="none" strike="noStrike" kern="1200" cap="none" normalizeH="0" baseline="0" smtClean="0">
            <a:ln>
              <a:noFill/>
            </a:ln>
            <a:solidFill>
              <a:schemeClr val="tx1"/>
            </a:solidFill>
            <a:effectLst/>
            <a:latin typeface="Arial" panose="020B0604020202020204" pitchFamily="34" charset="0"/>
          </a:endParaRPr>
        </a:p>
      </dsp:txBody>
      <dsp:txXfrm>
        <a:off x="4623072" y="3293087"/>
        <a:ext cx="1868529" cy="1868529"/>
      </dsp:txXfrm>
    </dsp:sp>
    <dsp:sp modelId="{5E717AC4-1983-42F7-83FD-D6552AB70E8A}">
      <dsp:nvSpPr>
        <dsp:cNvPr id="0" name=""/>
        <dsp:cNvSpPr/>
      </dsp:nvSpPr>
      <dsp:spPr>
        <a:xfrm>
          <a:off x="1329610" y="-374"/>
          <a:ext cx="5280093" cy="5280093"/>
        </a:xfrm>
        <a:prstGeom prst="circularArrow">
          <a:avLst>
            <a:gd name="adj1" fmla="val 6901"/>
            <a:gd name="adj2" fmla="val 465244"/>
            <a:gd name="adj3" fmla="val 5949871"/>
            <a:gd name="adj4" fmla="val 4384886"/>
            <a:gd name="adj5" fmla="val 805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84526-D7E3-4410-BA8C-EA78D0948B6D}">
      <dsp:nvSpPr>
        <dsp:cNvPr id="0" name=""/>
        <dsp:cNvSpPr/>
      </dsp:nvSpPr>
      <dsp:spPr>
        <a:xfrm>
          <a:off x="1447711" y="3293087"/>
          <a:ext cx="1868529" cy="1868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900" b="1" i="0" u="none" strike="noStrike" kern="1200" cap="none" normalizeH="0" baseline="0" smtClean="0">
              <a:ln>
                <a:noFill/>
              </a:ln>
              <a:solidFill>
                <a:schemeClr val="tx1"/>
              </a:solidFill>
              <a:effectLst/>
              <a:latin typeface="Arial" panose="020B0604020202020204" pitchFamily="34" charset="0"/>
              <a:ea typeface="Times New Roman" panose="02020603050405020304" pitchFamily="18" charset="0"/>
            </a:rPr>
            <a:t>Міжпредметні  зв’язки </a:t>
          </a:r>
          <a:endParaRPr kumimoji="0" lang="uk-UA" altLang="ru-RU" sz="1900" b="0" i="0" u="none" strike="noStrike" kern="1200" cap="none" normalizeH="0" baseline="0" smtClean="0">
            <a:ln>
              <a:noFill/>
            </a:ln>
            <a:solidFill>
              <a:schemeClr val="tx1"/>
            </a:solidFill>
            <a:effectLst/>
            <a:latin typeface="Arial" panose="020B0604020202020204" pitchFamily="34" charset="0"/>
          </a:endParaRPr>
        </a:p>
      </dsp:txBody>
      <dsp:txXfrm>
        <a:off x="1447711" y="3293087"/>
        <a:ext cx="1868529" cy="1868529"/>
      </dsp:txXfrm>
    </dsp:sp>
    <dsp:sp modelId="{34B58A63-6ACA-49A8-9E47-803D358AEFF0}">
      <dsp:nvSpPr>
        <dsp:cNvPr id="0" name=""/>
        <dsp:cNvSpPr/>
      </dsp:nvSpPr>
      <dsp:spPr>
        <a:xfrm>
          <a:off x="1329610" y="-374"/>
          <a:ext cx="5280093" cy="5280093"/>
        </a:xfrm>
        <a:prstGeom prst="circularArrow">
          <a:avLst>
            <a:gd name="adj1" fmla="val 6901"/>
            <a:gd name="adj2" fmla="val 465244"/>
            <a:gd name="adj3" fmla="val 11349871"/>
            <a:gd name="adj4" fmla="val 9784886"/>
            <a:gd name="adj5" fmla="val 805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E6620-6191-4729-9415-A9BEF5E0350B}">
      <dsp:nvSpPr>
        <dsp:cNvPr id="0" name=""/>
        <dsp:cNvSpPr/>
      </dsp:nvSpPr>
      <dsp:spPr>
        <a:xfrm>
          <a:off x="1447711" y="117726"/>
          <a:ext cx="1868529" cy="1868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900" b="1"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rPr>
            <a:t>Зв</a:t>
          </a:r>
          <a:r>
            <a:rPr kumimoji="0" lang="en-US" altLang="ru-RU" sz="1900" b="1"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uk-UA" altLang="ru-RU" sz="1900" b="1" i="0" u="none" strike="noStrike" kern="1200" cap="none" normalizeH="0" baseline="0" dirty="0" err="1" smtClean="0">
              <a:ln>
                <a:noFill/>
              </a:ln>
              <a:solidFill>
                <a:schemeClr val="tx1"/>
              </a:solidFill>
              <a:effectLst/>
              <a:latin typeface="Arial" panose="020B0604020202020204" pitchFamily="34" charset="0"/>
              <a:ea typeface="Times New Roman" panose="02020603050405020304" pitchFamily="18" charset="0"/>
            </a:rPr>
            <a:t>язок</a:t>
          </a:r>
          <a:r>
            <a:rPr kumimoji="0" lang="uk-UA" altLang="ru-RU" sz="1900" b="1"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rPr>
            <a:t> із навчальною програмою</a:t>
          </a:r>
          <a:endParaRPr kumimoji="0" lang="uk-UA" altLang="ru-RU" sz="1900" b="0" i="0" u="none" strike="noStrike" kern="1200" cap="none" normalizeH="0" baseline="0" dirty="0" smtClean="0">
            <a:ln>
              <a:noFill/>
            </a:ln>
            <a:solidFill>
              <a:schemeClr val="tx1"/>
            </a:solidFill>
            <a:effectLst/>
            <a:latin typeface="Arial" panose="020B0604020202020204" pitchFamily="34" charset="0"/>
          </a:endParaRPr>
        </a:p>
      </dsp:txBody>
      <dsp:txXfrm>
        <a:off x="1447711" y="117726"/>
        <a:ext cx="1868529" cy="1868529"/>
      </dsp:txXfrm>
    </dsp:sp>
    <dsp:sp modelId="{2374D114-6AA2-47A8-8558-E3689FBBC0B6}">
      <dsp:nvSpPr>
        <dsp:cNvPr id="0" name=""/>
        <dsp:cNvSpPr/>
      </dsp:nvSpPr>
      <dsp:spPr>
        <a:xfrm>
          <a:off x="1329610" y="-374"/>
          <a:ext cx="5280093" cy="5280093"/>
        </a:xfrm>
        <a:prstGeom prst="circularArrow">
          <a:avLst>
            <a:gd name="adj1" fmla="val 6901"/>
            <a:gd name="adj2" fmla="val 465244"/>
            <a:gd name="adj3" fmla="val 16749871"/>
            <a:gd name="adj4" fmla="val 15184886"/>
            <a:gd name="adj5" fmla="val 805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uk-UA" smtClean="0"/>
              <a:t>Зразок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419953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340453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uk-UA" smtClean="0"/>
              <a:t>Зразок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942769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uk-UA" smtClean="0"/>
              <a:t>Зразок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364406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668814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uk-UA" smtClean="0"/>
              <a:t>Зразок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306426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342177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Порівняння">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845127" y="2507550"/>
            <a:ext cx="5156200"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6172200" y="2507550"/>
            <a:ext cx="5181601"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Date Placeholder 6"/>
          <p:cNvSpPr>
            <a:spLocks noGrp="1"/>
          </p:cNvSpPr>
          <p:nvPr>
            <p:ph type="dt" sz="half" idx="10"/>
          </p:nvPr>
        </p:nvSpPr>
        <p:spPr/>
        <p:txBody>
          <a:bodyPr/>
          <a:lstStyle/>
          <a:p>
            <a:fld id="{984E321D-B008-47DD-B31F-3F947E5F0C2D}" type="datetimeFigureOut">
              <a:rPr lang="ru-RU" smtClean="0"/>
              <a:t>26.11.2015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A88E05-AC08-4863-8FF9-258F913C8AE1}" type="slidenum">
              <a:rPr lang="ru-RU" smtClean="0"/>
              <a:t>‹№›</a:t>
            </a:fld>
            <a:endParaRPr lang="ru-RU"/>
          </a:p>
        </p:txBody>
      </p:sp>
      <p:sp>
        <p:nvSpPr>
          <p:cNvPr id="10" name="Title 9"/>
          <p:cNvSpPr>
            <a:spLocks noGrp="1"/>
          </p:cNvSpPr>
          <p:nvPr>
            <p:ph type="title"/>
          </p:nvPr>
        </p:nvSpPr>
        <p:spPr/>
        <p:txBody>
          <a:bodyPr/>
          <a:lstStyle/>
          <a:p>
            <a:r>
              <a:rPr lang="uk-UA" smtClean="0"/>
              <a:t>Зразок заголовка</a:t>
            </a:r>
            <a:endParaRPr lang="en-US" dirty="0"/>
          </a:p>
        </p:txBody>
      </p:sp>
    </p:spTree>
    <p:extLst>
      <p:ext uri="{BB962C8B-B14F-4D97-AF65-F5344CB8AC3E}">
        <p14:creationId xmlns:p14="http://schemas.microsoft.com/office/powerpoint/2010/main" val="1218290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Лише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4E321D-B008-47DD-B31F-3F947E5F0C2D}" type="datetimeFigureOut">
              <a:rPr lang="ru-RU" smtClean="0"/>
              <a:t>26.11.2015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A88E05-AC08-4863-8FF9-258F913C8AE1}" type="slidenum">
              <a:rPr lang="ru-RU" smtClean="0"/>
              <a:t>‹№›</a:t>
            </a:fld>
            <a:endParaRPr lang="ru-RU"/>
          </a:p>
        </p:txBody>
      </p:sp>
      <p:sp>
        <p:nvSpPr>
          <p:cNvPr id="6" name="Title 5"/>
          <p:cNvSpPr>
            <a:spLocks noGrp="1"/>
          </p:cNvSpPr>
          <p:nvPr>
            <p:ph type="title"/>
          </p:nvPr>
        </p:nvSpPr>
        <p:spPr/>
        <p:txBody>
          <a:bodyPr/>
          <a:lstStyle/>
          <a:p>
            <a:r>
              <a:rPr lang="uk-UA" smtClean="0"/>
              <a:t>Зразок заголовка</a:t>
            </a:r>
            <a:endParaRPr lang="en-US"/>
          </a:p>
        </p:txBody>
      </p:sp>
    </p:spTree>
    <p:extLst>
      <p:ext uri="{BB962C8B-B14F-4D97-AF65-F5344CB8AC3E}">
        <p14:creationId xmlns:p14="http://schemas.microsoft.com/office/powerpoint/2010/main" val="819908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E321D-B008-47DD-B31F-3F947E5F0C2D}" type="datetimeFigureOut">
              <a:rPr lang="ru-RU" smtClean="0"/>
              <a:t>26.11.2015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839615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uk-UA" smtClean="0"/>
              <a:t>Зразок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13401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266981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uk-UA" smtClean="0"/>
              <a:t>Зразок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20332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908498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uk-UA" smtClean="0"/>
              <a:t>Зразок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66282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uk-UA" smtClean="0"/>
              <a:t>Зразок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939879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848076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uk-UA" smtClean="0"/>
              <a:t>Зразок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319970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794439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Порівняння">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845127" y="2507550"/>
            <a:ext cx="5156200"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6172200" y="2507550"/>
            <a:ext cx="5181601"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Date Placeholder 6"/>
          <p:cNvSpPr>
            <a:spLocks noGrp="1"/>
          </p:cNvSpPr>
          <p:nvPr>
            <p:ph type="dt" sz="half" idx="10"/>
          </p:nvPr>
        </p:nvSpPr>
        <p:spPr/>
        <p:txBody>
          <a:bodyPr/>
          <a:lstStyle/>
          <a:p>
            <a:fld id="{984E321D-B008-47DD-B31F-3F947E5F0C2D}" type="datetimeFigureOut">
              <a:rPr lang="ru-RU" smtClean="0"/>
              <a:t>26.11.2015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A88E05-AC08-4863-8FF9-258F913C8AE1}" type="slidenum">
              <a:rPr lang="ru-RU" smtClean="0"/>
              <a:t>‹№›</a:t>
            </a:fld>
            <a:endParaRPr lang="ru-RU"/>
          </a:p>
        </p:txBody>
      </p:sp>
      <p:sp>
        <p:nvSpPr>
          <p:cNvPr id="10" name="Title 9"/>
          <p:cNvSpPr>
            <a:spLocks noGrp="1"/>
          </p:cNvSpPr>
          <p:nvPr>
            <p:ph type="title"/>
          </p:nvPr>
        </p:nvSpPr>
        <p:spPr/>
        <p:txBody>
          <a:bodyPr/>
          <a:lstStyle/>
          <a:p>
            <a:r>
              <a:rPr lang="uk-UA" smtClean="0"/>
              <a:t>Зразок заголовка</a:t>
            </a:r>
            <a:endParaRPr lang="en-US" dirty="0"/>
          </a:p>
        </p:txBody>
      </p:sp>
    </p:spTree>
    <p:extLst>
      <p:ext uri="{BB962C8B-B14F-4D97-AF65-F5344CB8AC3E}">
        <p14:creationId xmlns:p14="http://schemas.microsoft.com/office/powerpoint/2010/main" val="1251857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Лише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4E321D-B008-47DD-B31F-3F947E5F0C2D}" type="datetimeFigureOut">
              <a:rPr lang="ru-RU" smtClean="0"/>
              <a:t>26.11.2015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A88E05-AC08-4863-8FF9-258F913C8AE1}" type="slidenum">
              <a:rPr lang="ru-RU" smtClean="0"/>
              <a:t>‹№›</a:t>
            </a:fld>
            <a:endParaRPr lang="ru-RU"/>
          </a:p>
        </p:txBody>
      </p:sp>
      <p:sp>
        <p:nvSpPr>
          <p:cNvPr id="6" name="Title 5"/>
          <p:cNvSpPr>
            <a:spLocks noGrp="1"/>
          </p:cNvSpPr>
          <p:nvPr>
            <p:ph type="title"/>
          </p:nvPr>
        </p:nvSpPr>
        <p:spPr/>
        <p:txBody>
          <a:bodyPr/>
          <a:lstStyle/>
          <a:p>
            <a:r>
              <a:rPr lang="uk-UA" smtClean="0"/>
              <a:t>Зразок заголовка</a:t>
            </a:r>
            <a:endParaRPr lang="en-US"/>
          </a:p>
        </p:txBody>
      </p:sp>
    </p:spTree>
    <p:extLst>
      <p:ext uri="{BB962C8B-B14F-4D97-AF65-F5344CB8AC3E}">
        <p14:creationId xmlns:p14="http://schemas.microsoft.com/office/powerpoint/2010/main" val="2503337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E321D-B008-47DD-B31F-3F947E5F0C2D}" type="datetimeFigureOut">
              <a:rPr lang="ru-RU" smtClean="0"/>
              <a:t>26.11.2015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22677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uk-UA" smtClean="0"/>
              <a:t>Зразок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69533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uk-UA" smtClean="0"/>
              <a:t>Зразок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1065319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uk-UA" smtClean="0"/>
              <a:t>Зразок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7459604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5498335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uk-UA" smtClean="0"/>
              <a:t>Зразок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984E321D-B008-47DD-B31F-3F947E5F0C2D}"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175507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76444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Порівняння">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845127" y="2507550"/>
            <a:ext cx="5156200"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6172200" y="2507550"/>
            <a:ext cx="5181601" cy="36805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Date Placeholder 6"/>
          <p:cNvSpPr>
            <a:spLocks noGrp="1"/>
          </p:cNvSpPr>
          <p:nvPr>
            <p:ph type="dt" sz="half" idx="10"/>
          </p:nvPr>
        </p:nvSpPr>
        <p:spPr/>
        <p:txBody>
          <a:bodyPr/>
          <a:lstStyle/>
          <a:p>
            <a:fld id="{984E321D-B008-47DD-B31F-3F947E5F0C2D}" type="datetimeFigureOut">
              <a:rPr lang="ru-RU" smtClean="0"/>
              <a:t>26.11.2015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A88E05-AC08-4863-8FF9-258F913C8AE1}" type="slidenum">
              <a:rPr lang="ru-RU" smtClean="0"/>
              <a:t>‹№›</a:t>
            </a:fld>
            <a:endParaRPr lang="ru-RU"/>
          </a:p>
        </p:txBody>
      </p:sp>
      <p:sp>
        <p:nvSpPr>
          <p:cNvPr id="10" name="Title 9"/>
          <p:cNvSpPr>
            <a:spLocks noGrp="1"/>
          </p:cNvSpPr>
          <p:nvPr>
            <p:ph type="title"/>
          </p:nvPr>
        </p:nvSpPr>
        <p:spPr/>
        <p:txBody>
          <a:bodyPr/>
          <a:lstStyle/>
          <a:p>
            <a:r>
              <a:rPr lang="uk-UA" smtClean="0"/>
              <a:t>Зразок заголовка</a:t>
            </a:r>
            <a:endParaRPr lang="en-US" dirty="0"/>
          </a:p>
        </p:txBody>
      </p:sp>
    </p:spTree>
    <p:extLst>
      <p:ext uri="{BB962C8B-B14F-4D97-AF65-F5344CB8AC3E}">
        <p14:creationId xmlns:p14="http://schemas.microsoft.com/office/powerpoint/2010/main" val="188307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Лише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4E321D-B008-47DD-B31F-3F947E5F0C2D}" type="datetimeFigureOut">
              <a:rPr lang="ru-RU" smtClean="0"/>
              <a:t>26.11.2015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A88E05-AC08-4863-8FF9-258F913C8AE1}" type="slidenum">
              <a:rPr lang="ru-RU" smtClean="0"/>
              <a:t>‹№›</a:t>
            </a:fld>
            <a:endParaRPr lang="ru-RU"/>
          </a:p>
        </p:txBody>
      </p:sp>
      <p:sp>
        <p:nvSpPr>
          <p:cNvPr id="6" name="Title 5"/>
          <p:cNvSpPr>
            <a:spLocks noGrp="1"/>
          </p:cNvSpPr>
          <p:nvPr>
            <p:ph type="title"/>
          </p:nvPr>
        </p:nvSpPr>
        <p:spPr/>
        <p:txBody>
          <a:bodyPr/>
          <a:lstStyle/>
          <a:p>
            <a:r>
              <a:rPr lang="uk-UA" smtClean="0"/>
              <a:t>Зразок заголовка</a:t>
            </a:r>
            <a:endParaRPr lang="en-US"/>
          </a:p>
        </p:txBody>
      </p:sp>
    </p:spTree>
    <p:extLst>
      <p:ext uri="{BB962C8B-B14F-4D97-AF65-F5344CB8AC3E}">
        <p14:creationId xmlns:p14="http://schemas.microsoft.com/office/powerpoint/2010/main" val="167388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E321D-B008-47DD-B31F-3F947E5F0C2D}" type="datetimeFigureOut">
              <a:rPr lang="ru-RU" smtClean="0"/>
              <a:t>26.11.2015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58544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uk-UA" smtClean="0"/>
              <a:t>Зразок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65616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uk-UA" smtClean="0"/>
              <a:t>Зразок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984E321D-B008-47DD-B31F-3F947E5F0C2D}"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A88E05-AC08-4863-8FF9-258F913C8AE1}" type="slidenum">
              <a:rPr lang="ru-RU" smtClean="0"/>
              <a:t>‹№›</a:t>
            </a:fld>
            <a:endParaRPr lang="ru-RU"/>
          </a:p>
        </p:txBody>
      </p:sp>
    </p:spTree>
    <p:extLst>
      <p:ext uri="{BB962C8B-B14F-4D97-AF65-F5344CB8AC3E}">
        <p14:creationId xmlns:p14="http://schemas.microsoft.com/office/powerpoint/2010/main" val="248435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99FF"/>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84E321D-B008-47DD-B31F-3F947E5F0C2D}" type="datetimeFigureOut">
              <a:rPr lang="ru-RU" smtClean="0"/>
              <a:t>26.11.2015</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4A88E05-AC08-4863-8FF9-258F913C8AE1}" type="slidenum">
              <a:rPr lang="ru-RU" smtClean="0"/>
              <a:t>‹№›</a:t>
            </a:fld>
            <a:endParaRPr lang="ru-RU"/>
          </a:p>
        </p:txBody>
      </p:sp>
    </p:spTree>
    <p:extLst>
      <p:ext uri="{BB962C8B-B14F-4D97-AF65-F5344CB8AC3E}">
        <p14:creationId xmlns:p14="http://schemas.microsoft.com/office/powerpoint/2010/main" val="250614637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99FF"/>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84E321D-B008-47DD-B31F-3F947E5F0C2D}" type="datetimeFigureOut">
              <a:rPr lang="ru-RU" smtClean="0"/>
              <a:t>26.11.2015</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4A88E05-AC08-4863-8FF9-258F913C8AE1}" type="slidenum">
              <a:rPr lang="ru-RU" smtClean="0"/>
              <a:t>‹№›</a:t>
            </a:fld>
            <a:endParaRPr lang="ru-RU"/>
          </a:p>
        </p:txBody>
      </p:sp>
    </p:spTree>
    <p:extLst>
      <p:ext uri="{BB962C8B-B14F-4D97-AF65-F5344CB8AC3E}">
        <p14:creationId xmlns:p14="http://schemas.microsoft.com/office/powerpoint/2010/main" val="460027738"/>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99FF"/>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84E321D-B008-47DD-B31F-3F947E5F0C2D}" type="datetimeFigureOut">
              <a:rPr lang="ru-RU" smtClean="0"/>
              <a:t>26.11.2015</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4A88E05-AC08-4863-8FF9-258F913C8AE1}" type="slidenum">
              <a:rPr lang="ru-RU" smtClean="0"/>
              <a:t>‹№›</a:t>
            </a:fld>
            <a:endParaRPr lang="ru-RU"/>
          </a:p>
        </p:txBody>
      </p:sp>
    </p:spTree>
    <p:extLst>
      <p:ext uri="{BB962C8B-B14F-4D97-AF65-F5344CB8AC3E}">
        <p14:creationId xmlns:p14="http://schemas.microsoft.com/office/powerpoint/2010/main" val="3548486490"/>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35528"/>
            <a:ext cx="9144000" cy="6179128"/>
          </a:xfrm>
        </p:spPr>
        <p:txBody>
          <a:bodyPr>
            <a:noAutofit/>
          </a:bodyPr>
          <a:lstStyle/>
          <a:p>
            <a:r>
              <a:rPr lang="uk-UA" sz="7200" b="1" dirty="0" smtClean="0">
                <a:latin typeface="Times New Roman" panose="02020603050405020304" pitchFamily="18" charset="0"/>
                <a:cs typeface="Times New Roman" panose="02020603050405020304" pitchFamily="18" charset="0"/>
              </a:rPr>
              <a:t>Формування соціальної відповідальності та громадянської свідомості учнів на уроках фізики</a:t>
            </a:r>
            <a:endParaRPr lang="ru-RU"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527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7416"/>
            <a:ext cx="10515600" cy="1325563"/>
          </a:xfrm>
        </p:spPr>
        <p:txBody>
          <a:bodyPr>
            <a:normAutofit fontScale="90000"/>
          </a:bodyPr>
          <a:lstStyle/>
          <a:p>
            <a:pPr marL="342900" lvl="0" indent="-342900" algn="ctr">
              <a:spcAft>
                <a:spcPts val="0"/>
              </a:spcAft>
              <a:tabLst>
                <a:tab pos="762000" algn="l"/>
                <a:tab pos="3084195" algn="ctr"/>
              </a:tabLst>
            </a:pPr>
            <a:r>
              <a:rPr lang="uk-UA" b="1" dirty="0">
                <a:latin typeface="Times New Roman" panose="02020603050405020304" pitchFamily="18" charset="0"/>
                <a:ea typeface="Times New Roman" panose="02020603050405020304" pitchFamily="18" charset="0"/>
              </a:rPr>
              <a:t>Кількість теплоти. Питома теплоємність речовини. Тепловий баланс.</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Задача. Людина постійно витрачає енергію. За одну годину на один кілограм маси приблизно витрачається: під час ходьби – 15000 Дж, під час плавання – 30000 Дж, під час сну – 4000 Дж, під час виконання уроків – 6000 Дж. Скільки «тепла» виділяє в навколишній світ учень масою 40 кг під час шкільного дня, у якому 6 уроків, якщо школа має 4 поверхи?</a:t>
            </a:r>
          </a:p>
        </p:txBody>
      </p:sp>
    </p:spTree>
    <p:extLst>
      <p:ext uri="{BB962C8B-B14F-4D97-AF65-F5344CB8AC3E}">
        <p14:creationId xmlns:p14="http://schemas.microsoft.com/office/powerpoint/2010/main" val="3497970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42900" lvl="0" indent="-342900" algn="ctr">
              <a:spcAft>
                <a:spcPts val="0"/>
              </a:spcAft>
              <a:tabLst>
                <a:tab pos="762000" algn="l"/>
                <a:tab pos="3084195" algn="ctr"/>
              </a:tabLst>
            </a:pPr>
            <a:r>
              <a:rPr lang="uk-UA" b="1" dirty="0">
                <a:latin typeface="Times New Roman" panose="02020603050405020304" pitchFamily="18" charset="0"/>
                <a:ea typeface="Times New Roman" panose="02020603050405020304" pitchFamily="18" charset="0"/>
              </a:rPr>
              <a:t>Теплота згоряння палива. ККД нагрівача.</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a:xfrm>
            <a:off x="838200" y="1523999"/>
            <a:ext cx="10515600" cy="5043055"/>
          </a:xfrm>
        </p:spPr>
        <p:txBody>
          <a:bodyPr>
            <a:normAutofit fontScale="85000" lnSpcReduction="20000"/>
          </a:bodyPr>
          <a:lstStyle/>
          <a:p>
            <a:pPr algn="just">
              <a:tabLst>
                <a:tab pos="3084195" algn="ctr"/>
              </a:tabLst>
            </a:pPr>
            <a:r>
              <a:rPr lang="uk-UA" b="1" dirty="0">
                <a:latin typeface="Times New Roman" panose="02020603050405020304" pitchFamily="18" charset="0"/>
                <a:ea typeface="Times New Roman" panose="02020603050405020304" pitchFamily="18" charset="0"/>
              </a:rPr>
              <a:t>Задача. </a:t>
            </a:r>
            <a:r>
              <a:rPr lang="uk-UA" dirty="0">
                <a:latin typeface="Times New Roman" panose="02020603050405020304" pitchFamily="18" charset="0"/>
                <a:ea typeface="Times New Roman" panose="02020603050405020304" pitchFamily="18" charset="0"/>
              </a:rPr>
              <a:t>У паспорті старої колонки написано, що за 1 годину роботи вона витрачає 2м3 газу, нагріваючи при цьому 200л води від 20 до 50ºС, а в паспорті нової колонки вказано витрати 1м3 газу, при цьому вона нагріває 250л від 20 до 50ºС. Порівняйте ККД двох колонок та з</a:t>
            </a:r>
            <a:r>
              <a:rPr lang="ru-RU"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ясуйте економічну вигоду нової покупки. </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У скільки разів зменшиться потреба в паливі за переходу теплової електростанції з вугілля на природний газ? (у 1,6 рази). Як це відобразиться на економічній та екологічній ситуації в країні?</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Чому економічно і екологічно вигідніше використовувати в автомобілях не бензин, а газ? (Використання природного газу продовжує термін служби свічок запалювання на 40%, у 4 рази – моторних мастил; у 2-10 разів зменшується викид шкідливих речовин в атмосферу.)</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Чи змогли б покращити економічну та екологічну ситуацію в країні випуск автомобілів, які працюють на сонячних батареях? Електромобілі? Автомобілі з двигунами на водні?</a:t>
            </a:r>
            <a:endParaRPr lang="ru-RU" sz="2400" dirty="0">
              <a:latin typeface="Times New Roman" panose="02020603050405020304" pitchFamily="18" charset="0"/>
              <a:ea typeface="Times New Roman" panose="02020603050405020304" pitchFamily="18" charset="0"/>
            </a:endParaRPr>
          </a:p>
          <a:p>
            <a:pPr indent="0" algn="just">
              <a:spcAft>
                <a:spcPts val="0"/>
              </a:spcAft>
              <a:buNone/>
              <a:tabLst>
                <a:tab pos="3084195" algn="ctr"/>
              </a:tabLst>
            </a:pPr>
            <a:r>
              <a:rPr lang="uk-UA"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171379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5127" y="124691"/>
            <a:ext cx="10515600" cy="2590799"/>
          </a:xfrm>
        </p:spPr>
        <p:txBody>
          <a:bodyPr>
            <a:normAutofit fontScale="90000"/>
          </a:bodyPr>
          <a:lstStyle/>
          <a:p>
            <a:pPr marL="228600" algn="ctr">
              <a:spcAft>
                <a:spcPts val="0"/>
              </a:spcAft>
              <a:tabLst>
                <a:tab pos="3084195" algn="ctr"/>
              </a:tabLst>
            </a:pPr>
            <a:r>
              <a:rPr lang="uk-UA" sz="3600" b="1" dirty="0">
                <a:latin typeface="Times New Roman" panose="02020603050405020304" pitchFamily="18" charset="0"/>
                <a:ea typeface="Times New Roman" panose="02020603050405020304" pitchFamily="18" charset="0"/>
              </a:rPr>
              <a:t>Плавлення й кристалізація. Випаровування й конденсація. Вода в різних агрегатних станах.</a:t>
            </a:r>
            <a:r>
              <a:rPr lang="ru-RU" sz="3600" dirty="0">
                <a:latin typeface="Times New Roman" panose="02020603050405020304" pitchFamily="18" charset="0"/>
                <a:ea typeface="Times New Roman" panose="02020603050405020304" pitchFamily="18" charset="0"/>
              </a:rPr>
              <a:t/>
            </a:r>
            <a:br>
              <a:rPr lang="ru-RU" sz="3600" dirty="0">
                <a:latin typeface="Times New Roman" panose="02020603050405020304" pitchFamily="18" charset="0"/>
                <a:ea typeface="Times New Roman" panose="02020603050405020304" pitchFamily="18" charset="0"/>
              </a:rPr>
            </a:br>
            <a:r>
              <a:rPr lang="uk-UA" sz="3600" b="1" dirty="0">
                <a:latin typeface="Times New Roman" panose="02020603050405020304" pitchFamily="18" charset="0"/>
                <a:ea typeface="Times New Roman" panose="02020603050405020304" pitchFamily="18" charset="0"/>
              </a:rPr>
              <a:t>Тест «Її величність Вода».</a:t>
            </a:r>
            <a:r>
              <a:rPr lang="ru-RU" sz="3600" dirty="0">
                <a:latin typeface="Times New Roman" panose="02020603050405020304" pitchFamily="18" charset="0"/>
                <a:ea typeface="Times New Roman" panose="02020603050405020304" pitchFamily="18" charset="0"/>
              </a:rPr>
              <a:t/>
            </a:r>
            <a:br>
              <a:rPr lang="ru-RU" sz="3600"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a:xfrm>
            <a:off x="845127" y="1537855"/>
            <a:ext cx="10515600" cy="5112327"/>
          </a:xfrm>
        </p:spPr>
        <p:txBody>
          <a:bodyPr>
            <a:normAutofit fontScale="92500" lnSpcReduction="10000"/>
          </a:bodyPr>
          <a:lstStyle/>
          <a:p>
            <a:pPr algn="just">
              <a:spcAft>
                <a:spcPts val="0"/>
              </a:spcAft>
              <a:tabLst>
                <a:tab pos="3084195" algn="ctr"/>
              </a:tabLst>
            </a:pPr>
            <a:r>
              <a:rPr lang="uk-UA" sz="2400" b="1" dirty="0">
                <a:latin typeface="Times New Roman" panose="02020603050405020304" pitchFamily="18" charset="0"/>
                <a:ea typeface="Times New Roman" panose="02020603050405020304" pitchFamily="18" charset="0"/>
              </a:rPr>
              <a:t> 1.</a:t>
            </a:r>
            <a:r>
              <a:rPr lang="uk-UA" sz="2400" dirty="0">
                <a:latin typeface="Times New Roman" panose="02020603050405020304" pitchFamily="18" charset="0"/>
                <a:ea typeface="Times New Roman" panose="02020603050405020304" pitchFamily="18" charset="0"/>
              </a:rPr>
              <a:t>Кожні 8 років об’єм споживання води щороку збільшується вдвічі. Це    означає його необмежене зростання, оскільки:</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А) запас прісної води на Землі становить 0,3%;</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Б) темпи споживання зростають у геометричній прогресії;</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В) води споживають більше за її запаси на Землі.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b="1" dirty="0">
                <a:latin typeface="Times New Roman" panose="02020603050405020304" pitchFamily="18" charset="0"/>
                <a:ea typeface="Times New Roman" panose="02020603050405020304" pitchFamily="18" charset="0"/>
              </a:rPr>
              <a:t>2.</a:t>
            </a:r>
            <a:r>
              <a:rPr lang="uk-UA" sz="2400" dirty="0">
                <a:latin typeface="Times New Roman" panose="02020603050405020304" pitchFamily="18" charset="0"/>
                <a:ea typeface="Times New Roman" panose="02020603050405020304" pitchFamily="18" charset="0"/>
              </a:rPr>
              <a:t> Один літр нафти у воді: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А) істотно не змінює її стан;</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Б) робить не придатним для вживання 10млн літрів води;</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В) швидко розчиняється та істотно не впливає на її стан</a:t>
            </a:r>
            <a:r>
              <a:rPr lang="uk-UA" sz="2400" dirty="0" smtClean="0">
                <a:latin typeface="Times New Roman" panose="02020603050405020304" pitchFamily="18" charset="0"/>
                <a:ea typeface="Times New Roman" panose="02020603050405020304" pitchFamily="18" charset="0"/>
              </a:rPr>
              <a:t>.</a:t>
            </a:r>
            <a:r>
              <a:rPr lang="uk-UA" sz="2400" b="1" dirty="0">
                <a:latin typeface="Times New Roman" panose="02020603050405020304" pitchFamily="18" charset="0"/>
                <a:ea typeface="Times New Roman" panose="02020603050405020304" pitchFamily="18" charset="0"/>
              </a:rPr>
              <a:t> </a:t>
            </a:r>
            <a:endParaRPr lang="uk-UA" sz="2400" b="1" dirty="0" smtClean="0">
              <a:latin typeface="Times New Roman" panose="02020603050405020304" pitchFamily="18" charset="0"/>
              <a:ea typeface="Times New Roman" panose="02020603050405020304" pitchFamily="18" charset="0"/>
            </a:endParaRPr>
          </a:p>
          <a:p>
            <a:pPr algn="just">
              <a:tabLst>
                <a:tab pos="3084195" algn="ctr"/>
              </a:tabLst>
            </a:pPr>
            <a:r>
              <a:rPr lang="uk-UA" sz="2400" b="1" dirty="0" smtClean="0">
                <a:latin typeface="Times New Roman" panose="02020603050405020304" pitchFamily="18" charset="0"/>
                <a:ea typeface="Times New Roman" panose="02020603050405020304" pitchFamily="18" charset="0"/>
              </a:rPr>
              <a:t>4</a:t>
            </a:r>
            <a:r>
              <a:rPr lang="uk-UA" sz="2400" b="1" dirty="0">
                <a:latin typeface="Times New Roman" panose="02020603050405020304" pitchFamily="18" charset="0"/>
                <a:ea typeface="Times New Roman" panose="02020603050405020304" pitchFamily="18" charset="0"/>
              </a:rPr>
              <a:t>.</a:t>
            </a:r>
            <a:r>
              <a:rPr lang="uk-UA" sz="2400" dirty="0">
                <a:latin typeface="Times New Roman" panose="02020603050405020304" pitchFamily="18" charset="0"/>
                <a:ea typeface="Times New Roman" panose="02020603050405020304" pitchFamily="18" charset="0"/>
              </a:rPr>
              <a:t> Воді притаманна </a:t>
            </a:r>
            <a:r>
              <a:rPr lang="uk-UA" sz="2400" dirty="0" err="1">
                <a:latin typeface="Times New Roman" panose="02020603050405020304" pitchFamily="18" charset="0"/>
                <a:ea typeface="Times New Roman" panose="02020603050405020304" pitchFamily="18" charset="0"/>
              </a:rPr>
              <a:t>пам</a:t>
            </a:r>
            <a:r>
              <a:rPr lang="en-US" sz="2400" dirty="0">
                <a:latin typeface="Times New Roman" panose="02020603050405020304" pitchFamily="18" charset="0"/>
                <a:ea typeface="Times New Roman" panose="02020603050405020304" pitchFamily="18" charset="0"/>
              </a:rPr>
              <a:t>’</a:t>
            </a:r>
            <a:r>
              <a:rPr lang="uk-UA" sz="2400" dirty="0">
                <a:latin typeface="Times New Roman" panose="02020603050405020304" pitchFamily="18" charset="0"/>
                <a:ea typeface="Times New Roman" panose="02020603050405020304" pitchFamily="18" charset="0"/>
              </a:rPr>
              <a:t>ять:</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А) це твердження не має сенсу, вода – це мінерал;</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Б) так, бо є докази існування інформаційної </a:t>
            </a:r>
            <a:r>
              <a:rPr lang="uk-UA" sz="2400" dirty="0" err="1">
                <a:latin typeface="Times New Roman" panose="02020603050405020304" pitchFamily="18" charset="0"/>
                <a:ea typeface="Times New Roman" panose="02020603050405020304" pitchFamily="18" charset="0"/>
              </a:rPr>
              <a:t>пам</a:t>
            </a:r>
            <a:r>
              <a:rPr lang="ru-RU" sz="2400" dirty="0">
                <a:latin typeface="Times New Roman" panose="02020603050405020304" pitchFamily="18" charset="0"/>
                <a:ea typeface="Times New Roman" panose="02020603050405020304" pitchFamily="18" charset="0"/>
              </a:rPr>
              <a:t>’</a:t>
            </a:r>
            <a:r>
              <a:rPr lang="uk-UA" sz="2400" dirty="0">
                <a:latin typeface="Times New Roman" panose="02020603050405020304" pitchFamily="18" charset="0"/>
                <a:ea typeface="Times New Roman" panose="02020603050405020304" pitchFamily="18" charset="0"/>
              </a:rPr>
              <a:t>яті в неживій природі;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sz="2400" dirty="0">
                <a:latin typeface="Times New Roman" panose="02020603050405020304" pitchFamily="18" charset="0"/>
                <a:ea typeface="Times New Roman" panose="02020603050405020304" pitchFamily="18" charset="0"/>
              </a:rPr>
              <a:t>В) немає правильної відповіді.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endParaRPr lang="uk-UA" dirty="0" smtClean="0">
              <a:latin typeface="Times New Roman" panose="02020603050405020304" pitchFamily="18" charset="0"/>
              <a:ea typeface="Times New Roman" panose="02020603050405020304" pitchFamily="18" charset="0"/>
            </a:endParaRPr>
          </a:p>
          <a:p>
            <a:pPr algn="just">
              <a:tabLst>
                <a:tab pos="3084195" algn="ctr"/>
              </a:tabLst>
            </a:pPr>
            <a:endParaRPr lang="ru-RU" dirty="0"/>
          </a:p>
        </p:txBody>
      </p:sp>
    </p:spTree>
    <p:extLst>
      <p:ext uri="{BB962C8B-B14F-4D97-AF65-F5344CB8AC3E}">
        <p14:creationId xmlns:p14="http://schemas.microsoft.com/office/powerpoint/2010/main" val="378305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45127" y="471056"/>
            <a:ext cx="10515600" cy="5709082"/>
          </a:xfrm>
        </p:spPr>
        <p:txBody>
          <a:bodyPr>
            <a:normAutofit/>
          </a:bodyPr>
          <a:lstStyle/>
          <a:p>
            <a:pPr lvl="0" algn="just">
              <a:tabLst>
                <a:tab pos="3084195" algn="ctr"/>
              </a:tabLst>
            </a:pPr>
            <a:r>
              <a:rPr lang="uk-UA" sz="2000" b="1" dirty="0">
                <a:solidFill>
                  <a:prstClr val="black"/>
                </a:solidFill>
                <a:latin typeface="Times New Roman" panose="02020603050405020304" pitchFamily="18" charset="0"/>
                <a:ea typeface="Times New Roman" panose="02020603050405020304" pitchFamily="18" charset="0"/>
              </a:rPr>
              <a:t>5.</a:t>
            </a:r>
            <a:r>
              <a:rPr lang="uk-UA" sz="2000" dirty="0">
                <a:solidFill>
                  <a:prstClr val="black"/>
                </a:solidFill>
                <a:latin typeface="Times New Roman" panose="02020603050405020304" pitchFamily="18" charset="0"/>
                <a:ea typeface="Times New Roman" panose="02020603050405020304" pitchFamily="18" charset="0"/>
              </a:rPr>
              <a:t> Вода – це паливо майбутнього:</a:t>
            </a:r>
            <a:endParaRPr lang="ru-RU" sz="2000" dirty="0">
              <a:solidFill>
                <a:prstClr val="black"/>
              </a:solidFill>
              <a:latin typeface="Times New Roman" panose="02020603050405020304" pitchFamily="18" charset="0"/>
              <a:ea typeface="Times New Roman" panose="02020603050405020304" pitchFamily="18" charset="0"/>
            </a:endParaRPr>
          </a:p>
          <a:p>
            <a:pPr lvl="0" algn="just">
              <a:tabLst>
                <a:tab pos="3084195" algn="ctr"/>
              </a:tabLst>
            </a:pPr>
            <a:r>
              <a:rPr lang="uk-UA" sz="2000" dirty="0">
                <a:solidFill>
                  <a:prstClr val="black"/>
                </a:solidFill>
                <a:latin typeface="Times New Roman" panose="02020603050405020304" pitchFamily="18" charset="0"/>
                <a:ea typeface="Times New Roman" panose="02020603050405020304" pitchFamily="18" charset="0"/>
              </a:rPr>
              <a:t>А) якщо відкрити дешеву реакцію виділення Н2;</a:t>
            </a:r>
            <a:endParaRPr lang="ru-RU" sz="2000" dirty="0">
              <a:solidFill>
                <a:prstClr val="black"/>
              </a:solidFill>
              <a:latin typeface="Times New Roman" panose="02020603050405020304" pitchFamily="18" charset="0"/>
              <a:ea typeface="Times New Roman" panose="02020603050405020304" pitchFamily="18" charset="0"/>
            </a:endParaRPr>
          </a:p>
          <a:p>
            <a:pPr lvl="0" algn="just">
              <a:tabLst>
                <a:tab pos="3084195" algn="ctr"/>
              </a:tabLst>
            </a:pPr>
            <a:r>
              <a:rPr lang="uk-UA" sz="2000" dirty="0">
                <a:solidFill>
                  <a:prstClr val="black"/>
                </a:solidFill>
                <a:latin typeface="Times New Roman" panose="02020603050405020304" pitchFamily="18" charset="0"/>
                <a:ea typeface="Times New Roman" panose="02020603050405020304" pitchFamily="18" charset="0"/>
              </a:rPr>
              <a:t>Б) бо з одного кілограма води можна отримати більше енергії, ніж зі 100кг кам’яного вугілля;</a:t>
            </a:r>
            <a:endParaRPr lang="ru-RU" sz="2000" dirty="0">
              <a:solidFill>
                <a:prstClr val="black"/>
              </a:solidFill>
              <a:latin typeface="Times New Roman" panose="02020603050405020304" pitchFamily="18" charset="0"/>
              <a:ea typeface="Times New Roman" panose="02020603050405020304" pitchFamily="18" charset="0"/>
            </a:endParaRPr>
          </a:p>
          <a:p>
            <a:pPr lvl="0" algn="just">
              <a:tabLst>
                <a:tab pos="3084195" algn="ctr"/>
              </a:tabLst>
            </a:pPr>
            <a:r>
              <a:rPr lang="uk-UA" sz="2000" dirty="0">
                <a:solidFill>
                  <a:prstClr val="black"/>
                </a:solidFill>
                <a:latin typeface="Times New Roman" panose="02020603050405020304" pitchFamily="18" charset="0"/>
                <a:ea typeface="Times New Roman" panose="02020603050405020304" pitchFamily="18" charset="0"/>
              </a:rPr>
              <a:t>В) вода не може бути паливом.</a:t>
            </a:r>
            <a:endParaRPr lang="ru-RU" sz="2000" dirty="0">
              <a:solidFill>
                <a:prstClr val="black"/>
              </a:solidFill>
              <a:latin typeface="Times New Roman" panose="02020603050405020304" pitchFamily="18" charset="0"/>
              <a:ea typeface="Times New Roman" panose="02020603050405020304" pitchFamily="18" charset="0"/>
            </a:endParaRPr>
          </a:p>
          <a:p>
            <a:pPr algn="just">
              <a:tabLst>
                <a:tab pos="3084195" algn="ctr"/>
              </a:tabLst>
            </a:pPr>
            <a:r>
              <a:rPr lang="uk-UA" sz="2000" b="1" dirty="0" smtClean="0">
                <a:latin typeface="Times New Roman" panose="02020603050405020304" pitchFamily="18" charset="0"/>
                <a:ea typeface="Times New Roman" panose="02020603050405020304" pitchFamily="18" charset="0"/>
              </a:rPr>
              <a:t>8</a:t>
            </a:r>
            <a:r>
              <a:rPr lang="uk-UA" sz="2000" b="1" dirty="0">
                <a:latin typeface="Times New Roman" panose="02020603050405020304" pitchFamily="18" charset="0"/>
                <a:ea typeface="Times New Roman" panose="02020603050405020304" pitchFamily="18" charset="0"/>
              </a:rPr>
              <a:t>.</a:t>
            </a:r>
            <a:r>
              <a:rPr lang="uk-UA" sz="2000" dirty="0">
                <a:latin typeface="Times New Roman" panose="02020603050405020304" pitchFamily="18" charset="0"/>
                <a:ea typeface="Times New Roman" panose="02020603050405020304" pitchFamily="18" charset="0"/>
              </a:rPr>
              <a:t> Стічні води, що надходять із підприємств до водоймищ:</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А) не змінюють фізико-хімічних властивостей води;</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Б) змінюють фізико-хімічні властивості води, але вона через кілька днів самоочищається;</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В) змінюють фізико-хімічні властивості, порушуючи газообмін з атмосферою.</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b="1" dirty="0">
                <a:latin typeface="Times New Roman" panose="02020603050405020304" pitchFamily="18" charset="0"/>
                <a:ea typeface="Times New Roman" panose="02020603050405020304" pitchFamily="18" charset="0"/>
              </a:rPr>
              <a:t>10.</a:t>
            </a:r>
            <a:r>
              <a:rPr lang="uk-UA" sz="2000" dirty="0">
                <a:latin typeface="Times New Roman" panose="02020603050405020304" pitchFamily="18" charset="0"/>
                <a:ea typeface="Times New Roman" panose="02020603050405020304" pitchFamily="18" charset="0"/>
              </a:rPr>
              <a:t> Вода прозора для світла, бо:</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А) пропускає весь спектр світла;</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Б) пропускає деякі кольори спектра білого світла;</a:t>
            </a:r>
            <a:endParaRPr lang="ru-RU" sz="2000" dirty="0">
              <a:latin typeface="Times New Roman" panose="02020603050405020304" pitchFamily="18" charset="0"/>
              <a:ea typeface="Times New Roman" panose="02020603050405020304" pitchFamily="18" charset="0"/>
            </a:endParaRPr>
          </a:p>
          <a:p>
            <a:pPr algn="just">
              <a:tabLst>
                <a:tab pos="3084195" algn="ctr"/>
              </a:tabLst>
            </a:pPr>
            <a:r>
              <a:rPr lang="uk-UA" sz="2000" dirty="0">
                <a:latin typeface="Times New Roman" panose="02020603050405020304" pitchFamily="18" charset="0"/>
                <a:ea typeface="Times New Roman" panose="02020603050405020304" pitchFamily="18" charset="0"/>
              </a:rPr>
              <a:t>В) пропускає інтервал довжин хвиль світла за відсутності значної кількості домішок у ній.</a:t>
            </a:r>
            <a:endParaRPr lang="ru-RU" sz="2000" dirty="0">
              <a:latin typeface="Times New Roman" panose="02020603050405020304" pitchFamily="18" charset="0"/>
              <a:ea typeface="Times New Roman" panose="02020603050405020304" pitchFamily="18" charset="0"/>
            </a:endParaRPr>
          </a:p>
          <a:p>
            <a:endParaRPr lang="ru-RU" sz="2000" dirty="0"/>
          </a:p>
        </p:txBody>
      </p:sp>
    </p:spTree>
    <p:extLst>
      <p:ext uri="{BB962C8B-B14F-4D97-AF65-F5344CB8AC3E}">
        <p14:creationId xmlns:p14="http://schemas.microsoft.com/office/powerpoint/2010/main" val="8115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0218"/>
            <a:ext cx="10349345" cy="3214255"/>
          </a:xfrm>
        </p:spPr>
        <p:txBody>
          <a:bodyPr>
            <a:normAutofit/>
          </a:bodyPr>
          <a:lstStyle/>
          <a:p>
            <a:pPr marL="342900" lvl="0" indent="-342900" algn="ctr">
              <a:spcAft>
                <a:spcPts val="0"/>
              </a:spcAft>
              <a:tabLst>
                <a:tab pos="457200" algn="l"/>
                <a:tab pos="3084195" algn="ctr"/>
              </a:tabLst>
            </a:pPr>
            <a:r>
              <a:rPr lang="uk-UA" b="1" dirty="0">
                <a:latin typeface="Times New Roman" panose="02020603050405020304" pitchFamily="18" charset="0"/>
                <a:ea typeface="Times New Roman" panose="02020603050405020304" pitchFamily="18" charset="0"/>
              </a:rPr>
              <a:t> Перетворення енергії в механічних і теплових процесах. </a:t>
            </a:r>
            <a:r>
              <a:rPr lang="uk-UA" b="1" dirty="0" smtClean="0">
                <a:latin typeface="Times New Roman" panose="02020603050405020304" pitchFamily="18" charset="0"/>
                <a:ea typeface="Times New Roman" panose="02020603050405020304" pitchFamily="18" charset="0"/>
              </a:rPr>
              <a:t>Теплові </a:t>
            </a:r>
            <a:r>
              <a:rPr lang="uk-UA" b="1" dirty="0">
                <a:latin typeface="Times New Roman" panose="02020603050405020304" pitchFamily="18" charset="0"/>
                <a:ea typeface="Times New Roman" panose="02020603050405020304" pitchFamily="18" charset="0"/>
              </a:rPr>
              <a:t>двигуни.  </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a:xfrm>
            <a:off x="838200" y="2798618"/>
            <a:ext cx="10515600" cy="3837709"/>
          </a:xfrm>
        </p:spPr>
        <p:txBody>
          <a:bodyPr>
            <a:normAutofit fontScale="92500" lnSpcReduction="20000"/>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Чому в розвинутих країнах до виробників автомобілів висувають дуже жорсткі вимоги відносно повного згоряння палива  у двигунах?</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b="1" dirty="0">
                <a:latin typeface="Times New Roman" panose="02020603050405020304" pitchFamily="18" charset="0"/>
                <a:ea typeface="Times New Roman" panose="02020603050405020304" pitchFamily="18" charset="0"/>
              </a:rPr>
              <a:t>Задача. </a:t>
            </a:r>
            <a:r>
              <a:rPr lang="uk-UA" dirty="0">
                <a:latin typeface="Times New Roman" panose="02020603050405020304" pitchFamily="18" charset="0"/>
                <a:ea typeface="Times New Roman" panose="02020603050405020304" pitchFamily="18" charset="0"/>
              </a:rPr>
              <a:t>Дизельний двигун отримує від згоряння палива 20МДж теплоти й виконує роботу 7МДж. Скільки тепла в довкілля він при цьому віддає? Які екологічні наслідки цього?</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Позначається повне чи не повне згоряння палива у двигуні внутрішнього згоряння на його ККД; на навколишньому середовищі?</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b="1" dirty="0">
                <a:latin typeface="Times New Roman" panose="02020603050405020304" pitchFamily="18" charset="0"/>
                <a:ea typeface="Times New Roman" panose="02020603050405020304" pitchFamily="18" charset="0"/>
              </a:rPr>
              <a:t>Задача. </a:t>
            </a:r>
            <a:r>
              <a:rPr lang="uk-UA" dirty="0">
                <a:latin typeface="Times New Roman" panose="02020603050405020304" pitchFamily="18" charset="0"/>
                <a:ea typeface="Times New Roman" panose="02020603050405020304" pitchFamily="18" charset="0"/>
              </a:rPr>
              <a:t>Автомобіль потужністю 100кВт проїхав</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240км зі швидкістю 80км/год. При цьому він витратив 95л бензину.  На скільки б збільшився ККД двигуна, якби витрати бензину вдалося зменшити хоча б на 3л, а швидкість руху зменшити до 60км/год? (На 13%).</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087976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57199"/>
            <a:ext cx="10515600" cy="1551709"/>
          </a:xfrm>
        </p:spPr>
        <p:txBody>
          <a:bodyPr>
            <a:normAutofit fontScale="90000"/>
          </a:bodyPr>
          <a:lstStyle/>
          <a:p>
            <a:pPr marL="342900" lvl="0" indent="-342900" algn="ctr">
              <a:spcAft>
                <a:spcPts val="0"/>
              </a:spcAft>
              <a:tabLst>
                <a:tab pos="457200" algn="l"/>
                <a:tab pos="3084195" algn="ctr"/>
              </a:tabLst>
            </a:pPr>
            <a:r>
              <a:rPr lang="uk-UA" b="1" dirty="0">
                <a:latin typeface="Times New Roman" panose="02020603050405020304" pitchFamily="18" charset="0"/>
                <a:ea typeface="Times New Roman" panose="02020603050405020304" pitchFamily="18" charset="0"/>
              </a:rPr>
              <a:t>Екологічні проблеми використання теплових машин.</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p:txBody>
          <a:bodyPr>
            <a:normAutofit/>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ТЕС потужністю 2,4млн кВт споживає 100 вагонів вугілля за добу. Не важко підрахувати, що за рік використовують понад 2млн тон! І це тільки одна електростанція. А звідси випливає надзвичайно гостре питання для України: звідки брати необхідну кількість енергоносіїв і яким чином  розраховуватися за них. Отже, ощадливе споживання палива та паливних ресурсів, боротьба з безвідповідальністю та марнотратством, встановлення газоочисного та пиловловлювального обладнання, пошук альтернативних джерел енергії (вітрові електростанції, використання енергії Сонця, енергії відливів та припливів) – єдиний вихід, принаймні на цьому етапі.</a:t>
            </a:r>
            <a:endParaRPr lang="ru-RU" sz="2400" dirty="0">
              <a:latin typeface="Times New Roman" panose="02020603050405020304" pitchFamily="18" charset="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80719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0109"/>
            <a:ext cx="10515600" cy="1814946"/>
          </a:xfrm>
        </p:spPr>
        <p:txBody>
          <a:bodyPr>
            <a:normAutofit/>
          </a:bodyPr>
          <a:lstStyle/>
          <a:p>
            <a:pPr algn="ctr"/>
            <a:r>
              <a:rPr lang="uk-UA" sz="4000" b="1" dirty="0">
                <a:solidFill>
                  <a:prstClr val="black"/>
                </a:solidFill>
                <a:latin typeface="Times New Roman" panose="02020603050405020304" pitchFamily="18" charset="0"/>
                <a:ea typeface="Times New Roman" panose="02020603050405020304" pitchFamily="18" charset="0"/>
              </a:rPr>
              <a:t>Екологічні проблеми використання теплових машин.</a:t>
            </a:r>
            <a:r>
              <a:rPr lang="ru-RU" sz="2500" dirty="0">
                <a:solidFill>
                  <a:prstClr val="black"/>
                </a:solidFill>
                <a:latin typeface="Times New Roman" panose="02020603050405020304" pitchFamily="18" charset="0"/>
                <a:ea typeface="Times New Roman" panose="02020603050405020304" pitchFamily="18" charset="0"/>
              </a:rPr>
              <a:t/>
            </a:r>
            <a:br>
              <a:rPr lang="ru-RU" sz="2500" dirty="0">
                <a:solidFill>
                  <a:prstClr val="black"/>
                </a:solidFill>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p:txBody>
          <a:bodyPr>
            <a:normAutofit fontScale="92500" lnSpcReduction="10000"/>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Запропонуйте способи збільшення ККД теплових машин. (Підвищення жаростійкості матеріалів, з яких виготовлено двигун; зниження втрат енергії на подолання тертя в деталях машин і зменшення теплопередачі навколишньому повітрю.) Чому це так важливо?</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b="1" dirty="0">
                <a:latin typeface="Times New Roman" panose="02020603050405020304" pitchFamily="18" charset="0"/>
                <a:ea typeface="Times New Roman" panose="02020603050405020304" pitchFamily="18" charset="0"/>
              </a:rPr>
              <a:t>Задача. </a:t>
            </a:r>
            <a:r>
              <a:rPr lang="uk-UA" dirty="0">
                <a:latin typeface="Times New Roman" panose="02020603050405020304" pitchFamily="18" charset="0"/>
                <a:ea typeface="Times New Roman" panose="02020603050405020304" pitchFamily="18" charset="0"/>
              </a:rPr>
              <a:t>Скільки дизельного палива спалить двигун автобуса за 1 год, якщо він розвиває потужність 110кВт? ККД двигуна становить 25%, питома теплота згоряння дизельного палива – 42МДж/кг. (38кг, або 47л.) На скільки енергетично ефективніше було б використати як паливо пропан або водень ( питома теплота згоряння відповідно 84МДж/кг і 120МДж/кг)?</a:t>
            </a:r>
            <a:endParaRPr lang="ru-RU" sz="2400" dirty="0">
              <a:latin typeface="Times New Roman" panose="02020603050405020304" pitchFamily="18" charset="0"/>
              <a:ea typeface="Times New Roman" panose="02020603050405020304" pitchFamily="18" charset="0"/>
            </a:endParaRPr>
          </a:p>
          <a:p>
            <a:pPr indent="0" algn="just">
              <a:spcAft>
                <a:spcPts val="0"/>
              </a:spcAft>
              <a:buNone/>
              <a:tabLst>
                <a:tab pos="3084195" algn="ctr"/>
              </a:tabLst>
            </a:pPr>
            <a:r>
              <a:rPr lang="uk-UA"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662570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5127" y="365760"/>
            <a:ext cx="10515600" cy="659476"/>
          </a:xfrm>
        </p:spPr>
        <p:txBody>
          <a:bodyPr>
            <a:normAutofit fontScale="90000"/>
          </a:bodyPr>
          <a:lstStyle/>
          <a:p>
            <a:r>
              <a:rPr lang="ru-RU" b="1"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Тест «Вплив енергетичного втручання людини на довкілля»</a:t>
            </a:r>
            <a:endParaRPr lang="ru-RU" sz="2800" dirty="0"/>
          </a:p>
        </p:txBody>
      </p:sp>
      <p:sp>
        <p:nvSpPr>
          <p:cNvPr id="3" name="Місце для вмісту 2"/>
          <p:cNvSpPr>
            <a:spLocks noGrp="1"/>
          </p:cNvSpPr>
          <p:nvPr>
            <p:ph idx="1"/>
          </p:nvPr>
        </p:nvSpPr>
        <p:spPr>
          <a:xfrm>
            <a:off x="845127" y="1025236"/>
            <a:ext cx="10515600" cy="5154901"/>
          </a:xfrm>
        </p:spPr>
        <p:txBody>
          <a:bodyPr>
            <a:normAutofit fontScale="62500" lnSpcReduction="20000"/>
          </a:bodyPr>
          <a:lstStyle/>
          <a:p>
            <a:pPr algn="just">
              <a:spcAft>
                <a:spcPts val="0"/>
              </a:spcAft>
              <a:tabLst>
                <a:tab pos="3084195" algn="ctr"/>
              </a:tabLst>
            </a:pPr>
            <a:r>
              <a:rPr lang="uk-UA" b="1" dirty="0">
                <a:latin typeface="Times New Roman" panose="02020603050405020304" pitchFamily="18" charset="0"/>
                <a:ea typeface="Times New Roman" panose="02020603050405020304" pitchFamily="18" charset="0"/>
              </a:rPr>
              <a:t> 1. </a:t>
            </a:r>
            <a:r>
              <a:rPr lang="uk-UA" dirty="0">
                <a:latin typeface="Times New Roman" panose="02020603050405020304" pitchFamily="18" charset="0"/>
                <a:ea typeface="Times New Roman" panose="02020603050405020304" pitchFamily="18" charset="0"/>
              </a:rPr>
              <a:t>Людина може спричинити енергетичну катастрофу, бо:</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використовує різні джерела енергії;</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потреба в енергії збільшується з року в рік;</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втручається в </a:t>
            </a:r>
            <a:r>
              <a:rPr lang="uk-UA" dirty="0" err="1">
                <a:latin typeface="Times New Roman" panose="02020603050405020304" pitchFamily="18" charset="0"/>
                <a:ea typeface="Times New Roman" panose="02020603050405020304" pitchFamily="18" charset="0"/>
              </a:rPr>
              <a:t>енергообіг</a:t>
            </a:r>
            <a:r>
              <a:rPr lang="uk-UA" dirty="0">
                <a:latin typeface="Times New Roman" panose="02020603050405020304" pitchFamily="18" charset="0"/>
                <a:ea typeface="Times New Roman" panose="02020603050405020304" pitchFamily="18" charset="0"/>
              </a:rPr>
              <a:t>, спричиняє серйозні змінив розподілі енергії.</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Збільшення вуглекислого газу призведе до «парникового ефекту», бо газ поглинає:</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ультрафіолетове випромінювання;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гама випромінювання;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інфрачервоне випромінювання.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3.</a:t>
            </a:r>
            <a:r>
              <a:rPr lang="uk-UA" dirty="0">
                <a:latin typeface="Times New Roman" panose="02020603050405020304" pitchFamily="18" charset="0"/>
                <a:ea typeface="Times New Roman" panose="02020603050405020304" pitchFamily="18" charset="0"/>
              </a:rPr>
              <a:t> Енергія Сонця консервується на тисячоліття у:</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воді, </a:t>
            </a:r>
            <a:r>
              <a:rPr lang="uk-UA" dirty="0" err="1">
                <a:latin typeface="Times New Roman" panose="02020603050405020304" pitchFamily="18" charset="0"/>
                <a:ea typeface="Times New Roman" panose="02020603050405020304" pitchFamily="18" charset="0"/>
              </a:rPr>
              <a:t>вітрі</a:t>
            </a:r>
            <a:r>
              <a:rPr lang="uk-UA" dirty="0">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міді, залізі, алюмінії;</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вугіллі, нафті, природному газі.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4.</a:t>
            </a:r>
            <a:r>
              <a:rPr lang="uk-UA" dirty="0">
                <a:latin typeface="Times New Roman" panose="02020603050405020304" pitchFamily="18" charset="0"/>
                <a:ea typeface="Times New Roman" panose="02020603050405020304" pitchFamily="18" charset="0"/>
              </a:rPr>
              <a:t> Вугілля належить до не відновлювальних ресурсів енергії на Землі, бо:</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його запаси обмежені;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темпи використання значно більші, ніж час його утворення;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нерівномірно розподілене на Землі.</a:t>
            </a:r>
            <a:endParaRPr lang="ru-RU" dirty="0"/>
          </a:p>
        </p:txBody>
      </p:sp>
    </p:spTree>
    <p:extLst>
      <p:ext uri="{BB962C8B-B14F-4D97-AF65-F5344CB8AC3E}">
        <p14:creationId xmlns:p14="http://schemas.microsoft.com/office/powerpoint/2010/main" val="260428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45127" y="332510"/>
            <a:ext cx="10515600" cy="5847628"/>
          </a:xfrm>
        </p:spPr>
        <p:txBody>
          <a:bodyPr>
            <a:normAutofit fontScale="70000" lnSpcReduction="20000"/>
          </a:bodyPr>
          <a:lstStyle/>
          <a:p>
            <a:pPr algn="just">
              <a:tabLst>
                <a:tab pos="3084195" algn="ctr"/>
              </a:tabLst>
            </a:pPr>
            <a:r>
              <a:rPr lang="uk-UA" b="1" dirty="0">
                <a:latin typeface="Times New Roman" panose="02020603050405020304" pitchFamily="18" charset="0"/>
                <a:ea typeface="Times New Roman" panose="02020603050405020304" pitchFamily="18" charset="0"/>
              </a:rPr>
              <a:t>6.</a:t>
            </a:r>
            <a:r>
              <a:rPr lang="uk-UA" dirty="0">
                <a:latin typeface="Times New Roman" panose="02020603050405020304" pitchFamily="18" charset="0"/>
                <a:ea typeface="Times New Roman" panose="02020603050405020304" pitchFamily="18" charset="0"/>
              </a:rPr>
              <a:t> Експлуатація ГЕС впливає на енергетичні процеси, бо:</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забруднює атмосферу;</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призводить до зменшення кількості родючих земель, чисельності риб, загибелі мешканців водоймищ;</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порушується кругообіг води, що змінює клімат на прилеглій території.</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7.</a:t>
            </a:r>
            <a:r>
              <a:rPr lang="uk-UA" dirty="0">
                <a:latin typeface="Times New Roman" panose="02020603050405020304" pitchFamily="18" charset="0"/>
                <a:ea typeface="Times New Roman" panose="02020603050405020304" pitchFamily="18" charset="0"/>
              </a:rPr>
              <a:t> Вітрові електростанції, використовуючи енергію вітру:</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А) не спричиняють будь-яких змін у природі та довкіллі;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Б) призводять до зниження температури, зменшення кількості опадів;</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В) не порушують енергетичного балансу в довкіллі.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8.</a:t>
            </a:r>
            <a:r>
              <a:rPr lang="uk-UA" dirty="0">
                <a:latin typeface="Times New Roman" panose="02020603050405020304" pitchFamily="18" charset="0"/>
                <a:ea typeface="Times New Roman" panose="02020603050405020304" pitchFamily="18" charset="0"/>
              </a:rPr>
              <a:t> Експлуатація ТЕС, ТЕЦ:</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А) не змінює енергетичного балансу довкілля;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Б) призводить до серйозних енергетичних порушень в атмосфері;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В) є екологічно чистою в усьому світі.</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b="1" dirty="0">
                <a:latin typeface="Times New Roman" panose="02020603050405020304" pitchFamily="18" charset="0"/>
                <a:ea typeface="Times New Roman" panose="02020603050405020304" pitchFamily="18" charset="0"/>
              </a:rPr>
              <a:t>9.</a:t>
            </a:r>
            <a:r>
              <a:rPr lang="uk-UA" dirty="0">
                <a:latin typeface="Times New Roman" panose="02020603050405020304" pitchFamily="18" charset="0"/>
                <a:ea typeface="Times New Roman" panose="02020603050405020304" pitchFamily="18" charset="0"/>
              </a:rPr>
              <a:t> Збільшення кількості автомобілів:</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А) підвищує вміст чадного газу й призводить до подальшого підвищення температури повітря;</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Б) призводить до появи парникового ефекту;</a:t>
            </a:r>
            <a:endParaRPr lang="ru-RU" sz="2400" dirty="0">
              <a:latin typeface="Times New Roman" panose="02020603050405020304" pitchFamily="18" charset="0"/>
              <a:ea typeface="Times New Roman" panose="02020603050405020304" pitchFamily="18" charset="0"/>
            </a:endParaRPr>
          </a:p>
          <a:p>
            <a:pPr algn="just">
              <a:tabLst>
                <a:tab pos="3084195" algn="ctr"/>
              </a:tabLst>
            </a:pPr>
            <a:r>
              <a:rPr lang="uk-UA" dirty="0">
                <a:latin typeface="Times New Roman" panose="02020603050405020304" pitchFamily="18" charset="0"/>
                <a:ea typeface="Times New Roman" panose="02020603050405020304" pitchFamily="18" charset="0"/>
              </a:rPr>
              <a:t>- В) не спричиняє значних змін і не призводить до негативних наслідків у довкіллі.</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745251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5182" y="955963"/>
            <a:ext cx="10515600" cy="1011379"/>
          </a:xfrm>
        </p:spPr>
        <p:txBody>
          <a:bodyPr>
            <a:normAutofit fontScale="90000"/>
          </a:bodyPr>
          <a:lstStyle/>
          <a:p>
            <a:pPr marL="228600">
              <a:spcAft>
                <a:spcPts val="0"/>
              </a:spcAft>
              <a:tabLst>
                <a:tab pos="3084195" algn="ctr"/>
              </a:tabLst>
            </a:pPr>
            <a:r>
              <a:rPr lang="uk-UA" sz="3100" b="1" dirty="0" smtClean="0">
                <a:latin typeface="Times New Roman" panose="02020603050405020304" pitchFamily="18" charset="0"/>
                <a:ea typeface="Times New Roman" panose="02020603050405020304" pitchFamily="18" charset="0"/>
              </a:rPr>
              <a:t>Висновки</a:t>
            </a:r>
            <a:r>
              <a:rPr lang="ru-RU" sz="3200" dirty="0" smtClean="0">
                <a:latin typeface="Times New Roman" panose="02020603050405020304" pitchFamily="18" charset="0"/>
                <a:ea typeface="Times New Roman" panose="02020603050405020304" pitchFamily="18" charset="0"/>
              </a:rPr>
              <a:t>. </a:t>
            </a:r>
            <a:br>
              <a:rPr lang="ru-RU" sz="3200" dirty="0" smtClean="0">
                <a:latin typeface="Times New Roman" panose="02020603050405020304" pitchFamily="18" charset="0"/>
                <a:ea typeface="Times New Roman" panose="02020603050405020304" pitchFamily="18" charset="0"/>
              </a:rPr>
            </a:br>
            <a:r>
              <a:rPr lang="uk-UA" sz="2700" dirty="0" smtClean="0">
                <a:latin typeface="Times New Roman" panose="02020603050405020304" pitchFamily="18" charset="0"/>
                <a:ea typeface="Times New Roman" panose="02020603050405020304" pitchFamily="18" charset="0"/>
              </a:rPr>
              <a:t>Систематично </a:t>
            </a:r>
            <a:r>
              <a:rPr lang="uk-UA" sz="2700" dirty="0">
                <a:latin typeface="Times New Roman" panose="02020603050405020304" pitchFamily="18" charset="0"/>
                <a:ea typeface="Times New Roman" panose="02020603050405020304" pitchFamily="18" charset="0"/>
              </a:rPr>
              <a:t>використовуючи в навчальній програмі питання, пов</a:t>
            </a:r>
            <a:r>
              <a:rPr lang="ru-RU" sz="2700" dirty="0">
                <a:latin typeface="Times New Roman" panose="02020603050405020304" pitchFamily="18" charset="0"/>
                <a:ea typeface="Times New Roman" panose="02020603050405020304" pitchFamily="18" charset="0"/>
              </a:rPr>
              <a:t>’</a:t>
            </a:r>
            <a:r>
              <a:rPr lang="uk-UA" sz="2700" dirty="0">
                <a:latin typeface="Times New Roman" panose="02020603050405020304" pitchFamily="18" charset="0"/>
                <a:ea typeface="Times New Roman" panose="02020603050405020304" pitchFamily="18" charset="0"/>
              </a:rPr>
              <a:t>язані із соціальним, економічним та екологічним розвитком особистості, можна стверджувати, що в школярів формується правильна поведінка в конкретних ситуаціях сучасного життя, а саме: </a:t>
            </a:r>
            <a:r>
              <a:rPr lang="ru-RU" sz="2700" dirty="0">
                <a:latin typeface="Times New Roman" panose="02020603050405020304" pitchFamily="18" charset="0"/>
                <a:ea typeface="Times New Roman" panose="02020603050405020304" pitchFamily="18" charset="0"/>
              </a:rPr>
              <a:t/>
            </a:r>
            <a:br>
              <a:rPr lang="ru-RU" sz="2700" dirty="0">
                <a:latin typeface="Times New Roman" panose="02020603050405020304" pitchFamily="18" charset="0"/>
                <a:ea typeface="Times New Roman" panose="02020603050405020304" pitchFamily="18" charset="0"/>
              </a:rPr>
            </a:br>
            <a:endParaRPr lang="ru-RU" sz="2700" dirty="0"/>
          </a:p>
        </p:txBody>
      </p:sp>
      <p:sp>
        <p:nvSpPr>
          <p:cNvPr id="3" name="Місце для вмісту 2"/>
          <p:cNvSpPr>
            <a:spLocks noGrp="1"/>
          </p:cNvSpPr>
          <p:nvPr>
            <p:ph idx="1"/>
          </p:nvPr>
        </p:nvSpPr>
        <p:spPr>
          <a:xfrm>
            <a:off x="838200" y="2258291"/>
            <a:ext cx="10515600" cy="4599709"/>
          </a:xfrm>
        </p:spPr>
        <p:txBody>
          <a:bodyPr>
            <a:normAutofit fontScale="85000" lnSpcReduction="10000"/>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Учні привчаються заощаджувати електроенергію й воду за рахунок своєчасного вимкнення споживачів;</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Самостійно можуть оцінити, яка енергія споживається приладами вдома, чи можна користуватися цими приладами ощадливіше, оцінюють, скільки коштує марнотратство в їхніх сім’ях за місяць, за рік;</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Школярі можуть порівнювати технічні засоби та показники впливу на природу, вивчають рівень забруднень, заощадження палива, кількість шкідливих викидів та споживання кисню, що формує в них уміння оцінювати стан довкілля та природні ресурси.</a:t>
            </a:r>
            <a:endParaRPr lang="ru-RU" sz="2400" dirty="0">
              <a:latin typeface="Times New Roman" panose="02020603050405020304" pitchFamily="18" charset="0"/>
              <a:ea typeface="Times New Roman" panose="02020603050405020304" pitchFamily="18" charset="0"/>
            </a:endParaRPr>
          </a:p>
          <a:p>
            <a:pPr marL="457200" algn="just">
              <a:spcAft>
                <a:spcPts val="0"/>
              </a:spcAft>
              <a:tabLst>
                <a:tab pos="3084195" algn="ctr"/>
              </a:tabLst>
            </a:pPr>
            <a:r>
              <a:rPr lang="uk-UA" dirty="0">
                <a:latin typeface="Times New Roman" panose="02020603050405020304" pitchFamily="18" charset="0"/>
                <a:ea typeface="Times New Roman" panose="02020603050405020304" pitchFamily="18" charset="0"/>
              </a:rPr>
              <a:t>Рівень знань учнів із кожним роком навчання підвищується, що дає їм змогу чуйно і відповідально ставитися до природи та берегти її; цінувати, правильно розраховувати та використовувати кошти, робити плани на майбутнє, поважати працю батьків; бути гідними громадянами нашої країни.</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38647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1673"/>
            <a:ext cx="9144000" cy="6137563"/>
          </a:xfrm>
        </p:spPr>
        <p:txBody>
          <a:bodyPr>
            <a:normAutofit/>
          </a:bodyPr>
          <a:lstStyle/>
          <a:p>
            <a:pPr algn="l"/>
            <a:r>
              <a:rPr lang="uk-UA" sz="3200" dirty="0" smtClean="0">
                <a:effectLst/>
                <a:latin typeface="Times New Roman" panose="02020603050405020304" pitchFamily="18" charset="0"/>
                <a:ea typeface="Times New Roman" panose="02020603050405020304" pitchFamily="18" charset="0"/>
              </a:rPr>
              <a:t>У 21 столітті на перше місце виходить здатність молодої людини якомога швидше адаптуватися в складному сучасному світі. Тому одне з головних завдань новітньої школи – формування соціальної відповідальності й громадянської свідомості учня. Для цього на уроках фізики, як і на інших, маємо формувати в учнів:</a:t>
            </a:r>
            <a:br>
              <a:rPr lang="uk-UA" sz="3200" dirty="0" smtClean="0">
                <a:effectLst/>
                <a:latin typeface="Times New Roman" panose="02020603050405020304" pitchFamily="18" charset="0"/>
                <a:ea typeface="Times New Roman" panose="02020603050405020304" pitchFamily="18" charset="0"/>
              </a:rPr>
            </a:br>
            <a:r>
              <a:rPr lang="uk-UA" sz="3200" dirty="0" smtClean="0">
                <a:effectLst/>
                <a:latin typeface="Times New Roman" panose="02020603050405020304" pitchFamily="18" charset="0"/>
                <a:ea typeface="Times New Roman" panose="02020603050405020304" pitchFamily="18" charset="0"/>
              </a:rPr>
              <a:t/>
            </a:r>
            <a:br>
              <a:rPr lang="uk-UA" sz="3200" dirty="0" smtClean="0">
                <a:effectLst/>
                <a:latin typeface="Times New Roman" panose="02020603050405020304" pitchFamily="18" charset="0"/>
                <a:ea typeface="Times New Roman" panose="02020603050405020304" pitchFamily="18" charset="0"/>
              </a:rPr>
            </a:br>
            <a:r>
              <a:rPr lang="uk-UA" sz="3200" dirty="0" smtClean="0">
                <a:latin typeface="Times New Roman" panose="02020603050405020304" pitchFamily="18" charset="0"/>
                <a:ea typeface="Times New Roman" panose="02020603050405020304" pitchFamily="18" charset="0"/>
              </a:rPr>
              <a:t>- </a:t>
            </a:r>
            <a:r>
              <a:rPr lang="uk-UA" sz="3200" dirty="0" smtClean="0">
                <a:effectLst/>
                <a:latin typeface="Times New Roman" panose="02020603050405020304" pitchFamily="18" charset="0"/>
                <a:ea typeface="Times New Roman" panose="02020603050405020304" pitchFamily="18" charset="0"/>
              </a:rPr>
              <a:t> соціальну мобільність</a:t>
            </a:r>
            <a:r>
              <a:rPr lang="uk-UA" sz="3200" dirty="0">
                <a:latin typeface="Times New Roman" panose="02020603050405020304" pitchFamily="18" charset="0"/>
                <a:ea typeface="Times New Roman" panose="02020603050405020304" pitchFamily="18" charset="0"/>
              </a:rPr>
              <a:t>;</a:t>
            </a:r>
            <a:r>
              <a:rPr lang="uk-UA" sz="3200" dirty="0" smtClean="0">
                <a:effectLst/>
                <a:latin typeface="Times New Roman" panose="02020603050405020304" pitchFamily="18" charset="0"/>
                <a:ea typeface="Times New Roman" panose="02020603050405020304" pitchFamily="18" charset="0"/>
              </a:rPr>
              <a:t> </a:t>
            </a:r>
            <a:br>
              <a:rPr lang="uk-UA" sz="3200" dirty="0" smtClean="0">
                <a:effectLst/>
                <a:latin typeface="Times New Roman" panose="02020603050405020304" pitchFamily="18" charset="0"/>
                <a:ea typeface="Times New Roman" panose="02020603050405020304" pitchFamily="18" charset="0"/>
              </a:rPr>
            </a:br>
            <a:r>
              <a:rPr lang="uk-UA" sz="3200" dirty="0" smtClean="0">
                <a:latin typeface="Times New Roman" panose="02020603050405020304" pitchFamily="18" charset="0"/>
                <a:ea typeface="Times New Roman" panose="02020603050405020304" pitchFamily="18" charset="0"/>
              </a:rPr>
              <a:t>-  </a:t>
            </a:r>
            <a:r>
              <a:rPr lang="uk-UA" sz="3200" dirty="0" smtClean="0">
                <a:effectLst/>
                <a:latin typeface="Times New Roman" panose="02020603050405020304" pitchFamily="18" charset="0"/>
                <a:ea typeface="Times New Roman" panose="02020603050405020304" pitchFamily="18" charset="0"/>
              </a:rPr>
              <a:t>економічну грамотність;</a:t>
            </a:r>
            <a:br>
              <a:rPr lang="uk-UA" sz="3200" dirty="0" smtClean="0">
                <a:effectLst/>
                <a:latin typeface="Times New Roman" panose="02020603050405020304" pitchFamily="18" charset="0"/>
                <a:ea typeface="Times New Roman" panose="02020603050405020304" pitchFamily="18" charset="0"/>
              </a:rPr>
            </a:br>
            <a:r>
              <a:rPr lang="uk-UA" sz="3200" dirty="0" smtClean="0">
                <a:latin typeface="Times New Roman" panose="02020603050405020304" pitchFamily="18" charset="0"/>
                <a:ea typeface="Times New Roman" panose="02020603050405020304" pitchFamily="18" charset="0"/>
              </a:rPr>
              <a:t>- </a:t>
            </a:r>
            <a:r>
              <a:rPr lang="uk-UA" sz="3200" dirty="0" smtClean="0">
                <a:effectLst/>
                <a:latin typeface="Times New Roman" panose="02020603050405020304" pitchFamily="18" charset="0"/>
                <a:ea typeface="Times New Roman" panose="02020603050405020304" pitchFamily="18" charset="0"/>
              </a:rPr>
              <a:t> екологічне спрямування розвитку особистості;</a:t>
            </a:r>
            <a:br>
              <a:rPr lang="uk-UA" sz="3200" dirty="0" smtClean="0">
                <a:effectLst/>
                <a:latin typeface="Times New Roman" panose="02020603050405020304" pitchFamily="18" charset="0"/>
                <a:ea typeface="Times New Roman" panose="02020603050405020304" pitchFamily="18" charset="0"/>
              </a:rPr>
            </a:br>
            <a:r>
              <a:rPr lang="uk-UA" sz="3200" dirty="0" smtClean="0">
                <a:latin typeface="Times New Roman" panose="02020603050405020304" pitchFamily="18" charset="0"/>
                <a:ea typeface="Times New Roman" panose="02020603050405020304" pitchFamily="18" charset="0"/>
              </a:rPr>
              <a:t>- </a:t>
            </a:r>
            <a:r>
              <a:rPr lang="uk-UA" sz="3200" dirty="0" smtClean="0">
                <a:effectLst/>
                <a:latin typeface="Times New Roman" panose="02020603050405020304" pitchFamily="18" charset="0"/>
                <a:ea typeface="Times New Roman" panose="02020603050405020304" pitchFamily="18" charset="0"/>
              </a:rPr>
              <a:t> почуття патріотичного обов’язку перед своїм суспільством і державою.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721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08512"/>
            <a:ext cx="9144000" cy="3615892"/>
          </a:xfrm>
        </p:spPr>
        <p:txBody>
          <a:bodyPr>
            <a:normAutofit/>
          </a:bodyPr>
          <a:lstStyle/>
          <a:p>
            <a:r>
              <a:rPr lang="uk-UA" sz="9600" b="1" dirty="0" smtClean="0">
                <a:latin typeface="Times New Roman" panose="02020603050405020304" pitchFamily="18" charset="0"/>
                <a:cs typeface="Times New Roman" panose="02020603050405020304" pitchFamily="18" charset="0"/>
              </a:rPr>
              <a:t>Дякую</a:t>
            </a:r>
            <a:br>
              <a:rPr lang="uk-UA" sz="9600" b="1" dirty="0" smtClean="0">
                <a:latin typeface="Times New Roman" panose="02020603050405020304" pitchFamily="18" charset="0"/>
                <a:cs typeface="Times New Roman" panose="02020603050405020304" pitchFamily="18" charset="0"/>
              </a:rPr>
            </a:br>
            <a:r>
              <a:rPr lang="uk-UA" sz="9600" b="1" dirty="0" smtClean="0">
                <a:latin typeface="Times New Roman" panose="02020603050405020304" pitchFamily="18" charset="0"/>
                <a:cs typeface="Times New Roman" panose="02020603050405020304" pitchFamily="18" charset="0"/>
              </a:rPr>
              <a:t> за увагу</a:t>
            </a:r>
            <a:endParaRPr lang="ru-RU"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28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8691" y="720436"/>
            <a:ext cx="9144000" cy="5985164"/>
          </a:xfrm>
        </p:spPr>
        <p:txBody>
          <a:bodyPr>
            <a:noAutofit/>
          </a:bodyPr>
          <a:lstStyle/>
          <a:p>
            <a:pPr lvl="0">
              <a:spcBef>
                <a:spcPts val="1000"/>
              </a:spcBef>
            </a:pPr>
            <a:r>
              <a:rPr lang="uk-UA" sz="2800" dirty="0">
                <a:solidFill>
                  <a:prstClr val="black"/>
                </a:solidFill>
                <a:latin typeface="Times New Roman" panose="02020603050405020304" pitchFamily="18" charset="0"/>
                <a:ea typeface="Times New Roman" panose="02020603050405020304" pitchFamily="18" charset="0"/>
                <a:cs typeface="+mn-cs"/>
              </a:rPr>
              <a:t>Для цього необхідно поєднати навчальний матеріал з питаннями, пов’язаними з соціальним вихованням (формування в учнів алгоритмічних прийомів та евристичних способів пошуку розв’язків практичних життєвих проблем, формування наукової культури усного мовлення, здатності бути технічно грамотними, уміння аналізувати, порівнювати, робити правильні висновки та узагальнення ), економічним розвитком ( відповідальне ставлення до грошей та бюджету сім’ї, уміння заощаджувати, необхідність економії ресурсів як запоруки мінімалізації грошових витрат та покращення екології ) та екологічним навчанням ( елементи екологічного виховання, зв'язок «підприємство – природа», питання забруднення довкілля, відповідальність за майбутнє ).</a:t>
            </a:r>
            <a:r>
              <a:rPr lang="ru-RU" sz="2800" dirty="0">
                <a:solidFill>
                  <a:prstClr val="black"/>
                </a:solidFill>
                <a:latin typeface="Times New Roman" panose="02020603050405020304" pitchFamily="18" charset="0"/>
                <a:ea typeface="Times New Roman" panose="02020603050405020304" pitchFamily="18" charset="0"/>
                <a:cs typeface="+mn-cs"/>
              </a:rPr>
              <a:t/>
            </a:r>
            <a:br>
              <a:rPr lang="ru-RU" sz="2800" dirty="0">
                <a:solidFill>
                  <a:prstClr val="black"/>
                </a:solidFill>
                <a:latin typeface="Times New Roman" panose="02020603050405020304" pitchFamily="18" charset="0"/>
                <a:ea typeface="Times New Roman" panose="02020603050405020304" pitchFamily="18" charset="0"/>
                <a:cs typeface="+mn-cs"/>
              </a:rPr>
            </a:br>
            <a:endParaRPr lang="ru-RU" sz="2800" dirty="0"/>
          </a:p>
        </p:txBody>
      </p:sp>
    </p:spTree>
    <p:extLst>
      <p:ext uri="{BB962C8B-B14F-4D97-AF65-F5344CB8AC3E}">
        <p14:creationId xmlns:p14="http://schemas.microsoft.com/office/powerpoint/2010/main" val="34549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extLst>
              <p:ext uri="{D42A27DB-BD31-4B8C-83A1-F6EECF244321}">
                <p14:modId xmlns:p14="http://schemas.microsoft.com/office/powerpoint/2010/main" val="1858606554"/>
              </p:ext>
            </p:extLst>
          </p:nvPr>
        </p:nvGraphicFramePr>
        <p:xfrm>
          <a:off x="1330036" y="637309"/>
          <a:ext cx="9337963" cy="5527964"/>
        </p:xfrm>
        <a:graphic>
          <a:graphicData uri="http://schemas.openxmlformats.org/drawingml/2006/table">
            <a:tbl>
              <a:tblPr firstRow="1" firstCol="1" lastRow="1" lastCol="1" bandRow="1" bandCol="1"/>
              <a:tblGrid>
                <a:gridCol w="1291592"/>
                <a:gridCol w="1544789"/>
                <a:gridCol w="1517289"/>
                <a:gridCol w="2006614"/>
                <a:gridCol w="1443320"/>
                <a:gridCol w="1534359"/>
              </a:tblGrid>
              <a:tr h="1650367">
                <a:tc gridSpan="6">
                  <a:txBody>
                    <a:bodyPr/>
                    <a:lstStyle/>
                    <a:p>
                      <a:pPr algn="ctr">
                        <a:spcAft>
                          <a:spcPts val="0"/>
                        </a:spcAft>
                      </a:pPr>
                      <a:r>
                        <a:rPr lang="uk-UA" sz="2000" b="1" dirty="0">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p>
                      <a:pPr algn="ctr">
                        <a:spcAft>
                          <a:spcPts val="0"/>
                        </a:spcAft>
                      </a:pPr>
                      <a:r>
                        <a:rPr lang="uk-UA" sz="3600" b="1" dirty="0">
                          <a:effectLst/>
                          <a:latin typeface="Times New Roman" panose="02020603050405020304" pitchFamily="18" charset="0"/>
                          <a:ea typeface="Times New Roman" panose="02020603050405020304" pitchFamily="18" charset="0"/>
                        </a:rPr>
                        <a:t>Основні навчальні завдання</a:t>
                      </a:r>
                      <a:endParaRPr lang="ru-RU" sz="3600" dirty="0">
                        <a:effectLst/>
                        <a:latin typeface="Times New Roman" panose="02020603050405020304" pitchFamily="18" charset="0"/>
                        <a:ea typeface="Times New Roman" panose="02020603050405020304" pitchFamily="18" charset="0"/>
                      </a:endParaRPr>
                    </a:p>
                    <a:p>
                      <a:pPr algn="ctr">
                        <a:spcAft>
                          <a:spcPts val="0"/>
                        </a:spcAft>
                      </a:pPr>
                      <a:r>
                        <a:rPr lang="uk-UA" sz="1400" dirty="0">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77597">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Наукова культура усного мовлення</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Бачення сучасних проблем, їхній аналіз та пошук  шляхів розв’язання </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Уміння правильно поводитися в конкретній ситуації</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Уміння розраховувати економічну вигоду в будь-якому технологічному процесі</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Уміння оцінювати стан довкілля й природних ресурсів</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panose="02020603050405020304" pitchFamily="18" charset="0"/>
                          <a:ea typeface="Times New Roman" panose="02020603050405020304" pitchFamily="18" charset="0"/>
                        </a:rPr>
                        <a:t>Потреба в розширенні своїх знань</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0514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88072"/>
            <a:ext cx="9144000" cy="734146"/>
          </a:xfrm>
        </p:spPr>
        <p:txBody>
          <a:bodyPr>
            <a:normAutofit fontScale="90000"/>
          </a:bodyPr>
          <a:lstStyle/>
          <a:p>
            <a:r>
              <a:rPr lang="uk-UA" b="1" dirty="0" smtClean="0">
                <a:effectLst/>
                <a:latin typeface="Times New Roman" panose="02020603050405020304" pitchFamily="18" charset="0"/>
                <a:ea typeface="Times New Roman" panose="02020603050405020304" pitchFamily="18" charset="0"/>
              </a:rPr>
              <a:t>Принцип добору матеріалу</a:t>
            </a:r>
            <a:endParaRPr lang="ru-RU" dirty="0"/>
          </a:p>
        </p:txBody>
      </p:sp>
      <p:sp>
        <p:nvSpPr>
          <p:cNvPr id="4" name="Rectangle 11"/>
          <p:cNvSpPr>
            <a:spLocks noChangeArrowheads="1"/>
          </p:cNvSpPr>
          <p:nvPr/>
        </p:nvSpPr>
        <p:spPr bwMode="auto">
          <a:xfrm>
            <a:off x="-667391" y="664637"/>
            <a:ext cx="128593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6" name="Схема 5"/>
          <p:cNvGraphicFramePr/>
          <p:nvPr>
            <p:extLst>
              <p:ext uri="{D42A27DB-BD31-4B8C-83A1-F6EECF244321}">
                <p14:modId xmlns:p14="http://schemas.microsoft.com/office/powerpoint/2010/main" val="1613321076"/>
              </p:ext>
            </p:extLst>
          </p:nvPr>
        </p:nvGraphicFramePr>
        <p:xfrm>
          <a:off x="2293257" y="1578656"/>
          <a:ext cx="7939314" cy="527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9057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163" y="318294"/>
            <a:ext cx="10515600" cy="1325563"/>
          </a:xfrm>
        </p:spPr>
        <p:txBody>
          <a:bodyPr/>
          <a:lstStyle/>
          <a:p>
            <a:pPr algn="ctr"/>
            <a:r>
              <a:rPr lang="uk-UA" b="1" dirty="0" smtClean="0">
                <a:latin typeface="Times New Roman" panose="02020603050405020304" pitchFamily="18" charset="0"/>
                <a:cs typeface="Times New Roman" panose="02020603050405020304" pitchFamily="18" charset="0"/>
              </a:rPr>
              <a:t>Основні аспекти проблеми</a:t>
            </a:r>
            <a:endParaRPr lang="ru-RU"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411163" y="1811770"/>
            <a:ext cx="10515600" cy="4351338"/>
          </a:xfrm>
        </p:spPr>
        <p:txBody>
          <a:bodyPr>
            <a:normAutofit/>
          </a:bodyPr>
          <a:lstStyle/>
          <a:p>
            <a:r>
              <a:rPr lang="uk-UA" sz="3600" dirty="0" smtClean="0">
                <a:latin typeface="Times New Roman" panose="02020603050405020304" pitchFamily="18" charset="0"/>
                <a:cs typeface="Times New Roman" panose="02020603050405020304" pitchFamily="18" charset="0"/>
              </a:rPr>
              <a:t>Пізнавальні</a:t>
            </a:r>
          </a:p>
          <a:p>
            <a:r>
              <a:rPr lang="uk-UA" sz="3600" dirty="0" smtClean="0">
                <a:latin typeface="Times New Roman" panose="02020603050405020304" pitchFamily="18" charset="0"/>
                <a:cs typeface="Times New Roman" panose="02020603050405020304" pitchFamily="18" charset="0"/>
              </a:rPr>
              <a:t>Гуманістичні</a:t>
            </a:r>
          </a:p>
          <a:p>
            <a:r>
              <a:rPr lang="uk-UA" sz="3600" dirty="0" smtClean="0">
                <a:latin typeface="Times New Roman" panose="02020603050405020304" pitchFamily="18" charset="0"/>
                <a:cs typeface="Times New Roman" panose="02020603050405020304" pitchFamily="18" charset="0"/>
              </a:rPr>
              <a:t>Патріотичні</a:t>
            </a:r>
          </a:p>
          <a:p>
            <a:r>
              <a:rPr lang="uk-UA" sz="3600" dirty="0" smtClean="0">
                <a:latin typeface="Times New Roman" panose="02020603050405020304" pitchFamily="18" charset="0"/>
                <a:cs typeface="Times New Roman" panose="02020603050405020304" pitchFamily="18" charset="0"/>
              </a:rPr>
              <a:t>Економічні</a:t>
            </a:r>
          </a:p>
          <a:p>
            <a:r>
              <a:rPr lang="uk-UA" sz="3600" dirty="0" smtClean="0">
                <a:latin typeface="Times New Roman" panose="02020603050405020304" pitchFamily="18" charset="0"/>
                <a:cs typeface="Times New Roman" panose="02020603050405020304" pitchFamily="18" charset="0"/>
              </a:rPr>
              <a:t>Естетичні</a:t>
            </a:r>
          </a:p>
          <a:p>
            <a:r>
              <a:rPr lang="uk-UA" sz="3600" dirty="0" smtClean="0">
                <a:latin typeface="Times New Roman" panose="02020603050405020304" pitchFamily="18" charset="0"/>
                <a:cs typeface="Times New Roman" panose="02020603050405020304" pitchFamily="18" charset="0"/>
              </a:rPr>
              <a:t>Санітарно-гігієнічні</a:t>
            </a:r>
            <a:endParaRPr lang="ru-RU" sz="3600" dirty="0">
              <a:latin typeface="Times New Roman" panose="02020603050405020304" pitchFamily="18" charset="0"/>
              <a:cs typeface="Times New Roman" panose="02020603050405020304" pitchFamily="18" charset="0"/>
            </a:endParaRPr>
          </a:p>
        </p:txBody>
      </p:sp>
      <p:sp>
        <p:nvSpPr>
          <p:cNvPr id="4" name="Rectangle 1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747453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170257"/>
          </a:xfrm>
        </p:spPr>
        <p:txBody>
          <a:bodyPr>
            <a:normAutofit/>
          </a:bodyPr>
          <a:lstStyle/>
          <a:p>
            <a:r>
              <a:rPr lang="uk-UA" sz="3200" b="1" dirty="0" smtClean="0">
                <a:latin typeface="Times New Roman" panose="02020603050405020304" pitchFamily="18" charset="0"/>
                <a:cs typeface="Times New Roman" panose="02020603050405020304" pitchFamily="18" charset="0"/>
              </a:rPr>
              <a:t>Матеріал, пов’язаний із соціальним, економічним та екологічним виховання учня як особистості, дасть можливість:</a:t>
            </a:r>
            <a:endParaRPr lang="ru-RU" sz="32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838200" y="2701636"/>
            <a:ext cx="10515600" cy="3228109"/>
          </a:xfrm>
        </p:spPr>
        <p:txBody>
          <a:bodyPr/>
          <a:lstStyle/>
          <a:p>
            <a:r>
              <a:rPr lang="uk-UA" dirty="0" smtClean="0"/>
              <a:t>Підготувати школяра до майбутнього дорослого життя;</a:t>
            </a:r>
          </a:p>
          <a:p>
            <a:r>
              <a:rPr lang="uk-UA" dirty="0" smtClean="0"/>
              <a:t>Підвищити інтерес учнів до способів вирішення проблем соціального, економічного чи екологічного характеру;</a:t>
            </a:r>
          </a:p>
          <a:p>
            <a:r>
              <a:rPr lang="uk-UA" dirty="0" smtClean="0"/>
              <a:t>Підвищити інтерес до вивчення фізики як науки, що допомагає розв</a:t>
            </a:r>
            <a:r>
              <a:rPr lang="en-US" dirty="0" smtClean="0"/>
              <a:t>’</a:t>
            </a:r>
            <a:r>
              <a:rPr lang="uk-UA" dirty="0" smtClean="0"/>
              <a:t>язати вище згадані проблеми.</a:t>
            </a:r>
            <a:endParaRPr lang="ru-RU" dirty="0"/>
          </a:p>
        </p:txBody>
      </p:sp>
    </p:spTree>
    <p:extLst>
      <p:ext uri="{BB962C8B-B14F-4D97-AF65-F5344CB8AC3E}">
        <p14:creationId xmlns:p14="http://schemas.microsoft.com/office/powerpoint/2010/main" val="3698885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0837"/>
            <a:ext cx="10515600" cy="1579852"/>
          </a:xfrm>
        </p:spPr>
        <p:txBody>
          <a:bodyPr>
            <a:normAutofit fontScale="90000"/>
          </a:bodyPr>
          <a:lstStyle/>
          <a:p>
            <a:pPr marL="342900" lvl="0" indent="-342900" algn="ctr">
              <a:spcAft>
                <a:spcPts val="0"/>
              </a:spcAft>
              <a:tabLst>
                <a:tab pos="762000" algn="l"/>
              </a:tabLst>
            </a:pPr>
            <a:r>
              <a:rPr lang="uk-UA" b="1" dirty="0">
                <a:latin typeface="Times New Roman" panose="02020603050405020304" pitchFamily="18" charset="0"/>
                <a:ea typeface="Times New Roman" panose="02020603050405020304" pitchFamily="18" charset="0"/>
              </a:rPr>
              <a:t>Тепловий стан тіл. Температура і її вимірювання.</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p:cNvSpPr>
            <a:spLocks noGrp="1"/>
          </p:cNvSpPr>
          <p:nvPr>
            <p:ph idx="1"/>
          </p:nvPr>
        </p:nvSpPr>
        <p:spPr/>
        <p:txBody>
          <a:bodyPr>
            <a:normAutofit lnSpcReduction="10000"/>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Виконайте дослід і з</a:t>
            </a:r>
            <a:r>
              <a:rPr lang="ru-RU"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ясуйте, в якій каструлі й чому швидше закипить вода: у відкритій чи закритій кришкою? На скільки швидше? Яка різниця в показах лічильника газу (чи електроенергії, якщо електроплитка)?</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Запитайте в мами, скільки коштує 	1м3 газу або 1кВт.год електроенергії у вашій оселі й підрахуйте, скільки коштів ви викинули на вітер лише тому, що полінувалися накрити кришкою каструлю. Уявіть, що таке відбувається щодня, і підрахуйте свої витрати за місяць. Скільки морозива можна було б купити за ці гроші?</a:t>
            </a:r>
            <a:endParaRPr lang="ru-RU" sz="2400" dirty="0">
              <a:latin typeface="Times New Roman" panose="02020603050405020304" pitchFamily="18" charset="0"/>
              <a:ea typeface="Times New Roman" panose="02020603050405020304" pitchFamily="18" charset="0"/>
            </a:endParaRPr>
          </a:p>
          <a:p>
            <a:pPr indent="0" algn="just">
              <a:spcAft>
                <a:spcPts val="0"/>
              </a:spcAft>
              <a:buNone/>
              <a:tabLst>
                <a:tab pos="3084195" algn="ctr"/>
              </a:tabLst>
            </a:pPr>
            <a:r>
              <a:rPr lang="uk-UA"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565674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342900" lvl="0" indent="-342900" algn="ctr">
              <a:spcAft>
                <a:spcPts val="0"/>
              </a:spcAft>
              <a:tabLst>
                <a:tab pos="762000" algn="l"/>
                <a:tab pos="3084195" algn="ctr"/>
              </a:tabLst>
            </a:pPr>
            <a:r>
              <a:rPr lang="uk-UA" b="1" dirty="0">
                <a:latin typeface="Times New Roman" panose="02020603050405020304" pitchFamily="18" charset="0"/>
                <a:ea typeface="Times New Roman" panose="02020603050405020304" pitchFamily="18" charset="0"/>
              </a:rPr>
              <a:t>Внутрішня енергія та способи її зміни. Теплообмін. Види теплопередачі.</a:t>
            </a:r>
            <a:endParaRPr lang="ru-RU" sz="2800" dirty="0">
              <a:effectLst/>
              <a:latin typeface="Times New Roman" panose="02020603050405020304" pitchFamily="18" charset="0"/>
              <a:ea typeface="Times New Roman" panose="02020603050405020304" pitchFamily="18" charset="0"/>
            </a:endParaRPr>
          </a:p>
        </p:txBody>
      </p:sp>
      <p:sp>
        <p:nvSpPr>
          <p:cNvPr id="3" name="Місце для вмісту 2"/>
          <p:cNvSpPr>
            <a:spLocks noGrp="1"/>
          </p:cNvSpPr>
          <p:nvPr>
            <p:ph idx="1"/>
          </p:nvPr>
        </p:nvSpPr>
        <p:spPr>
          <a:xfrm>
            <a:off x="838200" y="1825624"/>
            <a:ext cx="10515600" cy="4824557"/>
          </a:xfrm>
        </p:spPr>
        <p:txBody>
          <a:bodyPr>
            <a:normAutofit fontScale="85000" lnSpcReduction="20000"/>
          </a:bodyPr>
          <a:lstStyle/>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Підрахуйте, наскільки економічно вигідніше мати вікна з подвійним чи потрійним склопакетом.</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Як впливає на сплату комунальних платежів утеплення квартир чи будинків ззовні сучасними теплоізоляційними матеріалами?</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Запропонуйте свої засоби зменшення теплових втрат під час теплообміну.</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dirty="0">
                <a:latin typeface="Times New Roman" panose="02020603050405020304" pitchFamily="18" charset="0"/>
                <a:ea typeface="Times New Roman" panose="02020603050405020304" pitchFamily="18" charset="0"/>
              </a:rPr>
              <a:t>Чому ми обережно ставимося до дешевих будматеріалів? (Небезпечні речовини в їхньому складі можуть спричинити різні захворювання: астму, дерматологічні висипання, онкозахворювання. Екологічно безпечні для здоров’я матеріали коштують дорожче.)</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 pos="3084195" algn="ctr"/>
              </a:tabLst>
            </a:pPr>
            <a:r>
              <a:rPr lang="uk-UA" b="1" dirty="0">
                <a:latin typeface="Times New Roman" panose="02020603050405020304" pitchFamily="18" charset="0"/>
                <a:ea typeface="Times New Roman" panose="02020603050405020304" pitchFamily="18" charset="0"/>
              </a:rPr>
              <a:t>Домашній експеримент. </a:t>
            </a:r>
            <a:r>
              <a:rPr lang="uk-UA" dirty="0">
                <a:latin typeface="Times New Roman" panose="02020603050405020304" pitchFamily="18" charset="0"/>
                <a:ea typeface="Times New Roman" panose="02020603050405020304" pitchFamily="18" charset="0"/>
              </a:rPr>
              <a:t>Виміряти температуру в різних точках кімнати: біля дверей внизу і вгорі, біля вікна, батареї опалення, унизу біля підлоги, угорі біля стелі. Обговоривши результати, розповісти про напрямки конвекційних потоків повітря, з’ясувати шляхи зменшення теплових втрат вдома, підрахувати економічну вигоду утеплення житла.</a:t>
            </a:r>
            <a:endParaRPr lang="ru-RU" sz="2400" dirty="0">
              <a:latin typeface="Times New Roman" panose="02020603050405020304" pitchFamily="18" charset="0"/>
              <a:ea typeface="Times New Roman" panose="02020603050405020304" pitchFamily="18" charset="0"/>
            </a:endParaRPr>
          </a:p>
          <a:p>
            <a:pPr indent="0" algn="just">
              <a:spcAft>
                <a:spcPts val="0"/>
              </a:spcAft>
              <a:buNone/>
              <a:tabLst>
                <a:tab pos="3084195" algn="ctr"/>
              </a:tabLst>
            </a:pPr>
            <a:r>
              <a:rPr lang="uk-UA"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199183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Теплий сині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1778</Words>
  <Application>Microsoft Office PowerPoint</Application>
  <PresentationFormat>Широкий екран</PresentationFormat>
  <Paragraphs>122</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3</vt:i4>
      </vt:variant>
      <vt:variant>
        <vt:lpstr>Заголовки слайдів</vt:lpstr>
      </vt:variant>
      <vt:variant>
        <vt:i4>20</vt:i4>
      </vt:variant>
    </vt:vector>
  </HeadingPairs>
  <TitlesOfParts>
    <vt:vector size="28" baseType="lpstr">
      <vt:lpstr>Arial</vt:lpstr>
      <vt:lpstr>Calibri</vt:lpstr>
      <vt:lpstr>Calibri Light</vt:lpstr>
      <vt:lpstr>Times New Roman</vt:lpstr>
      <vt:lpstr>Wingdings 2</vt:lpstr>
      <vt:lpstr>HDOfficeLightV0</vt:lpstr>
      <vt:lpstr>1_HDOfficeLightV0</vt:lpstr>
      <vt:lpstr>2_HDOfficeLightV0</vt:lpstr>
      <vt:lpstr>Формування соціальної відповідальності та громадянської свідомості учнів на уроках фізики</vt:lpstr>
      <vt:lpstr>У 21 столітті на перше місце виходить здатність молодої людини якомога швидше адаптуватися в складному сучасному світі. Тому одне з головних завдань новітньої школи – формування соціальної відповідальності й громадянської свідомості учня. Для цього на уроках фізики, як і на інших, маємо формувати в учнів:  -  соціальну мобільність;  -  економічну грамотність; -  екологічне спрямування розвитку особистості; -  почуття патріотичного обов’язку перед своїм суспільством і державою. </vt:lpstr>
      <vt:lpstr>Для цього необхідно поєднати навчальний матеріал з питаннями, пов’язаними з соціальним вихованням (формування в учнів алгоритмічних прийомів та евристичних способів пошуку розв’язків практичних життєвих проблем, формування наукової культури усного мовлення, здатності бути технічно грамотними, уміння аналізувати, порівнювати, робити правильні висновки та узагальнення ), економічним розвитком ( відповідальне ставлення до грошей та бюджету сім’ї, уміння заощаджувати, необхідність економії ресурсів як запоруки мінімалізації грошових витрат та покращення екології ) та екологічним навчанням ( елементи екологічного виховання, зв'язок «підприємство – природа», питання забруднення довкілля, відповідальність за майбутнє ). </vt:lpstr>
      <vt:lpstr>Презентація PowerPoint</vt:lpstr>
      <vt:lpstr>Принцип добору матеріалу</vt:lpstr>
      <vt:lpstr>Основні аспекти проблеми</vt:lpstr>
      <vt:lpstr>Матеріал, пов’язаний із соціальним, економічним та екологічним виховання учня як особистості, дасть можливість:</vt:lpstr>
      <vt:lpstr>Тепловий стан тіл. Температура і її вимірювання. </vt:lpstr>
      <vt:lpstr>Внутрішня енергія та способи її зміни. Теплообмін. Види теплопередачі.</vt:lpstr>
      <vt:lpstr>Кількість теплоти. Питома теплоємність речовини. Тепловий баланс. </vt:lpstr>
      <vt:lpstr>Теплота згоряння палива. ККД нагрівача. </vt:lpstr>
      <vt:lpstr>Плавлення й кристалізація. Випаровування й конденсація. Вода в різних агрегатних станах. Тест «Її величність Вода».   </vt:lpstr>
      <vt:lpstr>Презентація PowerPoint</vt:lpstr>
      <vt:lpstr> Перетворення енергії в механічних і теплових процесах. Теплові двигуни.   </vt:lpstr>
      <vt:lpstr>Екологічні проблеми використання теплових машин. </vt:lpstr>
      <vt:lpstr>Екологічні проблеми використання теплових машин. </vt:lpstr>
      <vt:lpstr> Тест «Вплив енергетичного втручання людини на довкілля»</vt:lpstr>
      <vt:lpstr>Презентація PowerPoint</vt:lpstr>
      <vt:lpstr>Висновки.  Систематично використовуючи в навчальній програмі питання, пов’язані із соціальним, економічним та екологічним розвитком особистості, можна стверджувати, що в школярів формується правильна поведінка в конкретних ситуаціях сучасного життя, а саме:  </vt:lpstr>
      <vt:lpstr>Дякую  за увагу</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Формування соціальної відповідальності та громадянської свідомості учнів на уроках фізики</dc:title>
  <dc:creator>RePack by Diakov</dc:creator>
  <cp:lastModifiedBy>RePack by Diakov</cp:lastModifiedBy>
  <cp:revision>31</cp:revision>
  <dcterms:created xsi:type="dcterms:W3CDTF">2015-11-24T22:12:11Z</dcterms:created>
  <dcterms:modified xsi:type="dcterms:W3CDTF">2015-11-25T23:22:00Z</dcterms:modified>
</cp:coreProperties>
</file>