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74" d="100"/>
          <a:sy n="74" d="100"/>
        </p:scale>
        <p:origin x="-18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                                                   Виконала учениця 11 класу</a:t>
            </a:r>
          </a:p>
          <a:p>
            <a:r>
              <a:rPr lang="uk-UA" dirty="0" smtClean="0"/>
              <a:t>                           </a:t>
            </a:r>
            <a:r>
              <a:rPr lang="uk-UA" dirty="0" err="1" smtClean="0"/>
              <a:t>Тиш</a:t>
            </a:r>
            <a:r>
              <a:rPr lang="uk-UA" dirty="0" smtClean="0"/>
              <a:t> Софія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47800"/>
            <a:ext cx="5328592" cy="2133600"/>
          </a:xfrm>
        </p:spPr>
        <p:txBody>
          <a:bodyPr>
            <a:normAutofit fontScale="90000"/>
          </a:bodyPr>
          <a:lstStyle/>
          <a:p>
            <a:r>
              <a:rPr lang="uk-UA" sz="5400" dirty="0"/>
              <a:t>Презентація </a:t>
            </a:r>
            <a:r>
              <a:rPr lang="uk-UA" sz="5400" dirty="0" smtClean="0"/>
              <a:t>на  тему</a:t>
            </a:r>
            <a:r>
              <a:rPr lang="uk-UA" sz="5400" dirty="0"/>
              <a:t>: </a:t>
            </a:r>
            <a:r>
              <a:rPr lang="uk-UA" sz="5400" dirty="0" smtClean="0"/>
              <a:t>      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« Вплив електричного поля на живі організми»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805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868941" cy="3591842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90" y="1484784"/>
            <a:ext cx="3960440" cy="3307562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70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5" y="247372"/>
            <a:ext cx="3381375" cy="334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5" y="3590647"/>
            <a:ext cx="3381375" cy="2919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935" y="240099"/>
            <a:ext cx="4241365" cy="3291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456" y="3595153"/>
            <a:ext cx="4385382" cy="296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51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54263"/>
            <a:ext cx="7706816" cy="3439247"/>
          </a:xfrm>
        </p:spPr>
        <p:txBody>
          <a:bodyPr/>
          <a:lstStyle/>
          <a:p>
            <a:r>
              <a:rPr lang="uk-UA" sz="2000" dirty="0" smtClean="0"/>
              <a:t>Негативний вплив сучасних радіоелектронних засобів на живі організми виявився у: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- </a:t>
            </a:r>
            <a:r>
              <a:rPr lang="uk-UA" sz="1800" dirty="0"/>
              <a:t>в зменшенні рухомої активності і виживаності мікроорганізмів;</a:t>
            </a:r>
            <a:br>
              <a:rPr lang="uk-UA" sz="1800" dirty="0"/>
            </a:br>
            <a:r>
              <a:rPr lang="uk-UA" sz="1800" dirty="0"/>
              <a:t>- в збільшенні смертності мікроорганізмів;</a:t>
            </a:r>
            <a:br>
              <a:rPr lang="uk-UA" sz="1800" dirty="0"/>
            </a:br>
            <a:r>
              <a:rPr lang="uk-UA" sz="1800" dirty="0"/>
              <a:t>- в погіршенні регенерації тканин;</a:t>
            </a:r>
            <a:br>
              <a:rPr lang="uk-UA" sz="1800" dirty="0"/>
            </a:br>
            <a:r>
              <a:rPr lang="uk-UA" sz="1800" dirty="0"/>
              <a:t>- в порушенні ембріонального і </a:t>
            </a:r>
            <a:r>
              <a:rPr lang="uk-UA" sz="1800" dirty="0" err="1"/>
              <a:t>личиночного</a:t>
            </a:r>
            <a:r>
              <a:rPr lang="uk-UA" sz="1800" dirty="0"/>
              <a:t> розвитку;</a:t>
            </a:r>
            <a:br>
              <a:rPr lang="uk-UA" sz="1800" dirty="0"/>
            </a:br>
            <a:r>
              <a:rPr lang="uk-UA" sz="1800" dirty="0"/>
              <a:t>- в зниженні біохімічних реакцій, порушенні метаболізму;</a:t>
            </a:r>
            <a:br>
              <a:rPr lang="uk-UA" sz="1800" dirty="0"/>
            </a:br>
            <a:r>
              <a:rPr lang="uk-UA" sz="1800" dirty="0"/>
              <a:t>- в зниженні енергетичного потенціалу в усіх життєво важливих системах організму.</a:t>
            </a:r>
            <a:br>
              <a:rPr lang="uk-UA" sz="1800" dirty="0"/>
            </a:br>
            <a:endParaRPr lang="uk-UA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212976"/>
            <a:ext cx="6120680" cy="2798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70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675456"/>
            <a:ext cx="7924800" cy="4968552"/>
          </a:xfrm>
        </p:spPr>
        <p:txBody>
          <a:bodyPr/>
          <a:lstStyle/>
          <a:p>
            <a:r>
              <a:rPr lang="ru-RU" dirty="0" err="1" smtClean="0"/>
              <a:t>Висновок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електромагнітних</a:t>
            </a:r>
            <a:r>
              <a:rPr lang="ru-RU" dirty="0"/>
              <a:t> </a:t>
            </a:r>
            <a:r>
              <a:rPr lang="ru-RU" dirty="0" err="1"/>
              <a:t>полів</a:t>
            </a:r>
            <a:r>
              <a:rPr lang="ru-RU" dirty="0"/>
              <a:t> на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 smtClean="0"/>
              <a:t>важливе</a:t>
            </a:r>
            <a:r>
              <a:rPr lang="ru-RU" dirty="0" smtClean="0"/>
              <a:t>  </a:t>
            </a:r>
            <a:r>
              <a:rPr lang="ru-RU" dirty="0" err="1"/>
              <a:t>завдання</a:t>
            </a:r>
            <a:r>
              <a:rPr lang="ru-RU" dirty="0"/>
              <a:t> науки. У </a:t>
            </a:r>
            <a:r>
              <a:rPr lang="ru-RU" dirty="0" err="1"/>
              <a:t>зв'язку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стрімким</a:t>
            </a:r>
            <a:r>
              <a:rPr lang="ru-RU" dirty="0"/>
              <a:t> </a:t>
            </a:r>
            <a:r>
              <a:rPr lang="ru-RU" dirty="0" err="1"/>
              <a:t>зростанням</a:t>
            </a:r>
            <a:r>
              <a:rPr lang="ru-RU" dirty="0"/>
              <a:t> числа </a:t>
            </a:r>
            <a:r>
              <a:rPr lang="ru-RU" dirty="0" err="1"/>
              <a:t>технологій</a:t>
            </a:r>
            <a:r>
              <a:rPr lang="ru-RU" dirty="0"/>
              <a:t> і </a:t>
            </a:r>
            <a:r>
              <a:rPr lang="ru-RU" dirty="0" err="1"/>
              <a:t>приладів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ЕМП в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практично </a:t>
            </a:r>
            <a:r>
              <a:rPr lang="ru-RU" dirty="0" err="1"/>
              <a:t>неможливо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478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6480720" cy="3816424"/>
          </a:xfrm>
        </p:spPr>
        <p:txBody>
          <a:bodyPr/>
          <a:lstStyle/>
          <a:p>
            <a:r>
              <a:rPr lang="ru-RU" dirty="0"/>
              <a:t>ми </a:t>
            </a:r>
            <a:r>
              <a:rPr lang="ru-RU" dirty="0" err="1"/>
              <a:t>живемо</a:t>
            </a:r>
            <a:r>
              <a:rPr lang="ru-RU" dirty="0"/>
              <a:t> у </a:t>
            </a:r>
            <a:r>
              <a:rPr lang="ru-RU" dirty="0" err="1"/>
              <a:t>справжньому</a:t>
            </a:r>
            <a:r>
              <a:rPr lang="ru-RU" dirty="0"/>
              <a:t> </a:t>
            </a:r>
            <a:r>
              <a:rPr lang="ru-RU" dirty="0" err="1"/>
              <a:t>павутинні</a:t>
            </a:r>
            <a:r>
              <a:rPr lang="ru-RU" dirty="0"/>
              <a:t>, </a:t>
            </a:r>
            <a:r>
              <a:rPr lang="ru-RU" dirty="0" err="1"/>
              <a:t>зітканому</a:t>
            </a:r>
            <a:r>
              <a:rPr lang="ru-RU" dirty="0"/>
              <a:t> з </a:t>
            </a:r>
            <a:r>
              <a:rPr lang="ru-RU" dirty="0" err="1"/>
              <a:t>величезної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електричних</a:t>
            </a:r>
            <a:r>
              <a:rPr lang="ru-RU" dirty="0"/>
              <a:t> </a:t>
            </a:r>
            <a:r>
              <a:rPr lang="ru-RU" dirty="0" err="1"/>
              <a:t>полів</a:t>
            </a:r>
            <a:r>
              <a:rPr lang="ru-RU" dirty="0"/>
              <a:t>, і </a:t>
            </a:r>
            <a:r>
              <a:rPr lang="ru-RU" dirty="0" err="1"/>
              <a:t>довгий</a:t>
            </a:r>
            <a:r>
              <a:rPr lang="ru-RU" dirty="0"/>
              <a:t> час </a:t>
            </a:r>
            <a:r>
              <a:rPr lang="ru-RU" dirty="0" err="1"/>
              <a:t>вважалося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вони не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 smtClean="0"/>
              <a:t>організми</a:t>
            </a:r>
            <a:r>
              <a:rPr lang="ru-RU" dirty="0" smtClean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електричного</a:t>
            </a:r>
            <a:r>
              <a:rPr lang="ru-RU" dirty="0"/>
              <a:t> поля на </a:t>
            </a:r>
            <a:r>
              <a:rPr lang="ru-RU" dirty="0" err="1"/>
              <a:t>клітини</a:t>
            </a:r>
            <a:r>
              <a:rPr lang="ru-RU" dirty="0"/>
              <a:t> й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, особливо </a:t>
            </a:r>
            <a:r>
              <a:rPr lang="ru-RU" dirty="0" err="1"/>
              <a:t>тривалий</a:t>
            </a:r>
            <a:r>
              <a:rPr lang="ru-RU" dirty="0"/>
              <a:t>,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негативних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40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04665"/>
            <a:ext cx="7883153" cy="3240360"/>
          </a:xfrm>
        </p:spPr>
        <p:txBody>
          <a:bodyPr>
            <a:normAutofit lnSpcReduction="10000"/>
          </a:bodyPr>
          <a:lstStyle/>
          <a:p>
            <a:r>
              <a:rPr lang="uk-UA" dirty="0"/>
              <a:t>3 </a:t>
            </a:r>
            <a:r>
              <a:rPr lang="uk-UA" dirty="0" smtClean="0"/>
              <a:t>урахуванням </a:t>
            </a:r>
            <a:r>
              <a:rPr lang="uk-UA" dirty="0"/>
              <a:t>негативних впливів електричних полів на організм людини нормативними документами передбачено наступні гранично припустимі рівні напруженості електричного поля:</a:t>
            </a:r>
          </a:p>
          <a:p>
            <a:r>
              <a:rPr lang="uk-UA" dirty="0"/>
              <a:t>• усередині житлових будинків – 0,5 кВ/м;</a:t>
            </a:r>
          </a:p>
          <a:p>
            <a:r>
              <a:rPr lang="uk-UA" dirty="0"/>
              <a:t>• на території зони житлової забудови – 1 кВ/м;</a:t>
            </a:r>
          </a:p>
          <a:p>
            <a:r>
              <a:rPr lang="uk-UA" dirty="0"/>
              <a:t>• у населеній місцевості поза житловою забудовою – 5 кВ/м;</a:t>
            </a:r>
          </a:p>
          <a:p>
            <a:r>
              <a:rPr lang="uk-UA" dirty="0"/>
              <a:t>• на ділянках перетину лінії з автомобільними шляхами – 10 кВ/м;</a:t>
            </a:r>
          </a:p>
          <a:p>
            <a:r>
              <a:rPr lang="uk-UA" dirty="0"/>
              <a:t>• у ненаселеній місцевості – 15 кВ/м;</a:t>
            </a:r>
          </a:p>
          <a:p>
            <a:r>
              <a:rPr lang="uk-UA" dirty="0"/>
              <a:t>• </a:t>
            </a:r>
            <a:r>
              <a:rPr lang="en-US" dirty="0"/>
              <a:t>y </a:t>
            </a:r>
            <a:r>
              <a:rPr lang="uk-UA" dirty="0"/>
              <a:t>важкодоступній місцевості – 20 кВ/м.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98012"/>
            <a:ext cx="3995267" cy="3440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39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424936" cy="316835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dirty="0" err="1" smtClean="0"/>
              <a:t>найчутливішими</a:t>
            </a:r>
            <a:r>
              <a:rPr lang="ru-RU" dirty="0" smtClean="0"/>
              <a:t> </a:t>
            </a:r>
            <a:r>
              <a:rPr lang="ru-RU" dirty="0"/>
              <a:t>системами </a:t>
            </a:r>
            <a:r>
              <a:rPr lang="ru-RU" dirty="0" smtClean="0"/>
              <a:t> 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до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елетричного</a:t>
            </a:r>
            <a:r>
              <a:rPr lang="ru-RU" dirty="0" smtClean="0"/>
              <a:t> поля: 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dirty="0" err="1" smtClean="0"/>
              <a:t>нервова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dirty="0" err="1" smtClean="0"/>
              <a:t>імунна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dirty="0" err="1" smtClean="0"/>
              <a:t>ендокринна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dirty="0" err="1" smtClean="0"/>
              <a:t>статева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dirty="0" err="1" smtClean="0"/>
              <a:t>серцево-судинна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7072"/>
            <a:ext cx="8424936" cy="2520280"/>
          </a:xfrm>
          <a:prstGeom prst="rect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228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560840" cy="4972443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84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752528" cy="356439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Front"/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86862"/>
            <a:ext cx="4248472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77072"/>
            <a:ext cx="4104456" cy="2432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00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855665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582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6975648" cy="468052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364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4536504" cy="2844784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9648"/>
            <a:ext cx="4248472" cy="3035888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81</TotalTime>
  <Words>154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Горизонт</vt:lpstr>
      <vt:lpstr>Презентація на  тему:         « Вплив електричного поля на живі організми»</vt:lpstr>
      <vt:lpstr>ми живемо у справжньому павутинні, зітканому з величезної кількості електричних полів, і довгий час вважалося, що вони не впливають на організми, Проте вплив зовнішнього електричного поля на клітини й тканини організмів, особливо тривалий, призводить до негативних наслідків.</vt:lpstr>
      <vt:lpstr>Презентация PowerPoint</vt:lpstr>
      <vt:lpstr>найчутливішими системами   організму людини до впливу елетричного поля:    нервова   імунна   ендокринна    статева   серцево-судинна системи.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Негативний вплив сучасних радіоелектронних засобів на живі організми виявився у: - в зменшенні рухомої активності і виживаності мікроорганізмів; - в збільшенні смертності мікроорганізмів; - в погіршенні регенерації тканин; - в порушенні ембріонального і личиночного розвитку; - в зниженні біохімічних реакцій, порушенні метаболізму; - в зниженні енергетичного потенціалу в усіх життєво важливих системах організму. </vt:lpstr>
      <vt:lpstr>Висновок  Вплив електромагнітних полів на здоров'я людини - це важливе  завдання науки. У зв'язку зі стрімким зростанням числа технологій і приладів уникнути впливу ЕМП в сучасному світі практично неможливо.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 тему:         « Вплив електричного поля на живі організми»</dc:title>
  <dc:creator>User</dc:creator>
  <cp:lastModifiedBy>User</cp:lastModifiedBy>
  <cp:revision>8</cp:revision>
  <dcterms:created xsi:type="dcterms:W3CDTF">2015-09-15T17:54:56Z</dcterms:created>
  <dcterms:modified xsi:type="dcterms:W3CDTF">2015-09-16T11:41:19Z</dcterms:modified>
</cp:coreProperties>
</file>