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3" r:id="rId4"/>
    <p:sldId id="258" r:id="rId5"/>
    <p:sldId id="289" r:id="rId6"/>
    <p:sldId id="260" r:id="rId7"/>
    <p:sldId id="262" r:id="rId8"/>
    <p:sldId id="346" r:id="rId9"/>
    <p:sldId id="263" r:id="rId10"/>
    <p:sldId id="264" r:id="rId11"/>
    <p:sldId id="267" r:id="rId12"/>
    <p:sldId id="290" r:id="rId13"/>
    <p:sldId id="291" r:id="rId14"/>
    <p:sldId id="308" r:id="rId15"/>
    <p:sldId id="301" r:id="rId16"/>
    <p:sldId id="302" r:id="rId17"/>
    <p:sldId id="303" r:id="rId18"/>
    <p:sldId id="305" r:id="rId19"/>
    <p:sldId id="344" r:id="rId20"/>
    <p:sldId id="345" r:id="rId21"/>
    <p:sldId id="294" r:id="rId22"/>
    <p:sldId id="295" r:id="rId23"/>
    <p:sldId id="296" r:id="rId24"/>
    <p:sldId id="297" r:id="rId25"/>
    <p:sldId id="298" r:id="rId26"/>
    <p:sldId id="299" r:id="rId27"/>
    <p:sldId id="315" r:id="rId28"/>
    <p:sldId id="320" r:id="rId29"/>
    <p:sldId id="321" r:id="rId30"/>
    <p:sldId id="322" r:id="rId31"/>
    <p:sldId id="323" r:id="rId32"/>
    <p:sldId id="326" r:id="rId33"/>
    <p:sldId id="327" r:id="rId34"/>
    <p:sldId id="331" r:id="rId35"/>
    <p:sldId id="328" r:id="rId36"/>
    <p:sldId id="310" r:id="rId37"/>
    <p:sldId id="316" r:id="rId38"/>
    <p:sldId id="312" r:id="rId39"/>
    <p:sldId id="272" r:id="rId40"/>
    <p:sldId id="274" r:id="rId41"/>
    <p:sldId id="276" r:id="rId42"/>
    <p:sldId id="271" r:id="rId43"/>
    <p:sldId id="292" r:id="rId44"/>
    <p:sldId id="287" r:id="rId45"/>
    <p:sldId id="269" r:id="rId46"/>
    <p:sldId id="265" r:id="rId47"/>
    <p:sldId id="266" r:id="rId48"/>
    <p:sldId id="268" r:id="rId49"/>
    <p:sldId id="270" r:id="rId50"/>
    <p:sldId id="280" r:id="rId51"/>
    <p:sldId id="313" r:id="rId52"/>
    <p:sldId id="281" r:id="rId53"/>
    <p:sldId id="282" r:id="rId54"/>
    <p:sldId id="338" r:id="rId55"/>
    <p:sldId id="339" r:id="rId56"/>
    <p:sldId id="340" r:id="rId57"/>
    <p:sldId id="341" r:id="rId58"/>
    <p:sldId id="283" r:id="rId59"/>
    <p:sldId id="317" r:id="rId60"/>
    <p:sldId id="319" r:id="rId61"/>
    <p:sldId id="335" r:id="rId62"/>
    <p:sldId id="334" r:id="rId63"/>
    <p:sldId id="337" r:id="rId64"/>
    <p:sldId id="342" r:id="rId65"/>
    <p:sldId id="284" r:id="rId66"/>
    <p:sldId id="324" r:id="rId67"/>
    <p:sldId id="325" r:id="rId68"/>
    <p:sldId id="261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88" autoAdjust="0"/>
    <p:restoredTop sz="94718" autoAdjust="0"/>
  </p:normalViewPr>
  <p:slideViewPr>
    <p:cSldViewPr>
      <p:cViewPr>
        <p:scale>
          <a:sx n="115" d="100"/>
          <a:sy n="115" d="100"/>
        </p:scale>
        <p:origin x="-152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377F4-2899-449B-94A1-20DA9E257C8C}" type="doc">
      <dgm:prSet loTypeId="urn:microsoft.com/office/officeart/2005/8/layout/cycle1" loCatId="cycle" qsTypeId="urn:microsoft.com/office/officeart/2005/8/quickstyle/simple1#1" qsCatId="simple" csTypeId="urn:microsoft.com/office/officeart/2005/8/colors/accent1_2#1" csCatId="accent1"/>
      <dgm:spPr/>
    </dgm:pt>
    <dgm:pt modelId="{51581D97-A1C3-46C1-B943-99D342B936D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Формування розвиненої особистості шляхом трудового і естетичного впливу 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3EBA1DD6-75FF-49F2-8D00-B65F6A6AED5D}" type="parTrans" cxnId="{B1940004-5937-48E9-87F5-5BFF18E9699E}">
      <dgm:prSet/>
      <dgm:spPr/>
    </dgm:pt>
    <dgm:pt modelId="{5570A052-EC28-4CD3-8814-51BF204DF843}" type="sibTrans" cxnId="{B1940004-5937-48E9-87F5-5BFF18E9699E}">
      <dgm:prSet/>
      <dgm:spPr/>
    </dgm:pt>
    <dgm:pt modelId="{65E1E7EE-429C-4D05-921D-EB65D962B50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Оволодіння мистецтвом яворівського різьблення, розвиток естетичних почуттів, смаків</a:t>
          </a: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EEEA4087-DDA7-4B89-8398-1A9D7AC42DCD}" type="parTrans" cxnId="{5E5B770A-2775-4DDC-8C49-47E2D9E847E3}">
      <dgm:prSet/>
      <dgm:spPr/>
    </dgm:pt>
    <dgm:pt modelId="{AA05AAB7-551A-4121-AE13-4BA51825927A}" type="sibTrans" cxnId="{5E5B770A-2775-4DDC-8C49-47E2D9E847E3}">
      <dgm:prSet/>
      <dgm:spPr/>
    </dgm:pt>
    <dgm:pt modelId="{B2CD36F1-F105-4F55-BF7B-B7AA47A3969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Досягнення оптимальної реалізації цілісного розвивального впливу навчання, виховання та освіти педагога та гуртківця</a:t>
          </a: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D231A9FA-6F9D-4ECF-BBC6-1C05B7ECE2C6}" type="parTrans" cxnId="{9E79B679-0173-451A-B9D2-84D2188E71A7}">
      <dgm:prSet/>
      <dgm:spPr/>
    </dgm:pt>
    <dgm:pt modelId="{6D980CC8-FFEE-452A-83F3-E00F56EB2E66}" type="sibTrans" cxnId="{9E79B679-0173-451A-B9D2-84D2188E71A7}">
      <dgm:prSet/>
      <dgm:spPr/>
    </dgm:pt>
    <dgm:pt modelId="{0F0CCC11-9590-4645-9911-D4054032027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Оволодіння майстерністю виконання прийомів яворівського різьблення</a:t>
          </a: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6BAD8E3-0455-43D9-A14C-654911D98F6F}" type="parTrans" cxnId="{42F7B4D4-190C-46BF-BC85-603150620C26}">
      <dgm:prSet/>
      <dgm:spPr/>
    </dgm:pt>
    <dgm:pt modelId="{743281F8-4E76-4723-9B8D-2623F00B664B}" type="sibTrans" cxnId="{42F7B4D4-190C-46BF-BC85-603150620C26}">
      <dgm:prSet/>
      <dgm:spPr/>
    </dgm:pt>
    <dgm:pt modelId="{691332DC-53FE-4DC2-8EFA-B015F10D941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Підготовка учнів до участі у конкурсах, виставках, змаганнях</a:t>
          </a: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0E38DC34-F9D2-45E2-8AA7-5E74A7B2877E}" type="parTrans" cxnId="{D2A0B56E-E505-42B7-A381-3C08632E99BB}">
      <dgm:prSet/>
      <dgm:spPr/>
    </dgm:pt>
    <dgm:pt modelId="{A7E80D21-CE3B-46AC-9DBF-7E4823693E53}" type="sibTrans" cxnId="{D2A0B56E-E505-42B7-A381-3C08632E99BB}">
      <dgm:prSet/>
      <dgm:spPr/>
    </dgm:pt>
    <dgm:pt modelId="{F45B0AC7-B163-45B0-8C05-297DE70D073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Формування теоретичної та практичної бази знань з декоративно-ужиткового мистецва</a:t>
          </a: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2AFD769B-F71D-4625-AC22-D9C8FDAD00A4}" type="parTrans" cxnId="{7F1B7D62-436A-4D98-867E-9E84B4785BA9}">
      <dgm:prSet/>
      <dgm:spPr/>
    </dgm:pt>
    <dgm:pt modelId="{5A183257-8B3A-4B01-BF11-92D71E048715}" type="sibTrans" cxnId="{7F1B7D62-436A-4D98-867E-9E84B4785BA9}">
      <dgm:prSet/>
      <dgm:spPr/>
    </dgm:pt>
    <dgm:pt modelId="{318FDBC2-B872-4E50-AA1F-64796E5C345D}" type="pres">
      <dgm:prSet presAssocID="{34B377F4-2899-449B-94A1-20DA9E257C8C}" presName="cycle" presStyleCnt="0">
        <dgm:presLayoutVars>
          <dgm:dir/>
          <dgm:resizeHandles val="exact"/>
        </dgm:presLayoutVars>
      </dgm:prSet>
      <dgm:spPr/>
    </dgm:pt>
    <dgm:pt modelId="{02A55AF5-3DFC-4546-BB16-A5812F77024D}" type="pres">
      <dgm:prSet presAssocID="{51581D97-A1C3-46C1-B943-99D342B936DD}" presName="dummy" presStyleCnt="0"/>
      <dgm:spPr/>
    </dgm:pt>
    <dgm:pt modelId="{65837816-D219-4089-A08A-D8AB51E61ACE}" type="pres">
      <dgm:prSet presAssocID="{51581D97-A1C3-46C1-B943-99D342B936DD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AB3B0-11AE-4B8B-B22D-5CAF0BDE6FBD}" type="pres">
      <dgm:prSet presAssocID="{5570A052-EC28-4CD3-8814-51BF204DF843}" presName="sibTrans" presStyleLbl="node1" presStyleIdx="0" presStyleCnt="6"/>
      <dgm:spPr/>
    </dgm:pt>
    <dgm:pt modelId="{956575F2-6276-4539-A08B-A8F0BA4CDB1F}" type="pres">
      <dgm:prSet presAssocID="{65E1E7EE-429C-4D05-921D-EB65D962B50C}" presName="dummy" presStyleCnt="0"/>
      <dgm:spPr/>
    </dgm:pt>
    <dgm:pt modelId="{BA02E675-BFE7-4152-AAAC-24A0C53F11CC}" type="pres">
      <dgm:prSet presAssocID="{65E1E7EE-429C-4D05-921D-EB65D962B50C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370F6-38FF-43F2-9F39-1140193BB82E}" type="pres">
      <dgm:prSet presAssocID="{AA05AAB7-551A-4121-AE13-4BA51825927A}" presName="sibTrans" presStyleLbl="node1" presStyleIdx="1" presStyleCnt="6"/>
      <dgm:spPr/>
    </dgm:pt>
    <dgm:pt modelId="{F40CFE95-4682-47BA-BC0C-852313725785}" type="pres">
      <dgm:prSet presAssocID="{B2CD36F1-F105-4F55-BF7B-B7AA47A39697}" presName="dummy" presStyleCnt="0"/>
      <dgm:spPr/>
    </dgm:pt>
    <dgm:pt modelId="{367799D9-29A1-4703-9AB9-831BF006FAC0}" type="pres">
      <dgm:prSet presAssocID="{B2CD36F1-F105-4F55-BF7B-B7AA47A39697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53E82-7AA6-4488-BFF4-97076B7BD4CA}" type="pres">
      <dgm:prSet presAssocID="{6D980CC8-FFEE-452A-83F3-E00F56EB2E66}" presName="sibTrans" presStyleLbl="node1" presStyleIdx="2" presStyleCnt="6"/>
      <dgm:spPr/>
    </dgm:pt>
    <dgm:pt modelId="{F5794F4E-4BA3-4205-AE96-E66B564A990E}" type="pres">
      <dgm:prSet presAssocID="{0F0CCC11-9590-4645-9911-D4054032027C}" presName="dummy" presStyleCnt="0"/>
      <dgm:spPr/>
    </dgm:pt>
    <dgm:pt modelId="{7225A58F-69C0-4B4D-8366-EBC6D050FCD2}" type="pres">
      <dgm:prSet presAssocID="{0F0CCC11-9590-4645-9911-D4054032027C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D8710-2484-4DD4-A043-A260DB485498}" type="pres">
      <dgm:prSet presAssocID="{743281F8-4E76-4723-9B8D-2623F00B664B}" presName="sibTrans" presStyleLbl="node1" presStyleIdx="3" presStyleCnt="6"/>
      <dgm:spPr/>
    </dgm:pt>
    <dgm:pt modelId="{8EA39A18-EA97-4869-A31A-04973D567D2C}" type="pres">
      <dgm:prSet presAssocID="{691332DC-53FE-4DC2-8EFA-B015F10D9414}" presName="dummy" presStyleCnt="0"/>
      <dgm:spPr/>
    </dgm:pt>
    <dgm:pt modelId="{8A571938-8275-4C09-81A9-C1F592593D6E}" type="pres">
      <dgm:prSet presAssocID="{691332DC-53FE-4DC2-8EFA-B015F10D9414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4F99C9-8508-445B-831E-8745DC10E55D}" type="pres">
      <dgm:prSet presAssocID="{A7E80D21-CE3B-46AC-9DBF-7E4823693E53}" presName="sibTrans" presStyleLbl="node1" presStyleIdx="4" presStyleCnt="6"/>
      <dgm:spPr/>
    </dgm:pt>
    <dgm:pt modelId="{FD8410DE-9249-4AE6-AD26-E97E3C7F7D4B}" type="pres">
      <dgm:prSet presAssocID="{F45B0AC7-B163-45B0-8C05-297DE70D0734}" presName="dummy" presStyleCnt="0"/>
      <dgm:spPr/>
    </dgm:pt>
    <dgm:pt modelId="{ADDF6FDE-B927-4DEA-A873-D90CFDF97411}" type="pres">
      <dgm:prSet presAssocID="{F45B0AC7-B163-45B0-8C05-297DE70D0734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10CC0-B3A2-4DF3-BE01-04C23AA07680}" type="pres">
      <dgm:prSet presAssocID="{5A183257-8B3A-4B01-BF11-92D71E048715}" presName="sibTrans" presStyleLbl="node1" presStyleIdx="5" presStyleCnt="6"/>
      <dgm:spPr/>
    </dgm:pt>
  </dgm:ptLst>
  <dgm:cxnLst>
    <dgm:cxn modelId="{A07781C7-E5DA-4082-9BD2-757F835E47A9}" type="presOf" srcId="{AA05AAB7-551A-4121-AE13-4BA51825927A}" destId="{740370F6-38FF-43F2-9F39-1140193BB82E}" srcOrd="0" destOrd="0" presId="urn:microsoft.com/office/officeart/2005/8/layout/cycle1"/>
    <dgm:cxn modelId="{D2A0B56E-E505-42B7-A381-3C08632E99BB}" srcId="{34B377F4-2899-449B-94A1-20DA9E257C8C}" destId="{691332DC-53FE-4DC2-8EFA-B015F10D9414}" srcOrd="4" destOrd="0" parTransId="{0E38DC34-F9D2-45E2-8AA7-5E74A7B2877E}" sibTransId="{A7E80D21-CE3B-46AC-9DBF-7E4823693E53}"/>
    <dgm:cxn modelId="{A0DE085B-B1AC-4401-82BB-129D6BCC0ED7}" type="presOf" srcId="{34B377F4-2899-449B-94A1-20DA9E257C8C}" destId="{318FDBC2-B872-4E50-AA1F-64796E5C345D}" srcOrd="0" destOrd="0" presId="urn:microsoft.com/office/officeart/2005/8/layout/cycle1"/>
    <dgm:cxn modelId="{9E79B679-0173-451A-B9D2-84D2188E71A7}" srcId="{34B377F4-2899-449B-94A1-20DA9E257C8C}" destId="{B2CD36F1-F105-4F55-BF7B-B7AA47A39697}" srcOrd="2" destOrd="0" parTransId="{D231A9FA-6F9D-4ECF-BBC6-1C05B7ECE2C6}" sibTransId="{6D980CC8-FFEE-452A-83F3-E00F56EB2E66}"/>
    <dgm:cxn modelId="{B1940004-5937-48E9-87F5-5BFF18E9699E}" srcId="{34B377F4-2899-449B-94A1-20DA9E257C8C}" destId="{51581D97-A1C3-46C1-B943-99D342B936DD}" srcOrd="0" destOrd="0" parTransId="{3EBA1DD6-75FF-49F2-8D00-B65F6A6AED5D}" sibTransId="{5570A052-EC28-4CD3-8814-51BF204DF843}"/>
    <dgm:cxn modelId="{6D5A98A8-7158-4F1E-8ADA-2C4F93F17866}" type="presOf" srcId="{5A183257-8B3A-4B01-BF11-92D71E048715}" destId="{A8310CC0-B3A2-4DF3-BE01-04C23AA07680}" srcOrd="0" destOrd="0" presId="urn:microsoft.com/office/officeart/2005/8/layout/cycle1"/>
    <dgm:cxn modelId="{079D2234-9CB2-44EA-80B1-12DE7E5510BB}" type="presOf" srcId="{B2CD36F1-F105-4F55-BF7B-B7AA47A39697}" destId="{367799D9-29A1-4703-9AB9-831BF006FAC0}" srcOrd="0" destOrd="0" presId="urn:microsoft.com/office/officeart/2005/8/layout/cycle1"/>
    <dgm:cxn modelId="{42F7B4D4-190C-46BF-BC85-603150620C26}" srcId="{34B377F4-2899-449B-94A1-20DA9E257C8C}" destId="{0F0CCC11-9590-4645-9911-D4054032027C}" srcOrd="3" destOrd="0" parTransId="{16BAD8E3-0455-43D9-A14C-654911D98F6F}" sibTransId="{743281F8-4E76-4723-9B8D-2623F00B664B}"/>
    <dgm:cxn modelId="{7F1B7D62-436A-4D98-867E-9E84B4785BA9}" srcId="{34B377F4-2899-449B-94A1-20DA9E257C8C}" destId="{F45B0AC7-B163-45B0-8C05-297DE70D0734}" srcOrd="5" destOrd="0" parTransId="{2AFD769B-F71D-4625-AC22-D9C8FDAD00A4}" sibTransId="{5A183257-8B3A-4B01-BF11-92D71E048715}"/>
    <dgm:cxn modelId="{94FF181E-842D-4693-9417-81D818946631}" type="presOf" srcId="{5570A052-EC28-4CD3-8814-51BF204DF843}" destId="{7C9AB3B0-11AE-4B8B-B22D-5CAF0BDE6FBD}" srcOrd="0" destOrd="0" presId="urn:microsoft.com/office/officeart/2005/8/layout/cycle1"/>
    <dgm:cxn modelId="{083230E3-89D3-49D1-AB7D-8912461B1C11}" type="presOf" srcId="{65E1E7EE-429C-4D05-921D-EB65D962B50C}" destId="{BA02E675-BFE7-4152-AAAC-24A0C53F11CC}" srcOrd="0" destOrd="0" presId="urn:microsoft.com/office/officeart/2005/8/layout/cycle1"/>
    <dgm:cxn modelId="{65FBAE62-F92C-4C88-9065-836BD9CBE3FB}" type="presOf" srcId="{691332DC-53FE-4DC2-8EFA-B015F10D9414}" destId="{8A571938-8275-4C09-81A9-C1F592593D6E}" srcOrd="0" destOrd="0" presId="urn:microsoft.com/office/officeart/2005/8/layout/cycle1"/>
    <dgm:cxn modelId="{C906C042-C3A0-44D4-9F23-6391E927189A}" type="presOf" srcId="{A7E80D21-CE3B-46AC-9DBF-7E4823693E53}" destId="{8F4F99C9-8508-445B-831E-8745DC10E55D}" srcOrd="0" destOrd="0" presId="urn:microsoft.com/office/officeart/2005/8/layout/cycle1"/>
    <dgm:cxn modelId="{2A3531CF-4A82-41F6-A740-AD7239BDDE12}" type="presOf" srcId="{F45B0AC7-B163-45B0-8C05-297DE70D0734}" destId="{ADDF6FDE-B927-4DEA-A873-D90CFDF97411}" srcOrd="0" destOrd="0" presId="urn:microsoft.com/office/officeart/2005/8/layout/cycle1"/>
    <dgm:cxn modelId="{9D04F2BE-68B7-4F8D-829C-F9E43EC96690}" type="presOf" srcId="{0F0CCC11-9590-4645-9911-D4054032027C}" destId="{7225A58F-69C0-4B4D-8366-EBC6D050FCD2}" srcOrd="0" destOrd="0" presId="urn:microsoft.com/office/officeart/2005/8/layout/cycle1"/>
    <dgm:cxn modelId="{31D9F20C-0333-482A-B3E6-24C399127E15}" type="presOf" srcId="{6D980CC8-FFEE-452A-83F3-E00F56EB2E66}" destId="{56253E82-7AA6-4488-BFF4-97076B7BD4CA}" srcOrd="0" destOrd="0" presId="urn:microsoft.com/office/officeart/2005/8/layout/cycle1"/>
    <dgm:cxn modelId="{693FB64C-A647-4A25-9B07-14BE0D0F3558}" type="presOf" srcId="{51581D97-A1C3-46C1-B943-99D342B936DD}" destId="{65837816-D219-4089-A08A-D8AB51E61ACE}" srcOrd="0" destOrd="0" presId="urn:microsoft.com/office/officeart/2005/8/layout/cycle1"/>
    <dgm:cxn modelId="{5E5B770A-2775-4DDC-8C49-47E2D9E847E3}" srcId="{34B377F4-2899-449B-94A1-20DA9E257C8C}" destId="{65E1E7EE-429C-4D05-921D-EB65D962B50C}" srcOrd="1" destOrd="0" parTransId="{EEEA4087-DDA7-4B89-8398-1A9D7AC42DCD}" sibTransId="{AA05AAB7-551A-4121-AE13-4BA51825927A}"/>
    <dgm:cxn modelId="{D8F22FA3-1425-4967-81C6-A3D8B152AECA}" type="presOf" srcId="{743281F8-4E76-4723-9B8D-2623F00B664B}" destId="{651D8710-2484-4DD4-A043-A260DB485498}" srcOrd="0" destOrd="0" presId="urn:microsoft.com/office/officeart/2005/8/layout/cycle1"/>
    <dgm:cxn modelId="{8DAD284B-D473-42BD-999E-A2167779D51C}" type="presParOf" srcId="{318FDBC2-B872-4E50-AA1F-64796E5C345D}" destId="{02A55AF5-3DFC-4546-BB16-A5812F77024D}" srcOrd="0" destOrd="0" presId="urn:microsoft.com/office/officeart/2005/8/layout/cycle1"/>
    <dgm:cxn modelId="{C596D751-CDFF-4AEE-80BA-A274337A8254}" type="presParOf" srcId="{318FDBC2-B872-4E50-AA1F-64796E5C345D}" destId="{65837816-D219-4089-A08A-D8AB51E61ACE}" srcOrd="1" destOrd="0" presId="urn:microsoft.com/office/officeart/2005/8/layout/cycle1"/>
    <dgm:cxn modelId="{F4D1F156-F770-45FB-BFDD-85392C50808F}" type="presParOf" srcId="{318FDBC2-B872-4E50-AA1F-64796E5C345D}" destId="{7C9AB3B0-11AE-4B8B-B22D-5CAF0BDE6FBD}" srcOrd="2" destOrd="0" presId="urn:microsoft.com/office/officeart/2005/8/layout/cycle1"/>
    <dgm:cxn modelId="{56368AEC-3840-4D86-AB60-5AE53D2A8909}" type="presParOf" srcId="{318FDBC2-B872-4E50-AA1F-64796E5C345D}" destId="{956575F2-6276-4539-A08B-A8F0BA4CDB1F}" srcOrd="3" destOrd="0" presId="urn:microsoft.com/office/officeart/2005/8/layout/cycle1"/>
    <dgm:cxn modelId="{DE85C8C9-2571-46B2-8EF4-875A589083CA}" type="presParOf" srcId="{318FDBC2-B872-4E50-AA1F-64796E5C345D}" destId="{BA02E675-BFE7-4152-AAAC-24A0C53F11CC}" srcOrd="4" destOrd="0" presId="urn:microsoft.com/office/officeart/2005/8/layout/cycle1"/>
    <dgm:cxn modelId="{318629D2-4F6D-4813-A920-286AEB998751}" type="presParOf" srcId="{318FDBC2-B872-4E50-AA1F-64796E5C345D}" destId="{740370F6-38FF-43F2-9F39-1140193BB82E}" srcOrd="5" destOrd="0" presId="urn:microsoft.com/office/officeart/2005/8/layout/cycle1"/>
    <dgm:cxn modelId="{4BD5808F-6497-47C5-A9EF-323EDEAD4D6F}" type="presParOf" srcId="{318FDBC2-B872-4E50-AA1F-64796E5C345D}" destId="{F40CFE95-4682-47BA-BC0C-852313725785}" srcOrd="6" destOrd="0" presId="urn:microsoft.com/office/officeart/2005/8/layout/cycle1"/>
    <dgm:cxn modelId="{0FE90BAA-01AC-4B36-B2C5-EC92D23A601C}" type="presParOf" srcId="{318FDBC2-B872-4E50-AA1F-64796E5C345D}" destId="{367799D9-29A1-4703-9AB9-831BF006FAC0}" srcOrd="7" destOrd="0" presId="urn:microsoft.com/office/officeart/2005/8/layout/cycle1"/>
    <dgm:cxn modelId="{08F69F98-7144-40BC-BA32-0A6DA814DA82}" type="presParOf" srcId="{318FDBC2-B872-4E50-AA1F-64796E5C345D}" destId="{56253E82-7AA6-4488-BFF4-97076B7BD4CA}" srcOrd="8" destOrd="0" presId="urn:microsoft.com/office/officeart/2005/8/layout/cycle1"/>
    <dgm:cxn modelId="{B9153CE2-83A7-4CDF-8344-982975438D6B}" type="presParOf" srcId="{318FDBC2-B872-4E50-AA1F-64796E5C345D}" destId="{F5794F4E-4BA3-4205-AE96-E66B564A990E}" srcOrd="9" destOrd="0" presId="urn:microsoft.com/office/officeart/2005/8/layout/cycle1"/>
    <dgm:cxn modelId="{C6B55D0E-A2CE-4CA7-8DD3-6E8766BF4D0C}" type="presParOf" srcId="{318FDBC2-B872-4E50-AA1F-64796E5C345D}" destId="{7225A58F-69C0-4B4D-8366-EBC6D050FCD2}" srcOrd="10" destOrd="0" presId="urn:microsoft.com/office/officeart/2005/8/layout/cycle1"/>
    <dgm:cxn modelId="{4CC6B3E3-5BEE-4BA4-B352-2AFA2F4F1FB5}" type="presParOf" srcId="{318FDBC2-B872-4E50-AA1F-64796E5C345D}" destId="{651D8710-2484-4DD4-A043-A260DB485498}" srcOrd="11" destOrd="0" presId="urn:microsoft.com/office/officeart/2005/8/layout/cycle1"/>
    <dgm:cxn modelId="{C7FD048D-C6F7-4C1D-AD9C-180EEA638944}" type="presParOf" srcId="{318FDBC2-B872-4E50-AA1F-64796E5C345D}" destId="{8EA39A18-EA97-4869-A31A-04973D567D2C}" srcOrd="12" destOrd="0" presId="urn:microsoft.com/office/officeart/2005/8/layout/cycle1"/>
    <dgm:cxn modelId="{CA42AAAA-3A65-4DFB-B381-036D63A84448}" type="presParOf" srcId="{318FDBC2-B872-4E50-AA1F-64796E5C345D}" destId="{8A571938-8275-4C09-81A9-C1F592593D6E}" srcOrd="13" destOrd="0" presId="urn:microsoft.com/office/officeart/2005/8/layout/cycle1"/>
    <dgm:cxn modelId="{E6E2D015-6B5B-4FB4-809A-5048D046659B}" type="presParOf" srcId="{318FDBC2-B872-4E50-AA1F-64796E5C345D}" destId="{8F4F99C9-8508-445B-831E-8745DC10E55D}" srcOrd="14" destOrd="0" presId="urn:microsoft.com/office/officeart/2005/8/layout/cycle1"/>
    <dgm:cxn modelId="{4220271E-67A7-477E-802E-7C094C37127A}" type="presParOf" srcId="{318FDBC2-B872-4E50-AA1F-64796E5C345D}" destId="{FD8410DE-9249-4AE6-AD26-E97E3C7F7D4B}" srcOrd="15" destOrd="0" presId="urn:microsoft.com/office/officeart/2005/8/layout/cycle1"/>
    <dgm:cxn modelId="{51C37BFA-4D58-4016-B7BE-E17C8BF653A3}" type="presParOf" srcId="{318FDBC2-B872-4E50-AA1F-64796E5C345D}" destId="{ADDF6FDE-B927-4DEA-A873-D90CFDF97411}" srcOrd="16" destOrd="0" presId="urn:microsoft.com/office/officeart/2005/8/layout/cycle1"/>
    <dgm:cxn modelId="{CAF5E3AE-8ACC-41F3-8AE6-EA2E6F4B77E5}" type="presParOf" srcId="{318FDBC2-B872-4E50-AA1F-64796E5C345D}" destId="{A8310CC0-B3A2-4DF3-BE01-04C23AA07680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F52A1-F211-44AD-8E86-59CF819F42A8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02AB8-F9CA-4CE9-9486-21B25EBC9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A289-254F-4CB7-89ED-57D3A4845DFC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7629-5B73-4F47-9396-5F30251FD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E583B-33CB-45FE-88EC-7459AFF54726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416E4-BA73-45BC-8F8F-A72EE492A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08B0-B814-44B4-8C63-FB92D5FCF426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747BA-F85B-4ECB-9EF9-D0CA8CAF6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01383-8EB8-4403-A60C-5816EF9DD83C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7109F-9085-4EE5-8688-5A7154D1B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53B9-C325-4784-89F4-589A63792E96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A3299-5D5B-4349-93CE-D233D3DA5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23865-0D75-44D9-B70E-B9C9895F834D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F7A56-C249-4F71-AF84-ADA50E508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790BB-DD18-4667-8EAC-A7CD40ED2B1C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88373-6F0A-46C1-8597-53C4EA0D4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9CD1-508B-4989-93DC-69297B194299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395F-562E-4755-8364-A07FAE582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02F5-20CE-4F14-B4B0-EE2B661C065B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366B3-6850-40DD-BE51-CDEA8AAF3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0FC21-7B75-42A6-BEA4-25E7AEA1FE66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C6C1-A43D-4BAB-AF45-D242572F2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04DED5-AF65-442C-95AB-5F02BDE40FF6}" type="datetimeFigureOut">
              <a:rPr lang="ru-RU"/>
              <a:pPr>
                <a:defRPr/>
              </a:pPr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92D794-FBD1-4115-B29D-767908F26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conf.fizmat.tnpu.edu.ua/?p=521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7"/>
          <p:cNvSpPr txBox="1">
            <a:spLocks noChangeArrowheads="1"/>
          </p:cNvSpPr>
          <p:nvPr/>
        </p:nvSpPr>
        <p:spPr bwMode="auto">
          <a:xfrm>
            <a:off x="2133600" y="188913"/>
            <a:ext cx="52514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591F4D"/>
                </a:solidFill>
              </a:rPr>
              <a:t>Комунальний заклад</a:t>
            </a:r>
          </a:p>
          <a:p>
            <a:pPr algn="ctr"/>
            <a:r>
              <a:rPr lang="uk-UA" sz="2800" b="1">
                <a:solidFill>
                  <a:srgbClr val="591F4D"/>
                </a:solidFill>
              </a:rPr>
              <a:t>Тернопільської міської ради</a:t>
            </a:r>
          </a:p>
          <a:p>
            <a:pPr algn="ctr"/>
            <a:r>
              <a:rPr lang="uk-UA" sz="2800" b="1">
                <a:solidFill>
                  <a:srgbClr val="591F4D"/>
                </a:solidFill>
              </a:rPr>
              <a:t>“Станція юних техніків”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79388" y="1757363"/>
            <a:ext cx="5256212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uk-UA" sz="3800" b="1">
                <a:solidFill>
                  <a:srgbClr val="0000FF"/>
                </a:solidFill>
              </a:rPr>
              <a:t>ПОРТФОЛІО</a:t>
            </a:r>
            <a:endParaRPr lang="ru-RU" sz="3800" b="1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uk-UA" sz="3800" b="1">
                <a:solidFill>
                  <a:srgbClr val="0000FF"/>
                </a:solidFill>
              </a:rPr>
              <a:t>керівника гуртка декоративно-ужиткового мистецва</a:t>
            </a:r>
            <a:endParaRPr lang="ru-RU" sz="3800" b="1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uk-UA" sz="3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ЛОМНИЦЬКОГО</a:t>
            </a:r>
          </a:p>
          <a:p>
            <a:pPr algn="r">
              <a:defRPr/>
            </a:pPr>
            <a:r>
              <a:rPr lang="uk-UA" sz="3800" b="1">
                <a:solidFill>
                  <a:srgbClr val="0000FF"/>
                </a:solidFill>
              </a:rPr>
              <a:t>Ярослава ТАРАСОВИЧА</a:t>
            </a:r>
            <a:r>
              <a:rPr lang="ru-RU"/>
              <a:t> 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8650" y="1700213"/>
            <a:ext cx="309403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8313" y="0"/>
            <a:ext cx="8229600" cy="9223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Тренування прийомів пірографії</a:t>
            </a:r>
          </a:p>
        </p:txBody>
      </p:sp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836613"/>
            <a:ext cx="56689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8313" y="188913"/>
            <a:ext cx="8229600" cy="922337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Виготовлення композиції для Різдва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“ШОПКА”</a:t>
            </a:r>
          </a:p>
        </p:txBody>
      </p:sp>
      <p:pic>
        <p:nvPicPr>
          <p:cNvPr id="23554" name="Picture 5" descr="Фото06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25538"/>
            <a:ext cx="4103688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989138"/>
            <a:ext cx="414655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96975"/>
            <a:ext cx="318452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922712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8313" y="188913"/>
            <a:ext cx="8229600" cy="922337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Виготовлення кухонної дошки Попелюшка і саноч</a:t>
            </a: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</a:t>
            </a: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к для Снігурочки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Фото07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065213"/>
            <a:ext cx="42846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8313" y="188913"/>
            <a:ext cx="8229600" cy="922337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Виконання яворівського різьблення клюкарзою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1847733836876439994_skrynia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65200"/>
            <a:ext cx="6265862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8313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Скриня розписана яворівським орнаментом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011javoriv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76327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8313" y="188913"/>
            <a:ext cx="8229600" cy="922337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Елементи і мотиви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04проектКРИШКИшкатул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38225"/>
            <a:ext cx="7632700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Розробка орнітологічної композиції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06konukJAVORI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085850"/>
            <a:ext cx="7920037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Розробка композиції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0022211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908050"/>
            <a:ext cx="5689600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Розробка орнітологічної композиції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2400" y="2205038"/>
            <a:ext cx="360521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81300"/>
            <a:ext cx="4824412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388" y="115888"/>
            <a:ext cx="4824412" cy="24923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Різці (церазики, клюкарзи, кутики) з прямою ручкою (народні)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5076825" y="115888"/>
            <a:ext cx="3959225" cy="20891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Різці (церазики, клюкарзи, кутики) з грибковою ручкою (для ліногравюри)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/>
            <a:r>
              <a:rPr lang="uk-UA" sz="4000" b="1" smtClean="0">
                <a:solidFill>
                  <a:srgbClr val="591F4D"/>
                </a:solidFill>
                <a:latin typeface="Book Antiqua" pitchFamily="18" charset="0"/>
              </a:rPr>
              <a:t>Візитна картка</a:t>
            </a:r>
          </a:p>
        </p:txBody>
      </p:sp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179388" y="549275"/>
            <a:ext cx="8785225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Дата народження</a:t>
            </a:r>
            <a:r>
              <a:rPr lang="uk-UA" sz="2000">
                <a:latin typeface="Calibri" pitchFamily="34" charset="0"/>
              </a:rPr>
              <a:t>   </a:t>
            </a:r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01.05.1955</a:t>
            </a:r>
            <a:r>
              <a:rPr lang="uk-UA" sz="2000" b="1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uk-UA" sz="2000">
                <a:latin typeface="Calibri" pitchFamily="34" charset="0"/>
              </a:rPr>
              <a:t>	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Освіта</a:t>
            </a:r>
            <a:r>
              <a:rPr lang="uk-UA" sz="2000">
                <a:latin typeface="Calibri" pitchFamily="34" charset="0"/>
              </a:rPr>
              <a:t>	          в</a:t>
            </a:r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ища, аспірантура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Посада	          </a:t>
            </a:r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керівник гуртка  декоративно-</a:t>
            </a:r>
            <a:r>
              <a:rPr lang="uk-UA" b="1">
                <a:solidFill>
                  <a:srgbClr val="591F4D"/>
                </a:solidFill>
              </a:rPr>
              <a:t>ужиткового</a:t>
            </a:r>
            <a:r>
              <a:rPr lang="uk-UA"/>
              <a:t> </a:t>
            </a:r>
            <a:r>
              <a:rPr lang="uk-UA" b="1">
                <a:solidFill>
                  <a:srgbClr val="591F4D"/>
                </a:solidFill>
              </a:rPr>
              <a:t>мистецтва</a:t>
            </a:r>
            <a:endParaRPr lang="uk-UA" b="1">
              <a:solidFill>
                <a:srgbClr val="591F4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Педагогічний 	         39 років</a:t>
            </a:r>
          </a:p>
          <a:p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    стаж роботи              </a:t>
            </a:r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1 рік в СШ-11, СШ-3 на посаді вчителя креслення, 			          малювання,  астрономії</a:t>
            </a:r>
          </a:p>
          <a:p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		          35 років викладач креслення, комп'ютерної графіки, 		          ручної обробки металів, декоративно-ужиткового 			          мистецтва, технічної творчості інженерно-				          педагогічного факультету </a:t>
            </a:r>
          </a:p>
          <a:p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		          3 роки керівник гуртка</a:t>
            </a:r>
          </a:p>
          <a:p>
            <a:pPr>
              <a:buFont typeface="Wingdings" pitchFamily="2" charset="2"/>
              <a:buChar char="v"/>
            </a:pPr>
            <a:r>
              <a:rPr lang="uk-UA" b="1">
                <a:solidFill>
                  <a:srgbClr val="990000"/>
                </a:solidFill>
              </a:rPr>
              <a:t>Наукові публікації  </a:t>
            </a:r>
            <a:r>
              <a:rPr lang="uk-UA" b="1">
                <a:solidFill>
                  <a:srgbClr val="591F4D"/>
                </a:solidFill>
              </a:rPr>
              <a:t>74 (123 друкованих аркуші)</a:t>
            </a:r>
          </a:p>
          <a:p>
            <a:pPr>
              <a:buFont typeface="Wingdings" pitchFamily="2" charset="2"/>
              <a:buChar char="v"/>
            </a:pPr>
            <a:r>
              <a:rPr lang="uk-UA" b="1">
                <a:solidFill>
                  <a:srgbClr val="990000"/>
                </a:solidFill>
              </a:rPr>
              <a:t>Дипломні роботи    </a:t>
            </a:r>
            <a:r>
              <a:rPr lang="uk-UA" b="1">
                <a:solidFill>
                  <a:srgbClr val="591F4D"/>
                </a:solidFill>
              </a:rPr>
              <a:t>83 (керівництво)</a:t>
            </a:r>
          </a:p>
          <a:p>
            <a:pPr>
              <a:buFont typeface="Wingdings" pitchFamily="2" charset="2"/>
              <a:buChar char="v"/>
            </a:pPr>
            <a:r>
              <a:rPr lang="uk-UA" b="1">
                <a:solidFill>
                  <a:srgbClr val="990000"/>
                </a:solidFill>
              </a:rPr>
              <a:t>Курсові роботи       </a:t>
            </a:r>
            <a:r>
              <a:rPr lang="uk-UA" b="1">
                <a:solidFill>
                  <a:srgbClr val="591F4D"/>
                </a:solidFill>
              </a:rPr>
              <a:t>128 (керівництво)</a:t>
            </a:r>
            <a:r>
              <a:rPr lang="uk-UA"/>
              <a:t> </a:t>
            </a:r>
            <a:endParaRPr lang="uk-UA" b="1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Категорія	          </a:t>
            </a:r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10-й тарифний розряд</a:t>
            </a:r>
          </a:p>
          <a:p>
            <a:pPr>
              <a:buFont typeface="Wingdings" pitchFamily="2" charset="2"/>
              <a:buChar char="v"/>
            </a:pPr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Курси підвищення </a:t>
            </a:r>
          </a:p>
          <a:p>
            <a:r>
              <a:rPr lang="uk-UA" sz="2000" b="1">
                <a:solidFill>
                  <a:srgbClr val="990000"/>
                </a:solidFill>
                <a:latin typeface="Calibri" pitchFamily="34" charset="0"/>
              </a:rPr>
              <a:t>    кваліфікації               </a:t>
            </a:r>
            <a:r>
              <a:rPr lang="uk-UA" sz="2000" b="1">
                <a:solidFill>
                  <a:srgbClr val="591F4D"/>
                </a:solidFill>
                <a:latin typeface="Calibri" pitchFamily="34" charset="0"/>
              </a:rPr>
              <a:t>пройшов у  2016 р.</a:t>
            </a:r>
          </a:p>
          <a:p>
            <a:endParaRPr lang="uk-UA" sz="2000">
              <a:solidFill>
                <a:srgbClr val="00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57563"/>
            <a:ext cx="48260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221163"/>
            <a:ext cx="381635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388" y="620713"/>
            <a:ext cx="4968875" cy="23034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 різьблення  прямим різцем композиції в стилі народного яворівського різьблення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5219700" y="404813"/>
            <a:ext cx="3744913" cy="35290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 різьблення  різцем з грибковою ручкою композиції в стилі яворівського різьблення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981075"/>
            <a:ext cx="7056437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Скринька, таріль, шкатулка оздоблені яворівським різьбленням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8135937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26035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Плакетка оздоблена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80645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Розробка  композиції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2012-03-14_1848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31863"/>
            <a:ext cx="7345362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Оздоблення шкатулки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70889345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08050"/>
            <a:ext cx="293211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5" descr="7088934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908050"/>
            <a:ext cx="3163887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Оздоблення кухонної дошки і кухля в стилі яворівського різьблення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70889345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196975"/>
            <a:ext cx="5688012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0"/>
            <a:ext cx="8229600" cy="9223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Різьблення яворівської композиції салфетниці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24_SHYXEBU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3957638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5" descr="16_GEPB_BUSHUBAH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25538"/>
            <a:ext cx="4291012" cy="55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468313" y="0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Генерал-хорунжий УПА Шухевич.</a:t>
            </a:r>
          </a:p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Герб України - тризуб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DUBAH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276475"/>
            <a:ext cx="4300537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4" descr="OVO 008 62x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284538"/>
            <a:ext cx="424815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0" y="471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Дитяча іграшка – диван (випилювання).</a:t>
            </a:r>
          </a:p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Пристрій для різьблення писанки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DSCN46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37719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5" descr="DSCN46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148013"/>
            <a:ext cx="4826000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Москаль-окупант.                Вепр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36612"/>
          </a:xfrm>
        </p:spPr>
        <p:txBody>
          <a:bodyPr/>
          <a:lstStyle/>
          <a:p>
            <a:r>
              <a:rPr lang="ru-RU" sz="3200" b="1" smtClean="0">
                <a:solidFill>
                  <a:srgbClr val="5A2C64"/>
                </a:solidFill>
              </a:rPr>
              <a:t>Розвиток творчої особистості дитини в процесі гурткової роботи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1541462"/>
          </a:xfrm>
        </p:spPr>
        <p:txBody>
          <a:bodyPr/>
          <a:lstStyle/>
          <a:p>
            <a:r>
              <a:rPr lang="uk-UA" sz="2400" i="1" smtClean="0"/>
              <a:t>Провідна ідея: заняття   у гуртку з використанням різбярських інструментів  сприяє самодисципліні, концентрації уваги, самоорганізації, створенню ситуації життєвого успіху.</a:t>
            </a:r>
            <a:endParaRPr lang="ru-RU" sz="2400" i="1" smtClean="0"/>
          </a:p>
        </p:txBody>
      </p:sp>
      <p:pic>
        <p:nvPicPr>
          <p:cNvPr id="15363" name="Picture 4" descr="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636838"/>
            <a:ext cx="6400800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DSCN45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4075113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 descr="новый-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25538"/>
            <a:ext cx="4351337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Ісус Христос (гравірування).</a:t>
            </a:r>
          </a:p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Пастушок молиться (пірографія)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новый-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4006850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5" descr="DSCN45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052513"/>
            <a:ext cx="4035425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Т.Г.Шевченко (пірографія).</a:t>
            </a:r>
          </a:p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Ведмідь з пнем (рельєфне різьблення)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Изображение 459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88913"/>
            <a:ext cx="7199312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Изображение 42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310562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5888"/>
            <a:ext cx="4791075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13787" cy="65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Фото03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981075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468313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Творчі досягнення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/>
          </p:cNvSpPr>
          <p:nvPr/>
        </p:nvSpPr>
        <p:spPr bwMode="auto">
          <a:xfrm>
            <a:off x="468313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Творчі досягнення</a:t>
            </a:r>
          </a:p>
        </p:txBody>
      </p:sp>
      <p:pic>
        <p:nvPicPr>
          <p:cNvPr id="50178" name="Picture 5" descr="GPAMOTA_GYC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40513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81075"/>
            <a:ext cx="398462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Творчі досягнення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1202" name="Picture 5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25538"/>
            <a:ext cx="3821113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81075"/>
            <a:ext cx="394335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Творчі досягнення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2226" name="Picture 5" descr="KPEMEHEC CEPTUFIK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81075"/>
            <a:ext cx="7850187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Візитна картка</a:t>
            </a:r>
            <a:endParaRPr lang="uk-UA" b="1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Місце для вмісту 2"/>
          <p:cNvSpPr>
            <a:spLocks noGrp="1"/>
          </p:cNvSpPr>
          <p:nvPr>
            <p:ph idx="1"/>
          </p:nvPr>
        </p:nvSpPr>
        <p:spPr>
          <a:xfrm>
            <a:off x="611188" y="981075"/>
            <a:ext cx="3621087" cy="720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Професійне кредо:</a:t>
            </a:r>
            <a:endParaRPr lang="uk-UA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3708400" y="1341438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 b="1">
                <a:solidFill>
                  <a:srgbClr val="5C1F34"/>
                </a:solidFill>
                <a:latin typeface="Calibri" pitchFamily="34" charset="0"/>
              </a:rPr>
              <a:t>Навчаючи - виховувати</a:t>
            </a:r>
            <a:endParaRPr lang="ru-RU" sz="3600" b="1">
              <a:solidFill>
                <a:srgbClr val="5C1F34"/>
              </a:solidFill>
              <a:latin typeface="Calibri" pitchFamily="34" charset="0"/>
            </a:endParaRPr>
          </a:p>
        </p:txBody>
      </p:sp>
      <p:pic>
        <p:nvPicPr>
          <p:cNvPr id="16388" name="Picture 7" descr="DSCN39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060575"/>
            <a:ext cx="7488238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Творчі досягнення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250" name="Picture 8" descr="GPAMOTA_GYPT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393223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9" descr="GPAMOTA_PYDU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300" y="1052513"/>
            <a:ext cx="3906838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Творчі досягнення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4274" name="Picture 5" descr="GPAMOTA_BYPTAK_Bitali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38989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6" descr="GPAMOTA_BA4UHCKUJ_Lybom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1125538"/>
            <a:ext cx="3913188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Творчі досягнення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5298" name="Picture 5" descr="CEPTUFIK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25538"/>
            <a:ext cx="7589838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BADUM_GYC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125538"/>
            <a:ext cx="374650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Творчі досягнення</a:t>
            </a:r>
          </a:p>
        </p:txBody>
      </p:sp>
      <p:pic>
        <p:nvPicPr>
          <p:cNvPr id="56323" name="Picture 5" descr="OLIMPIADA 2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25538"/>
            <a:ext cx="385921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GPAMOTA_KYPUHDASH_Bad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39528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468313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Творчі досягнення</a:t>
            </a:r>
          </a:p>
        </p:txBody>
      </p:sp>
      <p:pic>
        <p:nvPicPr>
          <p:cNvPr id="57347" name="Picture 6" descr="GPAMOTA_BACULKIB_Mux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981075"/>
            <a:ext cx="3897312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Фотоісторія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8370" name="Picture 3" descr="IMG_07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08050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Фоторепортаж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9394" name="Picture 3" descr="IMG_07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087438"/>
            <a:ext cx="727392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Фоторепортаж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0418" name="Picture 4" descr="IMG_07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7534275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Фоторепортаж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1442" name="Picture 3" descr="DSCN39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08050"/>
            <a:ext cx="73453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Фоторепортаж з виставки в Українському домі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557338"/>
            <a:ext cx="89281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/>
          </p:cNvSpPr>
          <p:nvPr/>
        </p:nvSpPr>
        <p:spPr bwMode="auto">
          <a:xfrm>
            <a:off x="539750" y="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Основною метою моєї роботи є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79388" y="476250"/>
          <a:ext cx="8964612" cy="638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1" name="Picture 21" descr="11049887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1989138"/>
            <a:ext cx="33115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Фоторепортаж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3490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950" y="5373688"/>
            <a:ext cx="4248150" cy="10795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Участь у міських та обласних заходах</a:t>
            </a:r>
          </a:p>
        </p:txBody>
      </p:sp>
      <p:pic>
        <p:nvPicPr>
          <p:cNvPr id="63492" name="Picture 4" descr="Фото03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052513"/>
            <a:ext cx="4246562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Фото03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417671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468313" y="260350"/>
            <a:ext cx="82296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Фоторепортаж з виставки в ЗОШ 19 і в Подолянах</a:t>
            </a:r>
          </a:p>
        </p:txBody>
      </p:sp>
      <p:pic>
        <p:nvPicPr>
          <p:cNvPr id="64515" name="Picture 4" descr="Фото03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363" y="981075"/>
            <a:ext cx="4176712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Фоторепортаж з виставки в Українському домі. Робота в гуртку</a:t>
            </a:r>
          </a:p>
        </p:txBody>
      </p:sp>
      <p:pic>
        <p:nvPicPr>
          <p:cNvPr id="65538" name="Picture 4" descr="Фото046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44704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68413"/>
            <a:ext cx="3948112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73238"/>
            <a:ext cx="856138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Виставка виробів в гуртку декоративно-ужиткового мистецтва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61" name="Group 17"/>
          <p:cNvGraphicFramePr>
            <a:graphicFrameLocks noGrp="1"/>
          </p:cNvGraphicFramePr>
          <p:nvPr/>
        </p:nvGraphicFramePr>
        <p:xfrm>
          <a:off x="539750" y="1125538"/>
          <a:ext cx="8064500" cy="5440362"/>
        </p:xfrm>
        <a:graphic>
          <a:graphicData uri="http://schemas.openxmlformats.org/drawingml/2006/table">
            <a:tbl>
              <a:tblPr/>
              <a:tblGrid>
                <a:gridCol w="8064500"/>
              </a:tblGrid>
              <a:tr h="5327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Елементи декоративно-прикладного мистецтва в естетико-професійній підготовці студентів ІПФ //Формування у школярів естетичного ставлення до праці (тези науково-практичної конференції).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ТДПІ, 1995. -47с.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с.17-19. (Шинкарук М.М.).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Шляхи вдосконалення професійного відбору абітурієнтів інженерно-педагогічного факультету //Методичні рекомендації з удосконалення навчально-виховної роботи на інженерно-педагогічному факультеті (з досвіду роботи). Випуск 2.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ТДПІ, 1995. -57с.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с.40-43. (Мартин В.М., Сіменач Б.В.).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Художня обробка дерева.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ТДПІ, 1996. -25с. (Шинкарук М.М.).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Жирування: Навч.посібник.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2001. -36с.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Пірографія. Піротипія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2001. -24с.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Тригранно-виїмчасте різьблення Навч.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2001. -36с.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Аплікація соломкою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2001. -24с.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Яворівське різьблення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2001. -24с.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Геометрично-контурне різьблення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2001. -24с.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Історія композиції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2002. -16с.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Декоративно-ужиткове мистецтво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скарбниця народної культури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2002. -20с.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Морфологічний аналіз декоративно-ужиткового мистецтва /Художня обробка матеріалів: Навч.-метод. посібник.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2002. -16с.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Поняття про моделі і моделювання.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PrintEule, 2002. -16с.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Вид-во ТДПУ, 2003. -128с. (Співавторство).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Випалювання. Електронний варіант відкритого заняття з основ декоративно-ужиткового мистецтва.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ТДПУ, 2003. -39с.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90" name="Group 22"/>
          <p:cNvGraphicFramePr>
            <a:graphicFrameLocks noGrp="1"/>
          </p:cNvGraphicFramePr>
          <p:nvPr/>
        </p:nvGraphicFramePr>
        <p:xfrm>
          <a:off x="179388" y="765175"/>
          <a:ext cx="8713787" cy="6035675"/>
        </p:xfrm>
        <a:graphic>
          <a:graphicData uri="http://schemas.openxmlformats.org/drawingml/2006/table">
            <a:tbl>
              <a:tblPr/>
              <a:tblGrid>
                <a:gridCol w="8713787"/>
              </a:tblGrid>
              <a:tr h="5905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Формування конструкторсько-технологічних умінь студентів в процесі художньої обробки матеріалів //Матеріали VII Міжнародної науково-практичної конференції "Наука і освіта '2004". Том 37. Проблеми підготовки фахівців.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Дніпропетровськ: Наука і освіта, 2004.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с.58-61.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технологій художньої деревообробки. Електронний варіант відкритої лекції з основ декоративно-ужиткового мистецтва.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ТДПУ, 2006. -39с.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комп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ютер і художньо-технічна творчість студентів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Молодь і ринок, №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(23).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Дрогобич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ДДПУ ім.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Франка, 2006.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141-145.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Дидактичні умови формування конструкторсько-технологічних і художньо-композиційних знань та вмінь студентів на прикладі занять з геометрично-контурного різьблення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Наукові записки Тернопільського національного педагогічного університету, №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ТНПУ, 2007.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101-109.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Проблема підготовки молоді до творчої технічної діяльності засобами художньої праці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Актуальні проблеми і перспективи трудової підготовки молоді.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ТНПУ ім.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Гнатюка.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Використання комп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ютерних графічних програм для формотворення та оздоблення шкатулки тригранно-виїмчастим різьбленням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Теоретичні та прикладні аспекти використання інформаційних технологій у системі університетської освіти. Матеріали регіонального науково-практичного семінару 3-4 грудня 2008 р.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заг.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ред.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Терещука.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Вид-во ТНПУ ім.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Гнатюка, 2008.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62-67.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Концептуальні підходи у формуванні технічно-творчої особистості в процесі виготовлення булави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Молодь і ринок, №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(51). 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Дрогобич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ДДПУ ім. І.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Франка, 2009.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100-105.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Розробка верстата для фрезерування прямих і гвинтових канелюрів на циліндричних та конічних поверхнях //Наукові нотатки. Міжвузівський збірник (за напрямом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Інженерна механіка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 Випуск 25, частина ІІ (червень, 2009).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Луцьк: ДНТУ, 2009. с.-134-138.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Концептуальні засади вивчення проектної технології виготовлення декоративних деталей з похилими осями точіння //Наукові записки Тернопільського національного педагогічного університету. Серія: Педагогіка.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ТНПУ, 2009. -№3.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с.170-174.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Використання пантографа під час виготовленні художніх виробів //Проблеми трудової і професійної підготовки: наук.метод.зб. /Кол.авт.; відповід.ред.і уклад. В.В.Стешенко.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Слов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янськ: СДПУ, 2009. -207с.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с.98-105.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1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Проектно-технологічний підхід у виготовленні та оздобленні декоративних точених деталей канелюрами з дуговими вгнутими твірними //Збірник наукових праць Уманського державного педагогічного університету імені Павла Тичини /Гол.ред.Мартинюк М.Т.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Умань: ПП Жовтий О.О., 2010.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Ч.3. -394с.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с.24-32. Співавторство: Туранов Ю.О.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608" name="Group 16"/>
          <p:cNvGraphicFramePr>
            <a:graphicFrameLocks noGrp="1"/>
          </p:cNvGraphicFramePr>
          <p:nvPr/>
        </p:nvGraphicFramePr>
        <p:xfrm>
          <a:off x="250825" y="1052513"/>
          <a:ext cx="8713788" cy="5300662"/>
        </p:xfrm>
        <a:graphic>
          <a:graphicData uri="http://schemas.openxmlformats.org/drawingml/2006/table">
            <a:tbl>
              <a:tblPr/>
              <a:tblGrid>
                <a:gridCol w="8713788"/>
              </a:tblGrid>
              <a:tr h="5300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Формування творчої особистості в процесі виготовлення національних атрибутів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Підготовка фахівців освітньої галузі за інноваційними технологіями: проблеми й перспективи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заг.ред.Г.В.Терещука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Вид-во ТНПУ ім. В.Гнатюка, 2010.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с.166-169. Співавторство: Була В.Б.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Формування композиційно-художніх та конструкторсько-технологічних умінь в процесі проектування спеціалізованого верстата для виготовлення деталей з декількома осями фрезерування // Випуск №3.-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Вінниця: ВНПУ, 2010.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363-368.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Використання комп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ютерної графічної програми Компас 3D в художніх технологіях //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http://conf.fizmat.tnpu.edu.ua/?p=521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ТНПУ, 2010. -9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Деякі аспекти застосування комп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ютерної графічної програми Компас 3D у формотворенні та оздобленні шкатулки тригранно-виїмчасти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різьбленням //</a:t>
                      </a:r>
                      <a:r>
                        <a:rPr kumimoji="0" lang="uk-UA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Наукові нотатки Тернопільського національного університету. Серія: Педагогіка.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Тернопіль. ТНПУ, 2011.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166-174.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Методика формування конструкторсько-технологічних умінь студентів на прикладі проектування лобзикового верстата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Богдан Володимирович Сіменач, Ярослав Тарасович Ломницький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Трудова підготовка в закладах освіти.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(83).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34-37.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Концептуальні засади застосування проектної технології в естетичному вихованні під час розробки композиції художнього виробу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Ломницький, Василь Іванович Романів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Шляхи удосконалення навчального процесу в контексті інноваційних змін в системі вищої освіти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Матеріли регіонального науково-практичного семінару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ред. Г.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Терещука.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Вид-во ТНПУ ім.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Гнатюка, 2011.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191-196.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Проблема вивчення студентами проектування верстата для плоского та рельєфного різьблення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Наукові записки Тернопільського національного педагогічного університету імені Володимира Гнатюка. Серія Педагогіка.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ТНПУ. 2011.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430 с.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С.185-189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Активізація національного виховання засобами історії розробки композиції Великого Герба України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Ломницький, Володимир Михайлович Степник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Магістр. Випуск №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 Вид-во ТНПУ ім.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В.Гнатюка, 2011.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160-163.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7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Формотворення та оздоблення дерев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яної писанки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Ломницький, Михайло Степанович Галаган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Трудова підготовка в закладах освіти.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2011. -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(85).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8-12.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1889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37" name="Group 21"/>
          <p:cNvGraphicFramePr>
            <a:graphicFrameLocks noGrp="1"/>
          </p:cNvGraphicFramePr>
          <p:nvPr/>
        </p:nvGraphicFramePr>
        <p:xfrm>
          <a:off x="539750" y="2205038"/>
          <a:ext cx="8208963" cy="3459162"/>
        </p:xfrm>
        <a:graphic>
          <a:graphicData uri="http://schemas.openxmlformats.org/drawingml/2006/table">
            <a:tbl>
              <a:tblPr/>
              <a:tblGrid>
                <a:gridCol w="8208963"/>
              </a:tblGrid>
              <a:tr h="287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Актуальні проблеми підготовки сучасного вчителя до застосування проектно-технологічної системи навчання у формотворенні та оздобленні шкатулки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Ломницький, Андрій Михайлович Ярема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Проблеми підготовки сучасного вчителя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збірник наукових праць Уманського державного педагогічного університету імені Павла Тичини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[ред. кол. : Побірченко Н.С. </a:t>
                      </a:r>
                      <a:r>
                        <a:rPr kumimoji="0" lang="uk-UA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(гол. ред.)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та інші].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Умань: ПП Жовтий, 2011. Випуск 3.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101-110.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Виробничі революції, технології декоративно-ужиткового мистецтва та їхній вплив на формування творчого спеціаліста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Ломницький.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Міжнародна науково-практична конференція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Актуальні питання теорії та практики неперервної ступеневої підготовки фахівців в системі вищої освіти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ТНПУ, 2012. -284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С. 241-246.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Розробка елементів оцінювання в процесі вивчення історії і проектування декоративної гуцульської бартки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Ломницький, Володимир Володимирович Григорський //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Проблеми конструювання та застосування засобів оцінювання успішності студента: матеріали регіонального науково-практичного семінару 15-16 травня 2012 р.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Тернопіль: Видавництво ТНПУ ім. В.Гнатюка, 2012.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 с. С.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141-148.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Гевко І. В., Ломницький Я. Т. Гурткові заняття з декоративно-ужиткового мистецтва і технічної творчості (навчально-методичний посібник). /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Ігор Володимирович Гевко, Ярослав Тарасович Ломницький. Тернопіль : ТНПУ ім. В. Гнатюка, 2012.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194 с.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6"/>
                        <a:tabLst>
                          <a:tab pos="293688" algn="l"/>
                        </a:tabLst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Випалювання /Ярослав Тарасович Ломницький. –Тернопіль: </a:t>
                      </a: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PrintEule, 2015. -49с.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8366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Публікації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71682" name="Group 9"/>
          <p:cNvGrpSpPr>
            <a:grpSpLocks/>
          </p:cNvGrpSpPr>
          <p:nvPr/>
        </p:nvGrpSpPr>
        <p:grpSpPr bwMode="auto">
          <a:xfrm>
            <a:off x="611188" y="1125538"/>
            <a:ext cx="3529012" cy="5316537"/>
            <a:chOff x="2681" y="1628"/>
            <a:chExt cx="4845" cy="7239"/>
          </a:xfrm>
        </p:grpSpPr>
        <p:sp>
          <p:nvSpPr>
            <p:cNvPr id="71690" name="AutoShape 10" descr="Белый мрамор"/>
            <p:cNvSpPr>
              <a:spLocks noChangeArrowheads="1"/>
            </p:cNvSpPr>
            <p:nvPr/>
          </p:nvSpPr>
          <p:spPr bwMode="auto">
            <a:xfrm>
              <a:off x="2681" y="1628"/>
              <a:ext cx="4845" cy="7239"/>
            </a:xfrm>
            <a:prstGeom prst="roundRect">
              <a:avLst>
                <a:gd name="adj" fmla="val 7676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378" y="2374"/>
              <a:ext cx="3035" cy="576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10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000000"/>
                    </a:outerShdw>
                  </a:effectLst>
                  <a:latin typeface="Impact"/>
                </a:rPr>
                <a:t>Я.Т.ЛОМНИЦЬКИЙ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endParaRPr>
            </a:p>
          </p:txBody>
        </p:sp>
        <p:sp>
          <p:nvSpPr>
            <p:cNvPr id="71692" name="Line 12"/>
            <p:cNvSpPr>
              <a:spLocks noChangeShapeType="1"/>
            </p:cNvSpPr>
            <p:nvPr/>
          </p:nvSpPr>
          <p:spPr bwMode="auto">
            <a:xfrm>
              <a:off x="3518" y="3136"/>
              <a:ext cx="0" cy="1197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3" name="Line 13"/>
            <p:cNvSpPr>
              <a:spLocks noChangeShapeType="1"/>
            </p:cNvSpPr>
            <p:nvPr/>
          </p:nvSpPr>
          <p:spPr bwMode="auto">
            <a:xfrm>
              <a:off x="3518" y="5816"/>
              <a:ext cx="0" cy="1995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4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3238" y="8101"/>
              <a:ext cx="2642" cy="405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98838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effectLst>
                    <a:outerShdw dist="28398" dir="20006097" algn="ctr" rotWithShape="0">
                      <a:srgbClr val="000000"/>
                    </a:outerShdw>
                  </a:effectLst>
                  <a:latin typeface="Impact"/>
                </a:rPr>
                <a:t>ТЕРНОПІЛЬ 2001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28398" dir="20006097" algn="ctr" rotWithShape="0">
                    <a:srgbClr val="000000"/>
                  </a:outerShdw>
                </a:effectLst>
                <a:latin typeface="Impact"/>
              </a:endParaRPr>
            </a:p>
          </p:txBody>
        </p:sp>
        <p:sp>
          <p:nvSpPr>
            <p:cNvPr id="71695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2905" y="4460"/>
              <a:ext cx="4410" cy="2230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17961" dir="2700000" algn="ctr" rotWithShape="0">
                      <a:srgbClr val="000000"/>
                    </a:outerShdw>
                  </a:effectLst>
                  <a:latin typeface="Times New Roman"/>
                  <a:cs typeface="Times New Roman"/>
                </a:rPr>
                <a:t>ЯВОРІВСЬКЕ</a:t>
              </a:r>
            </a:p>
            <a:p>
              <a:pPr algn="ctr"/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17961" dir="2700000" algn="ctr" rotWithShape="0">
                      <a:srgbClr val="000000"/>
                    </a:outerShdw>
                  </a:effectLst>
                  <a:latin typeface="Times New Roman"/>
                  <a:cs typeface="Times New Roman"/>
                </a:rPr>
                <a:t>РІЗЬБЛЕННЯ</a:t>
              </a:r>
              <a:endPara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rgbClr val="000000"/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grpSp>
        <p:nvGrpSpPr>
          <p:cNvPr id="71683" name="Group 16"/>
          <p:cNvGrpSpPr>
            <a:grpSpLocks/>
          </p:cNvGrpSpPr>
          <p:nvPr/>
        </p:nvGrpSpPr>
        <p:grpSpPr bwMode="auto">
          <a:xfrm>
            <a:off x="4787900" y="1052513"/>
            <a:ext cx="3856038" cy="5422900"/>
            <a:chOff x="564" y="553"/>
            <a:chExt cx="4827" cy="7293"/>
          </a:xfrm>
        </p:grpSpPr>
        <p:sp>
          <p:nvSpPr>
            <p:cNvPr id="71684" name="AutoShape 17" descr="Дуб"/>
            <p:cNvSpPr>
              <a:spLocks noChangeArrowheads="1"/>
            </p:cNvSpPr>
            <p:nvPr/>
          </p:nvSpPr>
          <p:spPr bwMode="auto">
            <a:xfrm>
              <a:off x="564" y="553"/>
              <a:ext cx="4827" cy="7293"/>
            </a:xfrm>
            <a:prstGeom prst="bevel">
              <a:avLst>
                <a:gd name="adj" fmla="val 125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85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396" y="1267"/>
              <a:ext cx="2508" cy="399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000000"/>
                    </a:outerShdw>
                  </a:effectLst>
                  <a:latin typeface="Impact"/>
                </a:rPr>
                <a:t>Я.Т.Ломницький</a:t>
              </a:r>
              <a:endPara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endParaRPr>
            </a:p>
          </p:txBody>
        </p:sp>
        <p:sp>
          <p:nvSpPr>
            <p:cNvPr id="71686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645" y="1948"/>
              <a:ext cx="2719" cy="1197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10319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spc="-36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35921" dir="2700000" algn="ctr" rotWithShape="0">
                      <a:srgbClr val="000000"/>
                    </a:outerShdw>
                  </a:effectLst>
                  <a:latin typeface="Impact"/>
                </a:rPr>
                <a:t>Тригранно-виїмчасте</a:t>
              </a:r>
              <a:endPara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endParaRPr>
            </a:p>
          </p:txBody>
        </p:sp>
        <p:sp>
          <p:nvSpPr>
            <p:cNvPr id="7168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584" y="3026"/>
              <a:ext cx="2846" cy="3420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29708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000000"/>
                    </a:outerShdw>
                  </a:effectLst>
                  <a:latin typeface="Impact"/>
                </a:rPr>
                <a:t>різьблення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endParaRPr>
            </a:p>
          </p:txBody>
        </p:sp>
        <p:sp>
          <p:nvSpPr>
            <p:cNvPr id="71688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1378" y="6731"/>
              <a:ext cx="2337" cy="32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000000"/>
                    </a:outerShdw>
                  </a:effectLst>
                  <a:latin typeface="Impact"/>
                </a:rPr>
                <a:t>Тернопіль 2001</a:t>
              </a:r>
              <a:endPara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Impact"/>
              </a:endParaRPr>
            </a:p>
          </p:txBody>
        </p:sp>
        <p:pic>
          <p:nvPicPr>
            <p:cNvPr id="71689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88" y="5280"/>
              <a:ext cx="158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AutoShape 4" descr="Дуб"/>
          <p:cNvSpPr>
            <a:spLocks noChangeArrowheads="1"/>
          </p:cNvSpPr>
          <p:nvPr/>
        </p:nvSpPr>
        <p:spPr bwMode="auto">
          <a:xfrm>
            <a:off x="419100" y="1268413"/>
            <a:ext cx="3648075" cy="5226050"/>
          </a:xfrm>
          <a:prstGeom prst="roundRect">
            <a:avLst>
              <a:gd name="adj" fmla="val 5875"/>
            </a:avLst>
          </a:prstGeom>
          <a:blipFill dpi="0" rotWithShape="1">
            <a:blip r:embed="rId2">
              <a:alphaModFix amt="75000"/>
            </a:blip>
            <a:srcRect/>
            <a:tile tx="0" ty="0" sx="100000" sy="100000" flip="none" algn="tl"/>
          </a:blip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6" name="WordArt 5"/>
          <p:cNvSpPr>
            <a:spLocks noChangeArrowheads="1" noChangeShapeType="1" noTextEdit="1"/>
          </p:cNvSpPr>
          <p:nvPr/>
        </p:nvSpPr>
        <p:spPr bwMode="auto">
          <a:xfrm>
            <a:off x="822325" y="2306638"/>
            <a:ext cx="2817813" cy="183991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41787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ПІРОГРАФІЯ</a:t>
            </a:r>
          </a:p>
          <a:p>
            <a:pPr algn="ctr"/>
            <a:r>
              <a:rPr lang="ru-RU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ПІРОТИПІЯ</a:t>
            </a:r>
            <a:endParaRPr lang="en-US" sz="3600" kern="1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sp>
        <p:nvSpPr>
          <p:cNvPr id="72707" name="WordArt 6"/>
          <p:cNvSpPr>
            <a:spLocks noChangeArrowheads="1" noChangeShapeType="1" noTextEdit="1"/>
          </p:cNvSpPr>
          <p:nvPr/>
        </p:nvSpPr>
        <p:spPr bwMode="auto">
          <a:xfrm>
            <a:off x="758825" y="1565275"/>
            <a:ext cx="1800225" cy="2809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Я.Т.ЛОМНИЦЬКИЙ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sp>
        <p:nvSpPr>
          <p:cNvPr id="72708" name="WordArt 7"/>
          <p:cNvSpPr>
            <a:spLocks noChangeArrowheads="1" noChangeShapeType="1" noTextEdit="1"/>
          </p:cNvSpPr>
          <p:nvPr/>
        </p:nvSpPr>
        <p:spPr bwMode="auto">
          <a:xfrm>
            <a:off x="900113" y="5876925"/>
            <a:ext cx="2667000" cy="2889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8259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28398" dir="12393903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ТЕРНОПІЛЬ 2001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28398" dir="12393903" algn="ctr" rotWithShape="0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grpSp>
        <p:nvGrpSpPr>
          <p:cNvPr id="72709" name="Group 9"/>
          <p:cNvGrpSpPr>
            <a:grpSpLocks/>
          </p:cNvGrpSpPr>
          <p:nvPr/>
        </p:nvGrpSpPr>
        <p:grpSpPr bwMode="auto">
          <a:xfrm>
            <a:off x="4716463" y="1196975"/>
            <a:ext cx="3816350" cy="5251450"/>
            <a:chOff x="475" y="487"/>
            <a:chExt cx="4950" cy="7364"/>
          </a:xfrm>
        </p:grpSpPr>
        <p:sp>
          <p:nvSpPr>
            <p:cNvPr id="72711" name="AutoShape 10" descr="Дуб"/>
            <p:cNvSpPr>
              <a:spLocks noChangeArrowheads="1"/>
            </p:cNvSpPr>
            <p:nvPr/>
          </p:nvSpPr>
          <p:spPr bwMode="auto">
            <a:xfrm>
              <a:off x="475" y="487"/>
              <a:ext cx="4950" cy="7364"/>
            </a:xfrm>
            <a:prstGeom prst="roundRect">
              <a:avLst>
                <a:gd name="adj" fmla="val 4458"/>
              </a:avLst>
            </a:prstGeom>
            <a:blipFill dpi="0" rotWithShape="1">
              <a:blip r:embed="rId2">
                <a:alphaModFix amt="62000"/>
              </a:blip>
              <a:srcRect/>
              <a:tile tx="0" ty="0" sx="100000" sy="100000" flip="none" algn="tl"/>
            </a:blipFill>
            <a:ln w="9525">
              <a:round/>
              <a:headEnd/>
              <a:tailEnd/>
            </a:ln>
            <a:scene3d>
              <a:camera prst="legacyObliqueBottom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72712" name="WordArt 11"/>
            <p:cNvSpPr>
              <a:spLocks noChangeArrowheads="1" noChangeShapeType="1" noTextEdit="1"/>
            </p:cNvSpPr>
            <p:nvPr/>
          </p:nvSpPr>
          <p:spPr bwMode="auto">
            <a:xfrm rot="-880210">
              <a:off x="759" y="2540"/>
              <a:ext cx="4140" cy="3053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9671"/>
                </a:avLst>
              </a:prstTxWarp>
              <a:scene3d>
                <a:camera prst="legacyPerspectiveBottomRight">
                  <a:rot lat="20999976" lon="600000" rev="0"/>
                </a:camera>
                <a:lightRig rig="legacyNormal3" dir="t"/>
              </a:scene3d>
              <a:sp3d extrusionH="430200" prstMaterial="legacyMatte">
                <a:extrusionClr>
                  <a:srgbClr val="000000"/>
                </a:extrusionClr>
              </a:sp3d>
            </a:bodyPr>
            <a:lstStyle/>
            <a:p>
              <a:pPr algn="ctr"/>
              <a:r>
                <a:rPr lang="ru-RU" sz="36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707070"/>
                      </a:gs>
                      <a:gs pos="50000">
                        <a:srgbClr val="FFFFFF"/>
                      </a:gs>
                      <a:gs pos="100000">
                        <a:srgbClr val="707070"/>
                      </a:gs>
                    </a:gsLst>
                    <a:lin ang="3540000" scaled="1"/>
                  </a:gradFill>
                  <a:latin typeface="Impact"/>
                </a:rPr>
                <a:t>ЖИРУВАННЯ</a:t>
              </a:r>
              <a:endPara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3540000" scaled="1"/>
                </a:gradFill>
                <a:latin typeface="Impact"/>
              </a:endParaRPr>
            </a:p>
          </p:txBody>
        </p:sp>
        <p:sp>
          <p:nvSpPr>
            <p:cNvPr id="72713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198" y="1084"/>
              <a:ext cx="2843" cy="5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BottomRight"/>
                <a:lightRig rig="legacyFlat3" dir="t"/>
              </a:scene3d>
              <a:sp3d extrusionH="430200" prstMaterial="legacyMatte">
                <a:extrusionClr>
                  <a:srgbClr val="000000"/>
                </a:extrusionClr>
              </a:sp3d>
            </a:bodyPr>
            <a:lstStyle/>
            <a:p>
              <a:pPr algn="ctr"/>
              <a:r>
                <a:rPr lang="ru-RU" sz="3600" kern="1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Я.Т.ЛОМНИЦЬКИЙ</a:t>
              </a:r>
              <a:endParaRPr lang="en-US" sz="3600" kern="10">
                <a:ln w="9525"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2714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312" y="6898"/>
              <a:ext cx="2189" cy="4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Right"/>
                <a:lightRig rig="legacyFlat3" dir="t"/>
              </a:scene3d>
              <a:sp3d extrusionH="430200" prstMaterial="legacyMatte">
                <a:extrusionClr>
                  <a:srgbClr val="000000"/>
                </a:extrusionClr>
              </a:sp3d>
            </a:bodyPr>
            <a:lstStyle/>
            <a:p>
              <a:pPr algn="ctr"/>
              <a:r>
                <a:rPr lang="ru-RU" sz="3600" kern="1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"/>
                  <a:cs typeface="Arial"/>
                </a:rPr>
                <a:t>ТЕРНОПІЛЬ 2001</a:t>
              </a:r>
              <a:endParaRPr lang="en-US" sz="3600" kern="10">
                <a:ln w="9525"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22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Основні завдання, </a:t>
            </a:r>
            <a:b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які я ставлю у своїй діяльності</a:t>
            </a:r>
          </a:p>
        </p:txBody>
      </p:sp>
      <p:sp>
        <p:nvSpPr>
          <p:cNvPr id="18434" name="Прямокутник 4"/>
          <p:cNvSpPr>
            <a:spLocks noChangeArrowheads="1"/>
          </p:cNvSpPr>
          <p:nvPr/>
        </p:nvSpPr>
        <p:spPr bwMode="auto">
          <a:xfrm>
            <a:off x="179388" y="1412875"/>
            <a:ext cx="619283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uk-UA" sz="2800" b="1">
                <a:solidFill>
                  <a:srgbClr val="5A2C64"/>
                </a:solidFill>
                <a:latin typeface="Calibri" pitchFamily="34" charset="0"/>
              </a:rPr>
              <a:t>виявити нахили учнів і задовольнити потребу в естетичному вихованні; </a:t>
            </a:r>
          </a:p>
          <a:p>
            <a:pPr marL="363538" indent="-363538"/>
            <a:endParaRPr lang="uk-UA" sz="2800" b="1">
              <a:solidFill>
                <a:srgbClr val="5A2C64"/>
              </a:solidFill>
              <a:latin typeface="Calibri" pitchFamily="34" charset="0"/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uk-UA" sz="2800" b="1">
                <a:solidFill>
                  <a:srgbClr val="5A2C64"/>
                </a:solidFill>
                <a:latin typeface="Calibri" pitchFamily="34" charset="0"/>
              </a:rPr>
              <a:t>розвинути почуття ритму, виразність</a:t>
            </a:r>
            <a:r>
              <a:rPr lang="uk-UA" sz="2800" b="1">
                <a:solidFill>
                  <a:srgbClr val="5A2C64"/>
                </a:solidFill>
              </a:rPr>
              <a:t> прийомів</a:t>
            </a:r>
            <a:r>
              <a:rPr lang="uk-UA" sz="2800" b="1">
                <a:solidFill>
                  <a:srgbClr val="5A2C64"/>
                </a:solidFill>
                <a:latin typeface="Calibri" pitchFamily="34" charset="0"/>
              </a:rPr>
              <a:t>, координацію рухів</a:t>
            </a:r>
            <a:r>
              <a:rPr lang="uk-UA" sz="2800" b="1">
                <a:solidFill>
                  <a:srgbClr val="5A2C64"/>
                </a:solidFill>
              </a:rPr>
              <a:t> в процесі різьблення</a:t>
            </a:r>
            <a:r>
              <a:rPr lang="uk-UA" sz="2800" b="1">
                <a:solidFill>
                  <a:srgbClr val="5A2C64"/>
                </a:solidFill>
                <a:latin typeface="Calibri" pitchFamily="34" charset="0"/>
              </a:rPr>
              <a:t>;</a:t>
            </a:r>
          </a:p>
          <a:p>
            <a:pPr marL="363538" indent="-363538"/>
            <a:endParaRPr lang="uk-UA" sz="2800" b="1">
              <a:solidFill>
                <a:srgbClr val="5A2C64"/>
              </a:solidFill>
              <a:latin typeface="Calibri" pitchFamily="34" charset="0"/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uk-UA" sz="2800" b="1">
                <a:solidFill>
                  <a:srgbClr val="5A2C64"/>
                </a:solidFill>
                <a:latin typeface="Calibri" pitchFamily="34" charset="0"/>
              </a:rPr>
              <a:t>виховувати художній смак, уміння повноцінно сприймати мистецтво, зокрема</a:t>
            </a:r>
            <a:r>
              <a:rPr lang="uk-UA" sz="2800" b="1">
                <a:solidFill>
                  <a:srgbClr val="5A2C64"/>
                </a:solidFill>
              </a:rPr>
              <a:t> декоративно-ужиткове</a:t>
            </a:r>
            <a:r>
              <a:rPr lang="uk-UA" sz="2800" b="1">
                <a:solidFill>
                  <a:srgbClr val="5A2C64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8435" name="Picture 5" descr="IMG_07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3700" y="1341438"/>
            <a:ext cx="32908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3690938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AutoShape 6" descr="Голубая тисненая бумага"/>
          <p:cNvSpPr>
            <a:spLocks noChangeArrowheads="1"/>
          </p:cNvSpPr>
          <p:nvPr/>
        </p:nvSpPr>
        <p:spPr bwMode="auto">
          <a:xfrm>
            <a:off x="4500563" y="981075"/>
            <a:ext cx="4202112" cy="5661025"/>
          </a:xfrm>
          <a:prstGeom prst="roundRect">
            <a:avLst>
              <a:gd name="adj" fmla="val 5875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1" name="WordArt 7"/>
          <p:cNvSpPr>
            <a:spLocks noChangeArrowheads="1" noChangeShapeType="1" noTextEdit="1"/>
          </p:cNvSpPr>
          <p:nvPr/>
        </p:nvSpPr>
        <p:spPr bwMode="auto">
          <a:xfrm>
            <a:off x="4727575" y="2551113"/>
            <a:ext cx="3622675" cy="23209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0407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ВИПАЛЮВАННЯ</a:t>
            </a:r>
            <a:endParaRPr lang="en-US" sz="3600" kern="1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sp>
        <p:nvSpPr>
          <p:cNvPr id="73732" name="WordArt 8"/>
          <p:cNvSpPr>
            <a:spLocks noChangeArrowheads="1" noChangeShapeType="1" noTextEdit="1"/>
          </p:cNvSpPr>
          <p:nvPr/>
        </p:nvSpPr>
        <p:spPr bwMode="auto">
          <a:xfrm>
            <a:off x="4687888" y="1181100"/>
            <a:ext cx="2844800" cy="4556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Я.Т.ЛОМНИЦЬКИЙ</a:t>
            </a:r>
            <a:endParaRPr lang="en-US" sz="4800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sp>
        <p:nvSpPr>
          <p:cNvPr id="73733" name="WordArt 9"/>
          <p:cNvSpPr>
            <a:spLocks noChangeArrowheads="1" noChangeShapeType="1" noTextEdit="1"/>
          </p:cNvSpPr>
          <p:nvPr/>
        </p:nvSpPr>
        <p:spPr bwMode="auto">
          <a:xfrm>
            <a:off x="4953000" y="6169025"/>
            <a:ext cx="2989263" cy="2730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8259"/>
              </a:avLst>
            </a:prstTxWarp>
          </a:bodyPr>
          <a:lstStyle/>
          <a:p>
            <a:pPr algn="ctr"/>
            <a:r>
              <a:rPr lang="ru-RU" sz="5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28398" dir="12393903" algn="ctr" rotWithShape="0">
                    <a:srgbClr val="000000">
                      <a:alpha val="50000"/>
                    </a:srgbClr>
                  </a:outerShdw>
                </a:effectLst>
                <a:latin typeface="Impact"/>
              </a:rPr>
              <a:t>ТЕРНОПІЛЬ 2015</a:t>
            </a:r>
            <a:endParaRPr lang="en-US" sz="5400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28398" dir="12393903" algn="ctr" rotWithShape="0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новый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92150"/>
            <a:ext cx="421640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5" descr="новый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692150"/>
            <a:ext cx="4059237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новый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692150"/>
            <a:ext cx="4124325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5" descr="новый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36613"/>
            <a:ext cx="4241800" cy="564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"/>
          <p:cNvSpPr>
            <a:spLocks noChangeArrowheads="1"/>
          </p:cNvSpPr>
          <p:nvPr/>
        </p:nvSpPr>
        <p:spPr bwMode="auto">
          <a:xfrm>
            <a:off x="0" y="-1147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6802" name="Picture 4" descr="TURYL_PROGRAMU_GEBKO"/>
          <p:cNvPicPr>
            <a:picLocks noChangeAspect="1" noChangeArrowheads="1"/>
          </p:cNvPicPr>
          <p:nvPr/>
        </p:nvPicPr>
        <p:blipFill>
          <a:blip r:embed="rId2"/>
          <a:srcRect r="8229"/>
          <a:stretch>
            <a:fillRect/>
          </a:stretch>
        </p:blipFill>
        <p:spPr bwMode="auto">
          <a:xfrm>
            <a:off x="323850" y="692150"/>
            <a:ext cx="396240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6" descr="новый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692150"/>
            <a:ext cx="43719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новый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4129088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5" descr="новый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692150"/>
            <a:ext cx="419417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395288" y="0"/>
            <a:ext cx="8229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Публікації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476250"/>
            <a:ext cx="8229600" cy="2016125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Офіційний канал </a:t>
            </a:r>
            <a:b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гуртка декоративно-ужиткового мистецтва</a:t>
            </a:r>
            <a:r>
              <a:rPr lang="en-US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/>
            </a:r>
            <a:br>
              <a:rPr lang="en-US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uk-UA" sz="18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/>
            </a:r>
            <a:br>
              <a:rPr lang="uk-UA" sz="18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en-US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www.DYM.Tarasovych.com/chanel/</a:t>
            </a:r>
            <a: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/>
            </a:r>
            <a:br>
              <a:rPr lang="uk-UA" sz="3200" b="1" smtClean="0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endParaRPr lang="uk-UA" sz="3200" b="1" smtClean="0">
              <a:solidFill>
                <a:srgbClr val="5A2C6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pic>
        <p:nvPicPr>
          <p:cNvPr id="78850" name="Picture 4" descr="Kenn_Bennett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565400"/>
            <a:ext cx="4086225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5" descr="marque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636838"/>
            <a:ext cx="39608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9" name="Group 11"/>
          <p:cNvGraphicFramePr>
            <a:graphicFrameLocks noGrp="1"/>
          </p:cNvGraphicFramePr>
          <p:nvPr/>
        </p:nvGraphicFramePr>
        <p:xfrm>
          <a:off x="107950" y="1196975"/>
          <a:ext cx="8785225" cy="5040313"/>
        </p:xfrm>
        <a:graphic>
          <a:graphicData uri="http://schemas.openxmlformats.org/drawingml/2006/table">
            <a:tbl>
              <a:tblPr/>
              <a:tblGrid>
                <a:gridCol w="8785225"/>
              </a:tblGrid>
              <a:tr h="5040313">
                <a:tc>
                  <a:txBody>
                    <a:bodyPr/>
                    <a:lstStyle/>
                    <a:p>
                      <a:pPr marL="0" marR="0" lvl="0" indent="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Відгук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 роботу керівника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гуртка декоративно-ужиткового мистецтва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комунального закладу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Тернопільської міської ради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СТАНЦІЯ ЮНИХ ТЕХНІКІВ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Ломницький Ярослав Тарасович 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керівник гуртка декоративно-ужиткового мистецтва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учасником якого є мій син, учень 5-А класу, Бачинський Любомир. Знаючи Ярослава Тарасовича, можу охарактеризувати його тільки з позитивної сторони. Керівник гуртка декоративно-ужиткового мистецтва 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справжній педагог, на його заняття гуртківці біжать із задоволенням. Кожне заняття Ярослав Тарасович проводить цікаво, шукаючи індивідуальний підхід до кожної дитини, враховуючи вікові і психологічні особливості хлопчиків та дівчат.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 Тарасович одночасно є вимогливим і доброзичливим, відповідальним. Він відкриває в дітях розуміння прекрасного, навчаючи їх не лише різьбити, випилювати, випалювати, а й через рутинну працю й постійні тренування, досягати успіху у справі. Для багатьох гуртківців, завдяки Ярославу Тарасовичу, декоративне-ужиткова діяльність, як вид мистецтва, стали улюбленим хобі. І мені, як мамі учня 5 класу, дуже важливо знати, що в житті моєї дитини є серйозне захоплення 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світ декоративно-ужиткового мистецтва, який відкрився Любомиру саме завдяки його педагогу. За самовіддану та щиру працю хочеться подякувати Ярославу Тарасовичу та побажати йому виховати ще багато-багато майбутніх майстрів художньої обробки деревини.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Бачинська Наталія,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мама учня 5-А класу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ЗОШ №12 м. Тернополя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lvl="0" indent="4572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Бачинського Любомира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/>
          </p:cNvSpPr>
          <p:nvPr/>
        </p:nvSpPr>
        <p:spPr bwMode="auto">
          <a:xfrm>
            <a:off x="684213" y="115888"/>
            <a:ext cx="82296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Відгуки батьків вихованців гуртка декоративно-ужиткового мистецтва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55" name="Group 11"/>
          <p:cNvGraphicFramePr>
            <a:graphicFrameLocks noGrp="1"/>
          </p:cNvGraphicFramePr>
          <p:nvPr/>
        </p:nvGraphicFramePr>
        <p:xfrm>
          <a:off x="468313" y="2133600"/>
          <a:ext cx="4752975" cy="3932238"/>
        </p:xfrm>
        <a:graphic>
          <a:graphicData uri="http://schemas.openxmlformats.org/drawingml/2006/table">
            <a:tbl>
              <a:tblPr/>
              <a:tblGrid>
                <a:gridCol w="4752975"/>
              </a:tblGrid>
              <a:tr h="2663825"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ВІДГУК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 роботу керівника гуртка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декоративно-ужиткового мистецтва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Ломницького Я.Т.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Уже третій рік поспіль учні мого класу відвідують гурток декоративно-ужиткового мистецтва. За час співпраці з нею, Ярослав Тарасович проявив себе як творчий фахівець, вмілий організатор, вимогливий керівник. Діти з задоволенням відвідують заняття, адже на них панує доброзичлива атмосфера. Приємно бачити веселі очі, добрі посмішки, радісні обличчя учнів після заняття. Ярослав Тарасович приділяє багато уваги й роботі з батьками для спільного виховання дітей.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Творчість, ініціативність та відповідальність є основними рисами Ярослава Тарасовича.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Знак Люба Іванівна,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класний керівник 5-А класу </a:t>
                      </a:r>
                    </a:p>
                    <a:p>
                      <a:pPr marL="0" marR="0" lvl="0" indent="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ЗОШ №12 м. Тернополя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/>
          </p:cNvSpPr>
          <p:nvPr/>
        </p:nvSpPr>
        <p:spPr bwMode="auto">
          <a:xfrm>
            <a:off x="468313" y="765175"/>
            <a:ext cx="82296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Відгуки вчителів вихованців гуртка декоративно-ужиткового мистецтва</a:t>
            </a:r>
          </a:p>
        </p:txBody>
      </p:sp>
      <p:pic>
        <p:nvPicPr>
          <p:cNvPr id="80904" name="Picture 17" descr="intarsia-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989138"/>
            <a:ext cx="2955925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250825" y="908050"/>
            <a:ext cx="8229600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Дякую за увагу!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1922" name="Picture 3" descr="intarsia-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89138"/>
            <a:ext cx="34671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4" descr="intarsia-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420938"/>
            <a:ext cx="4640263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Педагогічні прийоми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755650" y="1125538"/>
            <a:ext cx="2303463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Лови помилку</a:t>
            </a: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3348038" y="1125538"/>
            <a:ext cx="2303462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Щедра оцінка</a:t>
            </a: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5940425" y="1125538"/>
            <a:ext cx="2303463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Дитяче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журі</a:t>
            </a: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539750" y="5516563"/>
            <a:ext cx="2303463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Навчи іншого</a:t>
            </a: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3419475" y="5516563"/>
            <a:ext cx="2305050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Хто краще</a:t>
            </a: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6156325" y="5445125"/>
            <a:ext cx="2303463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Роби, як я</a:t>
            </a: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323850" y="2997200"/>
            <a:ext cx="2303463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>
                <a:solidFill>
                  <a:srgbClr val="FFFFFF"/>
                </a:solidFill>
              </a:rPr>
              <a:t>Р</a:t>
            </a:r>
            <a:r>
              <a:rPr lang="uk-UA" sz="2800" b="1">
                <a:solidFill>
                  <a:srgbClr val="FFFFFF"/>
                </a:solidFill>
                <a:latin typeface="Arial" charset="0"/>
              </a:rPr>
              <a:t>е</a:t>
            </a:r>
            <a:r>
              <a:rPr lang="uk-UA" sz="2800" b="1">
                <a:solidFill>
                  <a:srgbClr val="FFFFFF"/>
                </a:solidFill>
              </a:rPr>
              <a:t>йтинг</a:t>
            </a:r>
          </a:p>
        </p:txBody>
      </p:sp>
      <p:pic>
        <p:nvPicPr>
          <p:cNvPr id="19465" name="Picture 11" descr="Фото03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276475"/>
            <a:ext cx="6192837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/>
          </p:cNvSpPr>
          <p:nvPr/>
        </p:nvSpPr>
        <p:spPr bwMode="auto">
          <a:xfrm>
            <a:off x="468313" y="549275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Майстер-класи</a:t>
            </a:r>
          </a:p>
        </p:txBody>
      </p:sp>
      <p:pic>
        <p:nvPicPr>
          <p:cNvPr id="20482" name="Picture 5" descr="DSCN480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2608263"/>
            <a:ext cx="47371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Фото07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3870325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950" y="188913"/>
            <a:ext cx="8928100" cy="6477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b="1">
                <a:solidFill>
                  <a:srgbClr val="5A2C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Тренування випилювання прямих ліній</a:t>
            </a:r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62050"/>
            <a:ext cx="6913563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1623</Words>
  <Application>Microsoft Office PowerPoint</Application>
  <PresentationFormat>Экран (4:3)</PresentationFormat>
  <Paragraphs>168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5" baseType="lpstr">
      <vt:lpstr>Arial</vt:lpstr>
      <vt:lpstr>Calibri</vt:lpstr>
      <vt:lpstr>Book Antiqua</vt:lpstr>
      <vt:lpstr>Wingdings</vt:lpstr>
      <vt:lpstr>Times New Roman</vt:lpstr>
      <vt:lpstr>Cambria</vt:lpstr>
      <vt:lpstr>Тема Office</vt:lpstr>
      <vt:lpstr>Слайд 1</vt:lpstr>
      <vt:lpstr>Візитна картка</vt:lpstr>
      <vt:lpstr>Розвиток творчої особистості дитини в процесі гурткової роботи</vt:lpstr>
      <vt:lpstr>Візитна картка</vt:lpstr>
      <vt:lpstr>Слайд 5</vt:lpstr>
      <vt:lpstr>Основні завдання,  які я ставлю у своїй діяльності</vt:lpstr>
      <vt:lpstr>Педагогічні прийоми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Творчі досягнення</vt:lpstr>
      <vt:lpstr>Творчі досягнення</vt:lpstr>
      <vt:lpstr>Творчі досягнення</vt:lpstr>
      <vt:lpstr>Творчі досягнення</vt:lpstr>
      <vt:lpstr>Творчі досягнення</vt:lpstr>
      <vt:lpstr>Слайд 43</vt:lpstr>
      <vt:lpstr>Слайд 44</vt:lpstr>
      <vt:lpstr>Фотоісторія</vt:lpstr>
      <vt:lpstr>Фоторепортаж</vt:lpstr>
      <vt:lpstr>Фоторепортаж</vt:lpstr>
      <vt:lpstr>Фоторепортаж</vt:lpstr>
      <vt:lpstr>Фоторепортаж з виставки в Українському домі</vt:lpstr>
      <vt:lpstr>Фоторепортаж</vt:lpstr>
      <vt:lpstr>Слайд 51</vt:lpstr>
      <vt:lpstr>Фоторепортаж з виставки в Українському домі. Робота в гуртку</vt:lpstr>
      <vt:lpstr>Слайд 53</vt:lpstr>
      <vt:lpstr>Слайд 54</vt:lpstr>
      <vt:lpstr>Слайд 55</vt:lpstr>
      <vt:lpstr>Слайд 56</vt:lpstr>
      <vt:lpstr>Слайд 57</vt:lpstr>
      <vt:lpstr>Публікації</vt:lpstr>
      <vt:lpstr>Слайд 59</vt:lpstr>
      <vt:lpstr>Слайд 60</vt:lpstr>
      <vt:lpstr>Слайд 61</vt:lpstr>
      <vt:lpstr>Слайд 62</vt:lpstr>
      <vt:lpstr>Слайд 63</vt:lpstr>
      <vt:lpstr>Слайд 64</vt:lpstr>
      <vt:lpstr>Офіційний канал  гуртка декоративно-ужиткового мистецтва  www.DYM.Tarasovych.com/chanel/ </vt:lpstr>
      <vt:lpstr>Слайд 66</vt:lpstr>
      <vt:lpstr>Слайд 67</vt:lpstr>
      <vt:lpstr>Дякую за увагу!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Хореография</dc:title>
  <dc:creator>галина</dc:creator>
  <cp:lastModifiedBy>Admin</cp:lastModifiedBy>
  <cp:revision>165</cp:revision>
  <dcterms:created xsi:type="dcterms:W3CDTF">2011-12-07T19:49:35Z</dcterms:created>
  <dcterms:modified xsi:type="dcterms:W3CDTF">2017-02-12T19:43:12Z</dcterms:modified>
</cp:coreProperties>
</file>