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handoutMasterIdLst>
    <p:handoutMasterId r:id="rId27"/>
  </p:handoutMasterIdLst>
  <p:sldIdLst>
    <p:sldId id="258" r:id="rId2"/>
    <p:sldId id="257" r:id="rId3"/>
    <p:sldId id="256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9" r:id="rId19"/>
    <p:sldId id="274" r:id="rId20"/>
    <p:sldId id="275" r:id="rId21"/>
    <p:sldId id="276" r:id="rId22"/>
    <p:sldId id="277" r:id="rId23"/>
    <p:sldId id="278" r:id="rId24"/>
    <p:sldId id="280" r:id="rId25"/>
    <p:sldId id="281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F5EFF-0438-43D9-B617-8FFB71C93EE1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EE283-8817-4B35-83DB-64A7C9805F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121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99DE080-7F82-4C60-B116-75DA21CF820C}" type="datetimeFigureOut">
              <a:rPr lang="uk-UA" smtClean="0"/>
              <a:t>23.04.2013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194BFA-9B71-4E3B-9689-FD7B0874FDE3}" type="slidenum">
              <a:rPr lang="uk-UA" smtClean="0"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12" Type="http://schemas.microsoft.com/office/2007/relationships/hdphoto" Target="../media/hdphoto7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38.jpeg"/><Relationship Id="rId5" Type="http://schemas.openxmlformats.org/officeDocument/2006/relationships/image" Target="../media/image35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12" Type="http://schemas.microsoft.com/office/2007/relationships/hdphoto" Target="../media/hdphoto12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44.jpeg"/><Relationship Id="rId5" Type="http://schemas.openxmlformats.org/officeDocument/2006/relationships/image" Target="../media/image41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2016224" cy="27689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80928"/>
            <a:ext cx="6192688" cy="315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289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Розтріскування попкорну</a:t>
            </a:r>
          </a:p>
        </p:txBody>
      </p:sp>
      <p:pic>
        <p:nvPicPr>
          <p:cNvPr id="4" name="Рисунок 3" descr="G:\IMG_4172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3"/>
            <a:ext cx="7419109" cy="4946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62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Розтріскування попкорну</a:t>
            </a:r>
          </a:p>
        </p:txBody>
      </p:sp>
      <p:pic>
        <p:nvPicPr>
          <p:cNvPr id="5" name="Рисунок 4" descr="G:\IMG_417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419109" cy="4946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09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Денатурація  білка</a:t>
            </a:r>
            <a:endParaRPr lang="uk-U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G:\IMG_417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419109" cy="4946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84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Денатурація  білка</a:t>
            </a:r>
            <a:endParaRPr lang="uk-U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G:\IMG_41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419109" cy="4946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21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r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7152" y="558854"/>
            <a:ext cx="4265261" cy="5685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394543" y="5949280"/>
            <a:ext cx="6430478" cy="55399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ru-RU" sz="3000" b="1" dirty="0" err="1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ЕЕГ: в межах </a:t>
            </a:r>
            <a:r>
              <a:rPr lang="ru-RU" sz="3000" b="1" dirty="0" err="1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вікової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норми</a:t>
            </a:r>
            <a:endParaRPr lang="uk-UA" sz="30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410336"/>
            <a:ext cx="8229600" cy="570392"/>
          </a:xfrm>
        </p:spPr>
        <p:txBody>
          <a:bodyPr>
            <a:noAutofit/>
          </a:bodyPr>
          <a:lstStyle/>
          <a:p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Дослідження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впливу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електромагнітного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випромінювання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на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системи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органів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людини</a:t>
            </a:r>
            <a:endParaRPr lang="uk-UA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4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589240"/>
            <a:ext cx="8928992" cy="120032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ВисновкиЕЕГ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Незначні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загально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мозкові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зміни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, при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функціональному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навантаженні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з'являються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ознаки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судомної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готовності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головного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мозку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високий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поріг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збудливості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нейронів</a:t>
            </a:r>
            <a:endParaRPr lang="uk-UA" sz="24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gr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 bwMode="auto">
          <a:xfrm rot="-5400000">
            <a:off x="2471993" y="488448"/>
            <a:ext cx="4265261" cy="58258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410336"/>
            <a:ext cx="8229600" cy="570392"/>
          </a:xfrm>
        </p:spPr>
        <p:txBody>
          <a:bodyPr>
            <a:noAutofit/>
          </a:bodyPr>
          <a:lstStyle/>
          <a:p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Дослідження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впливу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електромагнітного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випромінювання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на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системи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органів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людини</a:t>
            </a:r>
            <a:endParaRPr lang="uk-UA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61540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Кардіограма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людини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в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стані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спокою</a:t>
            </a:r>
            <a:endParaRPr lang="uk-UA" sz="24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3"/>
          <a:stretch/>
        </p:blipFill>
        <p:spPr>
          <a:xfrm>
            <a:off x="415637" y="1268760"/>
            <a:ext cx="8312727" cy="2305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4" y="4124494"/>
            <a:ext cx="8312728" cy="2112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6279703"/>
            <a:ext cx="892899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Кардіограма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людини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під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час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розмови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по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мобільному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телефону</a:t>
            </a:r>
            <a:endParaRPr lang="uk-UA" sz="24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457200" y="410336"/>
            <a:ext cx="8229600" cy="570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Дослідження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впливу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електромагнітного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випромінювання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на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системи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органів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людини</a:t>
            </a:r>
            <a:endParaRPr lang="uk-UA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0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10336"/>
            <a:ext cx="8229600" cy="570392"/>
          </a:xfrm>
        </p:spPr>
        <p:txBody>
          <a:bodyPr>
            <a:noAutofit/>
          </a:bodyPr>
          <a:lstStyle/>
          <a:p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Дослідження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впливу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електромагнітного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випромінювання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на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системи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органів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людини</a:t>
            </a:r>
            <a:endParaRPr lang="uk-UA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5766355"/>
            <a:ext cx="8928992" cy="10156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ВИСНОВОК ЛІКАРЯ:</a:t>
            </a:r>
          </a:p>
          <a:p>
            <a:pPr algn="ctr"/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Синусна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тахікардія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30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підвищення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АТ на 5-10 мм </a:t>
            </a:r>
            <a:r>
              <a:rPr lang="ru-RU" sz="3000" b="1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рт.ст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uk-UA" sz="30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 descr="G:\IMG_41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239">
            <a:off x="424412" y="1807567"/>
            <a:ext cx="4536660" cy="3023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491">
            <a:off x="3990532" y="2467219"/>
            <a:ext cx="4627912" cy="3082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97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177">
            <a:off x="5540474" y="2145198"/>
            <a:ext cx="3233936" cy="2425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032" y="44624"/>
            <a:ext cx="7772400" cy="178010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краплині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води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відбивається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Всесвіт</a:t>
            </a:r>
            <a:endParaRPr lang="uk-UA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1352928405_water9757971652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3"/>
          <a:stretch/>
        </p:blipFill>
        <p:spPr bwMode="auto">
          <a:xfrm rot="20892766">
            <a:off x="611560" y="1988840"/>
            <a:ext cx="1987446" cy="2738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histaya-voda-eto-jiz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" b="5235"/>
          <a:stretch/>
        </p:blipFill>
        <p:spPr bwMode="auto">
          <a:xfrm>
            <a:off x="2267744" y="2708920"/>
            <a:ext cx="423934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655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032" y="-99392"/>
            <a:ext cx="7772400" cy="936104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Місця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забору води</a:t>
            </a:r>
            <a:endParaRPr lang="uk-UA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Рисунок 5" descr="20130411_17480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198">
            <a:off x="305410" y="987562"/>
            <a:ext cx="2762250" cy="204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195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991">
            <a:off x="6097498" y="1189135"/>
            <a:ext cx="2695575" cy="202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1569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214">
            <a:off x="755576" y="4040075"/>
            <a:ext cx="2667000" cy="202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Voda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580">
            <a:off x="5813857" y="4126133"/>
            <a:ext cx="2781300" cy="202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8fe2nCtSJY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54" y="2286767"/>
            <a:ext cx="2924175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 rot="21127749">
            <a:off x="498864" y="3109927"/>
            <a:ext cx="2746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Вода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джерельна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Парк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Загребелля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»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39950">
            <a:off x="6121169" y="3296762"/>
            <a:ext cx="2746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Джерельна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вода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с. Ступки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6488" y="4558181"/>
            <a:ext cx="1875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Джерельна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вода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с.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Острів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305957">
            <a:off x="189086" y="6147153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Вода з автомату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біля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універсаму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1324563">
            <a:off x="5499214" y="622566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Привозна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вода «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Микулинецька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»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79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348880"/>
            <a:ext cx="7408333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500" b="1" dirty="0" smtClean="0">
                <a:latin typeface="Calibri" pitchFamily="34" charset="0"/>
                <a:cs typeface="Calibri" pitchFamily="34" charset="0"/>
              </a:rPr>
              <a:t>Азбука споживача: досліджуємо, експериментуємо, інформуємо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Інтегрований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макропроект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4005064"/>
            <a:ext cx="4572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uk-UA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Ми маємо творчий потенціал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uk-UA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Ми хочемо реалізувати його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uk-UA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Ми вміємо бачити проблему і можливості її розв’язання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uk-UA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Ми в пошуку</a:t>
            </a:r>
          </a:p>
        </p:txBody>
      </p:sp>
    </p:spTree>
    <p:extLst>
      <p:ext uri="{BB962C8B-B14F-4D97-AF65-F5344CB8AC3E}">
        <p14:creationId xmlns:p14="http://schemas.microsoft.com/office/powerpoint/2010/main" val="301278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6104" y="188640"/>
            <a:ext cx="7452320" cy="93610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5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Визначення</a:t>
            </a:r>
            <a:r>
              <a:rPr lang="ru-RU" sz="3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5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органолептичних</a:t>
            </a:r>
            <a:r>
              <a:rPr lang="ru-RU" sz="3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5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показників</a:t>
            </a:r>
            <a:r>
              <a:rPr lang="ru-RU" sz="3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води</a:t>
            </a:r>
            <a:endParaRPr lang="uk-UA" sz="3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061608"/>
              </p:ext>
            </p:extLst>
          </p:nvPr>
        </p:nvGraphicFramePr>
        <p:xfrm>
          <a:off x="395536" y="1249499"/>
          <a:ext cx="8280920" cy="5419861"/>
        </p:xfrm>
        <a:graphic>
          <a:graphicData uri="http://schemas.openxmlformats.org/drawingml/2006/table">
            <a:tbl>
              <a:tblPr firstRow="1" firstCol="1" lastRow="1" lastCol="1" bandRow="1" bandCol="1">
                <a:effectLst/>
                <a:tableStyleId>{69012ECD-51FC-41F1-AA8D-1B2483CD663E}</a:tableStyleId>
              </a:tblPr>
              <a:tblGrid>
                <a:gridCol w="3000468"/>
                <a:gridCol w="1680566"/>
                <a:gridCol w="1799943"/>
                <a:gridCol w="1799943"/>
              </a:tblGrid>
              <a:tr h="512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Зразки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води</a:t>
                      </a:r>
                      <a:endParaRPr lang="uk-U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Колір</a:t>
                      </a:r>
                      <a:endParaRPr lang="uk-U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Запах</a:t>
                      </a:r>
                      <a:endParaRPr lang="uk-U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Смак</a:t>
                      </a:r>
                      <a:endParaRPr lang="uk-U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0580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Вода </a:t>
                      </a:r>
                      <a:r>
                        <a:rPr lang="ru-RU" sz="1800" dirty="0" err="1">
                          <a:effectLst/>
                        </a:rPr>
                        <a:t>джерельна</a:t>
                      </a:r>
                      <a:r>
                        <a:rPr lang="ru-RU" sz="1800" dirty="0">
                          <a:effectLst/>
                        </a:rPr>
                        <a:t> Парк «</a:t>
                      </a:r>
                      <a:r>
                        <a:rPr lang="ru-RU" sz="1800" dirty="0" err="1">
                          <a:effectLst/>
                        </a:rPr>
                        <a:t>Загребелля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Сіруватий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Ледь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вловимий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effectLst/>
                        </a:rPr>
                        <a:t>невизначений</a:t>
                      </a:r>
                      <a:endParaRPr lang="uk-UA" sz="1800" b="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4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Джерельна</a:t>
                      </a:r>
                      <a:r>
                        <a:rPr lang="ru-RU" sz="1800" dirty="0">
                          <a:effectLst/>
                        </a:rPr>
                        <a:t> вода с. Ступки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Прозорий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Насичений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effectLst/>
                        </a:rPr>
                        <a:t>невизначений</a:t>
                      </a:r>
                      <a:endParaRPr lang="uk-UA" sz="1800" b="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4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Джерельна</a:t>
                      </a:r>
                      <a:r>
                        <a:rPr lang="ru-RU" sz="1800" dirty="0">
                          <a:effectLst/>
                        </a:rPr>
                        <a:t> вода с. </a:t>
                      </a:r>
                      <a:r>
                        <a:rPr lang="ru-RU" sz="1800" dirty="0" err="1">
                          <a:effectLst/>
                        </a:rPr>
                        <a:t>Острів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Жовтуватий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Неприємний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effectLst/>
                        </a:rPr>
                        <a:t>неприємний</a:t>
                      </a:r>
                      <a:endParaRPr lang="uk-UA" sz="1800" b="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6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Вода з автомату</a:t>
                      </a:r>
                      <a:endParaRPr lang="uk-UA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(</a:t>
                      </a:r>
                      <a:r>
                        <a:rPr lang="ru-RU" sz="1800" dirty="0" err="1">
                          <a:effectLst/>
                        </a:rPr>
                        <a:t>біля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Універсаму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Прозорий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Відсутній</a:t>
                      </a: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effectLst/>
                        </a:rPr>
                        <a:t>немає</a:t>
                      </a:r>
                      <a:endParaRPr lang="uk-UA" sz="1800" b="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1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 smtClean="0">
                          <a:effectLst/>
                        </a:rPr>
                        <a:t>Привозна</a:t>
                      </a:r>
                      <a:r>
                        <a:rPr lang="ru-RU" sz="1800" dirty="0" smtClean="0">
                          <a:effectLst/>
                        </a:rPr>
                        <a:t> вода</a:t>
                      </a:r>
                      <a:endParaRPr lang="uk-UA" sz="18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«</a:t>
                      </a:r>
                      <a:r>
                        <a:rPr lang="ru-RU" sz="1800" dirty="0" err="1" smtClean="0">
                          <a:effectLst/>
                        </a:rPr>
                        <a:t>Микулинецька</a:t>
                      </a:r>
                      <a:r>
                        <a:rPr lang="ru-RU" sz="1800" dirty="0" smtClean="0">
                          <a:effectLst/>
                        </a:rPr>
                        <a:t>»</a:t>
                      </a:r>
                      <a:endParaRPr lang="uk-UA" sz="18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err="1" smtClean="0">
                          <a:effectLst/>
                        </a:rPr>
                        <a:t>Прозорий</a:t>
                      </a:r>
                      <a:endParaRPr lang="uk-UA" sz="1800" b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800" b="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</a:rPr>
                        <a:t>Легкий (запах </a:t>
                      </a:r>
                      <a:r>
                        <a:rPr lang="ru-RU" sz="1800" b="0" dirty="0" err="1" smtClean="0">
                          <a:effectLst/>
                        </a:rPr>
                        <a:t>басейну</a:t>
                      </a:r>
                      <a:r>
                        <a:rPr lang="ru-RU" sz="1800" b="0" dirty="0" smtClean="0">
                          <a:effectLst/>
                        </a:rPr>
                        <a:t>)</a:t>
                      </a:r>
                      <a:endParaRPr lang="uk-UA" sz="1800" b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800" b="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err="1" smtClean="0">
                          <a:effectLst/>
                        </a:rPr>
                        <a:t>немає</a:t>
                      </a:r>
                      <a:endParaRPr lang="uk-UA" sz="1800" b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800" b="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146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032" y="44624"/>
            <a:ext cx="7772400" cy="936104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Визначення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рН води</a:t>
            </a:r>
            <a:endParaRPr lang="uk-UA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Рисунок 12" descr="00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52" y="1340768"/>
            <a:ext cx="7100840" cy="4740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862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-27384"/>
            <a:ext cx="8132440" cy="936104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Визначення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тимчасової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твердості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води</a:t>
            </a:r>
            <a:endParaRPr lang="uk-UA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IMG_157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233">
            <a:off x="340320" y="1124744"/>
            <a:ext cx="3007544" cy="225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158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78645"/>
            <a:ext cx="3007544" cy="225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15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604">
            <a:off x="5956944" y="2182701"/>
            <a:ext cx="3007544" cy="225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157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815">
            <a:off x="1184464" y="3717032"/>
            <a:ext cx="3027496" cy="228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157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832" y="4332965"/>
            <a:ext cx="3027496" cy="2264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811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016" y="-27384"/>
            <a:ext cx="8132440" cy="936104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Визначення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твердих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завислих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частинок</a:t>
            </a:r>
            <a:endParaRPr lang="uk-UA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 descr="0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88" y="1052736"/>
            <a:ext cx="3560224" cy="5334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288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016" y="-27384"/>
            <a:ext cx="8132440" cy="93610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Як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покращити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якість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води</a:t>
            </a:r>
            <a:endParaRPr lang="uk-UA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48" y="1124744"/>
            <a:ext cx="311865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179512" y="4149080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Топінамбур</a:t>
            </a:r>
            <a:endParaRPr lang="uk-UA" sz="28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5085184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Кремній</a:t>
            </a:r>
            <a:endParaRPr lang="uk-UA" sz="28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932040" y="1268760"/>
            <a:ext cx="3810000" cy="360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987824" y="6146140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Заморожування</a:t>
            </a:r>
            <a:endParaRPr lang="uk-UA" sz="28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6" b="6870"/>
          <a:stretch/>
        </p:blipFill>
        <p:spPr>
          <a:xfrm>
            <a:off x="2425740" y="3985900"/>
            <a:ext cx="4018468" cy="2088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165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r="13347"/>
          <a:stretch/>
        </p:blipFill>
        <p:spPr>
          <a:xfrm>
            <a:off x="-36512" y="0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40960" cy="149207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Республіканський 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конкурс</a:t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«Молодь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тестує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якість»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920880" cy="2016224"/>
          </a:xfrm>
        </p:spPr>
        <p:txBody>
          <a:bodyPr>
            <a:normAutofit/>
          </a:bodyPr>
          <a:lstStyle/>
          <a:p>
            <a:pPr algn="l"/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Тема </a:t>
            </a: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дослідження:</a:t>
            </a: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«Кришталева чистота, морозна свіжість, легкі </a:t>
            </a:r>
            <a:r>
              <a:rPr lang="uk-UA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хмаринки---</a:t>
            </a:r>
            <a:r>
              <a:rPr lang="uk-UA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наскільки це якісно і безпечно</a:t>
            </a: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»</a:t>
            </a:r>
          </a:p>
          <a:p>
            <a:pPr algn="l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Мета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дослідження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Визначення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якості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та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безпечності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для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здоров’я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людини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довкілля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найбільш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доступних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для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прання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порошків</a:t>
            </a:r>
            <a:endParaRPr lang="uk-UA" sz="2400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d:\Users\user\Desktop\фото\758055_7360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449">
            <a:off x="251520" y="3812533"/>
            <a:ext cx="2711556" cy="20336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 descr="d:\Users\user\Desktop\фото\421484_52141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160">
            <a:off x="4499992" y="3416068"/>
            <a:ext cx="2119949" cy="282659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 descr="d:\Users\user\Desktop\фото\490324_61618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296">
            <a:off x="6337521" y="4653135"/>
            <a:ext cx="2598303" cy="19487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 descr="d:\Users\user\Desktop\фото\044780_20741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86" y="4466020"/>
            <a:ext cx="2724150" cy="20427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346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1944216"/>
          </a:xfrm>
          <a:solidFill>
            <a:srgbClr val="FFFFFF">
              <a:alpha val="30196"/>
            </a:srgbClr>
          </a:solidFill>
        </p:spPr>
        <p:txBody>
          <a:bodyPr>
            <a:noAutofit/>
          </a:bodyPr>
          <a:lstStyle/>
          <a:p>
            <a:pPr algn="l"/>
            <a:r>
              <a:rPr lang="uk-UA" sz="30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Тестування </a:t>
            </a:r>
            <a:r>
              <a:rPr lang="uk-UA" sz="3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фізико - хімічних показників (рівень </a:t>
            </a:r>
            <a:r>
              <a:rPr lang="uk-UA" sz="3000" b="1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рН</a:t>
            </a:r>
            <a:r>
              <a:rPr lang="uk-UA" sz="3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, перевірка </a:t>
            </a:r>
            <a:r>
              <a:rPr lang="uk-UA" sz="3000" b="1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піноутворення</a:t>
            </a:r>
            <a:r>
              <a:rPr lang="uk-UA" sz="3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, наявність соди, сульфатів, хлору, фосфатів), розчинності та економічності товару</a:t>
            </a:r>
          </a:p>
        </p:txBody>
      </p:sp>
      <p:pic>
        <p:nvPicPr>
          <p:cNvPr id="9" name="Рисунок 8" descr="IMG_356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2780928"/>
            <a:ext cx="3240360" cy="177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IMG_3561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19872" y="3515049"/>
            <a:ext cx="34290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03648" y="4725144"/>
            <a:ext cx="24288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93660" y="3277344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610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188640"/>
            <a:ext cx="9361040" cy="648072"/>
          </a:xfrm>
        </p:spPr>
        <p:txBody>
          <a:bodyPr>
            <a:noAutofit/>
          </a:bodyPr>
          <a:lstStyle/>
          <a:p>
            <a:r>
              <a:rPr lang="uk-UA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Шляхи потрапляння ПАР в організм людини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01325" y="1083179"/>
            <a:ext cx="7099067" cy="5434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098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188640"/>
            <a:ext cx="9361040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Органи, які найбільше піддаються впливу ПАР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996742" y="1066591"/>
            <a:ext cx="7048230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642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188640"/>
            <a:ext cx="9361040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Вплив ПАР на довкілля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8" y="1195151"/>
            <a:ext cx="8460432" cy="4898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4340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Мобільний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телефон – друг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чи ворог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Объект 3" descr="Прилад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2795492" cy="34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71600" y="5725705"/>
            <a:ext cx="7488832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Пристрій, який реагує на електромагнітне випромінювання</a:t>
            </a:r>
            <a:endParaRPr lang="uk-UA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Рисунок 5" descr="G:\IMG_41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t="14476" r="4987"/>
          <a:stretch/>
        </p:blipFill>
        <p:spPr bwMode="auto">
          <a:xfrm>
            <a:off x="4067944" y="2060848"/>
            <a:ext cx="4655128" cy="3385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20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52728"/>
          </a:xfrm>
        </p:spPr>
        <p:txBody>
          <a:bodyPr>
            <a:normAutofit/>
          </a:bodyPr>
          <a:lstStyle/>
          <a:p>
            <a:r>
              <a:rPr lang="uk-UA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Вплив електромагнітного випромінювання на живу клітину</a:t>
            </a:r>
          </a:p>
        </p:txBody>
      </p:sp>
      <p:pic>
        <p:nvPicPr>
          <p:cNvPr id="7" name="Рисунок 6" descr="G:\IMG_41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488832" cy="4990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6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733</TotalTime>
  <Words>332</Words>
  <Application>Microsoft Office PowerPoint</Application>
  <PresentationFormat>Экран (4:3)</PresentationFormat>
  <Paragraphs>74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Презентация PowerPoint</vt:lpstr>
      <vt:lpstr>Інтегрований макропроект</vt:lpstr>
      <vt:lpstr>Республіканський  конкурс «Молодь тестує якість»</vt:lpstr>
      <vt:lpstr>Презентация PowerPoint</vt:lpstr>
      <vt:lpstr>Шляхи потрапляння ПАР в організм людини</vt:lpstr>
      <vt:lpstr>Органи, які найбільше піддаються впливу ПАР</vt:lpstr>
      <vt:lpstr>Вплив ПАР на довкілля</vt:lpstr>
      <vt:lpstr>Мобільний телефон – друг чи ворог</vt:lpstr>
      <vt:lpstr>Вплив електромагнітного випромінювання на живу клітину</vt:lpstr>
      <vt:lpstr>Розтріскування попкорну</vt:lpstr>
      <vt:lpstr>Розтріскування попкорну</vt:lpstr>
      <vt:lpstr>Денатурація  білка</vt:lpstr>
      <vt:lpstr>Денатурація  білка</vt:lpstr>
      <vt:lpstr>Дослідження впливу електромагнітного випромінювання на системи органів  людини</vt:lpstr>
      <vt:lpstr>Дослідження впливу електромагнітного випромінювання на системи органів  людини</vt:lpstr>
      <vt:lpstr>Презентация PowerPoint</vt:lpstr>
      <vt:lpstr>Дослідження впливу електромагнітного випромінювання на системи органів  людини</vt:lpstr>
      <vt:lpstr>В краплині води відбивається Всесвіт</vt:lpstr>
      <vt:lpstr>Місця забору води</vt:lpstr>
      <vt:lpstr>Визначення органолептичних показників води</vt:lpstr>
      <vt:lpstr>Визначення рН води</vt:lpstr>
      <vt:lpstr>Визначення тимчасової твердості води</vt:lpstr>
      <vt:lpstr>Визначення твердих завислих частинок</vt:lpstr>
      <vt:lpstr>Як покращити якість води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39</cp:revision>
  <dcterms:created xsi:type="dcterms:W3CDTF">2013-04-19T06:10:50Z</dcterms:created>
  <dcterms:modified xsi:type="dcterms:W3CDTF">2013-04-23T12:21:08Z</dcterms:modified>
</cp:coreProperties>
</file>