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DD5"/>
    <a:srgbClr val="B606A9"/>
    <a:srgbClr val="FC7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A12A62-58AE-4A50-AC9A-3CD1678AFF8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65A51F-E752-46D3-A972-C99D2C801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hyperlink" Target="&#1065;&#1091;&#1088;&#1086;&#1074;&#1089;&#1100;&#1082;&#1080;&#1081;_&#1045;&#1083;&#1077;&#1075;&#1110;&#1081;&#1085;&#1080;&#1081;_&#1087;&#1088;&#1080;&#1083;&#1102;&#1076;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72;&#1076;&#1110;&#1103;_&#1030;&#1074;&#1072;&#1085;\&#1065;&#1091;&#1088;&#1086;&#1074;&#1089;&#1100;&#1082;&#1080;&#1081;_&#1045;&#1083;&#1077;&#1075;&#1110;&#1081;&#1085;&#1080;&#1081;_&#1087;&#1088;&#1080;&#1083;&#1102;&#1076;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72;&#1076;&#1110;&#1103;_&#1030;&#1074;&#1072;&#1085;\zinchuk_-_lebed_sen-sans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554461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uk-UA" sz="3600" b="1" u="sng" dirty="0" smtClean="0">
                <a:solidFill>
                  <a:srgbClr val="FF0000"/>
                </a:solidFill>
              </a:rPr>
              <a:t>Тема</a:t>
            </a:r>
            <a:r>
              <a:rPr lang="uk-UA" sz="3600" b="1" dirty="0">
                <a:solidFill>
                  <a:srgbClr val="FF0000"/>
                </a:solidFill>
              </a:rPr>
              <a:t>: Відмінювання іменників ІІІ </a:t>
            </a:r>
            <a:r>
              <a:rPr lang="uk-UA" sz="3600" b="1" dirty="0" smtClean="0">
                <a:solidFill>
                  <a:srgbClr val="FF0000"/>
                </a:solidFill>
              </a:rPr>
              <a:t>відміни. </a:t>
            </a:r>
            <a:r>
              <a:rPr lang="uk-UA" sz="3600" b="1" i="1" dirty="0" smtClean="0">
                <a:solidFill>
                  <a:srgbClr val="FF0000"/>
                </a:solidFill>
                <a:latin typeface="Ampir Deco" pitchFamily="2" charset="0"/>
              </a:rPr>
              <a:t>Урок – подорож.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r>
              <a:rPr lang="uk-UA" u="sng" dirty="0" smtClean="0"/>
              <a:t>Мета</a:t>
            </a:r>
            <a:r>
              <a:rPr lang="uk-UA" dirty="0"/>
              <a:t>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- </a:t>
            </a:r>
            <a:r>
              <a:rPr lang="uk-UA" dirty="0"/>
              <a:t>Мета: 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FF0000"/>
                </a:solidFill>
              </a:rPr>
              <a:t>навчальна</a:t>
            </a:r>
            <a:r>
              <a:rPr lang="uk-UA" dirty="0"/>
              <a:t>: навчити учнів змінювати іменники ІІІ відміни за відмінками, засвоїти особливості уживання іменників у орудному відмінку однини.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FF0000"/>
                </a:solidFill>
              </a:rPr>
              <a:t>розвивальна</a:t>
            </a:r>
            <a:r>
              <a:rPr lang="uk-UA" dirty="0"/>
              <a:t>: розвивати уміння розрізняти відміни іменників, логічне мислення, пам’ять, увагу, уяву, виокремлювати подібне й різне  у граматичних формах іменників.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FF0000"/>
                </a:solidFill>
              </a:rPr>
              <a:t>виховна</a:t>
            </a:r>
            <a:r>
              <a:rPr lang="uk-UA" dirty="0"/>
              <a:t>: виховувати почуття любові до природи, до поезії, зокрема до творчості </a:t>
            </a:r>
            <a:r>
              <a:rPr lang="uk-UA" dirty="0" err="1"/>
              <a:t>М.Т.Рильського</a:t>
            </a:r>
            <a:r>
              <a:rPr lang="uk-UA" dirty="0"/>
              <a:t>,  формувати потяг до прекрасного.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6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8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блука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499992" cy="3431901"/>
          </a:xfrm>
        </p:spPr>
      </p:pic>
      <p:pic>
        <p:nvPicPr>
          <p:cNvPr id="5" name="Рисунок 4" descr="Місяц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3429000"/>
          </a:xfrm>
          <a:prstGeom prst="rect">
            <a:avLst/>
          </a:prstGeom>
        </p:spPr>
      </p:pic>
      <p:pic>
        <p:nvPicPr>
          <p:cNvPr id="6" name="Рисунок 5" descr="1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428998"/>
            <a:ext cx="4572001" cy="3429001"/>
          </a:xfrm>
          <a:prstGeom prst="rect">
            <a:avLst/>
          </a:prstGeom>
        </p:spPr>
      </p:pic>
      <p:pic>
        <p:nvPicPr>
          <p:cNvPr id="7" name="Рисунок 6" descr="9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ail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6000" dirty="0" smtClean="0">
                <a:latin typeface="Georgia" pitchFamily="18" charset="0"/>
              </a:rPr>
              <a:t>Піччю, </a:t>
            </a:r>
          </a:p>
          <a:p>
            <a:pPr>
              <a:buNone/>
            </a:pPr>
            <a:r>
              <a:rPr lang="uk-UA" sz="6000" dirty="0" smtClean="0">
                <a:latin typeface="Georgia" pitchFamily="18" charset="0"/>
              </a:rPr>
              <a:t>			радістю, </a:t>
            </a:r>
          </a:p>
          <a:p>
            <a:pPr>
              <a:buNone/>
            </a:pPr>
            <a:r>
              <a:rPr lang="uk-UA" sz="6000" dirty="0" smtClean="0">
                <a:latin typeface="Georgia" pitchFamily="18" charset="0"/>
              </a:rPr>
              <a:t>Об</a:t>
            </a:r>
            <a:r>
              <a:rPr lang="en-US" sz="6000" dirty="0" smtClean="0">
                <a:latin typeface="Georgia" pitchFamily="18" charset="0"/>
              </a:rPr>
              <a:t>’</a:t>
            </a:r>
            <a:r>
              <a:rPr lang="uk-UA" sz="6000" dirty="0" smtClean="0">
                <a:latin typeface="Georgia" pitchFamily="18" charset="0"/>
              </a:rPr>
              <a:t>ю, 	</a:t>
            </a:r>
          </a:p>
          <a:p>
            <a:pPr>
              <a:buNone/>
            </a:pPr>
            <a:r>
              <a:rPr lang="uk-UA" sz="6000" dirty="0" smtClean="0">
                <a:latin typeface="Georgia" pitchFamily="18" charset="0"/>
              </a:rPr>
              <a:t>			нехворощю, 					матір</a:t>
            </a:r>
            <a:r>
              <a:rPr lang="en-US" sz="6000" dirty="0" smtClean="0">
                <a:latin typeface="Georgia" pitchFamily="18" charset="0"/>
              </a:rPr>
              <a:t>’</a:t>
            </a:r>
            <a:r>
              <a:rPr lang="uk-UA" sz="6000" dirty="0" smtClean="0">
                <a:latin typeface="Georgia" pitchFamily="18" charset="0"/>
              </a:rPr>
              <a:t>ю.</a:t>
            </a:r>
            <a:endParaRPr lang="ru-RU" sz="60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145" y="389508"/>
            <a:ext cx="6701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rgbClr val="00B050"/>
                </a:solidFill>
                <a:effectLst/>
              </a:rPr>
              <a:t>Біля</a:t>
            </a:r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rgbClr val="00B050"/>
                </a:solidFill>
                <a:effectLst/>
              </a:rPr>
              <a:t>підніжжя</a:t>
            </a:r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 гори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9218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1195388" cy="182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260648"/>
            <a:ext cx="62538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540DD5"/>
                </a:solidFill>
                <a:effectLst/>
              </a:rPr>
              <a:t>Робота </a:t>
            </a:r>
            <a:r>
              <a:rPr lang="ru-RU" sz="5400" b="1" cap="none" spc="0" dirty="0" err="1" smtClean="0">
                <a:ln/>
                <a:solidFill>
                  <a:srgbClr val="540DD5"/>
                </a:solidFill>
                <a:effectLst/>
              </a:rPr>
              <a:t>з</a:t>
            </a:r>
            <a:r>
              <a:rPr lang="ru-RU" sz="5400" b="1" cap="none" spc="0" dirty="0" smtClean="0">
                <a:ln/>
                <a:solidFill>
                  <a:srgbClr val="540DD5"/>
                </a:solidFill>
                <a:effectLst/>
              </a:rPr>
              <a:t> картою: </a:t>
            </a:r>
          </a:p>
          <a:p>
            <a:pPr algn="ctr"/>
            <a:r>
              <a:rPr lang="ru-RU" sz="5400" b="1" cap="none" spc="0" dirty="0" err="1" smtClean="0">
                <a:ln/>
                <a:solidFill>
                  <a:srgbClr val="540DD5"/>
                </a:solidFill>
                <a:effectLst/>
              </a:rPr>
              <a:t>підручник</a:t>
            </a:r>
            <a:r>
              <a:rPr lang="ru-RU" sz="5400" b="1" cap="none" spc="0" dirty="0" smtClean="0">
                <a:ln/>
                <a:solidFill>
                  <a:srgbClr val="540DD5"/>
                </a:solidFill>
                <a:effectLst/>
              </a:rPr>
              <a:t> кличе!</a:t>
            </a:r>
            <a:endParaRPr lang="ru-RU" sz="5400" b="1" cap="none" spc="0" dirty="0">
              <a:ln/>
              <a:solidFill>
                <a:srgbClr val="540DD5"/>
              </a:solidFill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24858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47664" y="328498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Вправа 291 (стор.118)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“Наш</a:t>
            </a: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? – Не наш?! – </a:t>
            </a:r>
            <a:r>
              <a:rPr lang="uk-UA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Обгрунтуй</a:t>
            </a: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!”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pir Deco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28369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8600" dirty="0" smtClean="0">
                <a:latin typeface="Georgia" pitchFamily="18" charset="0"/>
              </a:rPr>
              <a:t>Галуззю – галуззя.</a:t>
            </a:r>
          </a:p>
          <a:p>
            <a:pPr>
              <a:buNone/>
            </a:pPr>
            <a:r>
              <a:rPr lang="uk-UA" sz="8600" dirty="0" smtClean="0">
                <a:latin typeface="Georgia" pitchFamily="18" charset="0"/>
              </a:rPr>
              <a:t>Сіллю – виллю.</a:t>
            </a:r>
          </a:p>
          <a:p>
            <a:pPr>
              <a:buNone/>
            </a:pPr>
            <a:r>
              <a:rPr lang="uk-UA" sz="8600" dirty="0" smtClean="0">
                <a:latin typeface="Georgia" pitchFamily="18" charset="0"/>
              </a:rPr>
              <a:t>Віття – папороттю.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43711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Чим відрізняються ці слова? </a:t>
            </a:r>
          </a:p>
          <a:p>
            <a:r>
              <a:rPr lang="uk-UA" sz="3600" dirty="0" smtClean="0"/>
              <a:t>Що між ними спільного?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69160"/>
            <a:ext cx="17430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284984"/>
            <a:ext cx="7467600" cy="2304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800" dirty="0" smtClean="0">
                <a:solidFill>
                  <a:srgbClr val="FF0000"/>
                </a:solidFill>
                <a:latin typeface="Ampir Deco" pitchFamily="2" charset="0"/>
              </a:rPr>
              <a:t>робота з </a:t>
            </a:r>
            <a:r>
              <a:rPr lang="uk-UA" sz="4800" dirty="0" err="1" smtClean="0">
                <a:solidFill>
                  <a:srgbClr val="FF0000"/>
                </a:solidFill>
                <a:latin typeface="Ampir Deco" pitchFamily="2" charset="0"/>
              </a:rPr>
              <a:t>комп</a:t>
            </a:r>
            <a:r>
              <a:rPr lang="en-US" sz="4800" dirty="0" smtClean="0">
                <a:solidFill>
                  <a:srgbClr val="FF0000"/>
                </a:solidFill>
                <a:latin typeface="Ampir Deco" pitchFamily="2" charset="0"/>
              </a:rPr>
              <a:t>’</a:t>
            </a:r>
            <a:r>
              <a:rPr lang="uk-UA" sz="4800" dirty="0" err="1" smtClean="0">
                <a:solidFill>
                  <a:srgbClr val="FF0000"/>
                </a:solidFill>
                <a:latin typeface="Ampir Deco" pitchFamily="2" charset="0"/>
              </a:rPr>
              <a:t>ютером</a:t>
            </a:r>
            <a:r>
              <a:rPr lang="uk-UA" sz="4800" dirty="0" smtClean="0">
                <a:solidFill>
                  <a:srgbClr val="FF0000"/>
                </a:solidFill>
                <a:latin typeface="Ampir Deco" pitchFamily="2" charset="0"/>
              </a:rPr>
              <a:t>!</a:t>
            </a:r>
            <a:endParaRPr lang="ru-RU" sz="4800" dirty="0">
              <a:solidFill>
                <a:srgbClr val="FF0000"/>
              </a:solidFill>
              <a:latin typeface="Ampir Deco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5328" y="1772816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Ура!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Нарешті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4336" cy="29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020" y="4437112"/>
            <a:ext cx="6599348" cy="1200329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7200" i="1" dirty="0" smtClean="0"/>
              <a:t>Успіхів вам!!!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16832"/>
            <a:ext cx="3456384" cy="49411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3300" dirty="0" smtClean="0"/>
              <a:t>    Щедрість, путь, печаль, гордість, велич, ніч, вічність, можливість, мідь, лагідність, паморозь, мудрість, папороть, акварель, радість, ніжність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32656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лісі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19675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4400" b="1" i="1" dirty="0" smtClean="0">
                <a:solidFill>
                  <a:srgbClr val="00B050"/>
                </a:solidFill>
                <a:latin typeface="Georgia" pitchFamily="18" charset="0"/>
              </a:rPr>
              <a:t>(Твір-мініатюра)</a:t>
            </a:r>
            <a:endParaRPr lang="ru-RU" sz="4400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8" name="Рисунок 7" descr="10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655070" y="2132856"/>
            <a:ext cx="5488930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19.jpe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663781" y="2204864"/>
            <a:ext cx="5480219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7.jpe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567637" y="2204864"/>
            <a:ext cx="5576363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27.jpe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491880" y="2204864"/>
            <a:ext cx="5864797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гфряче листя.jpg">
            <a:hlinkClick r:id="rId7" action="ppaction://hlinkfile"/>
          </p:cNvPr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491880" y="2060848"/>
            <a:ext cx="5856651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Щуровський_Елегійний_прилю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56388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rgbClr val="00B0F0"/>
                </a:solidFill>
                <a:latin typeface="Ampir Deco" pitchFamily="2" charset="0"/>
              </a:rPr>
              <a:t>Знаємо?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</a:p>
          <a:p>
            <a:r>
              <a:rPr lang="uk-UA" dirty="0" err="1" smtClean="0"/>
              <a:t>“Пінг-понг”</a:t>
            </a:r>
            <a:endParaRPr lang="uk-UA" dirty="0" smtClean="0"/>
          </a:p>
          <a:p>
            <a:r>
              <a:rPr lang="uk-UA" sz="3600" dirty="0" smtClean="0">
                <a:solidFill>
                  <a:srgbClr val="00B0F0"/>
                </a:solidFill>
                <a:latin typeface="Ampir Deco" pitchFamily="2" charset="0"/>
              </a:rPr>
              <a:t>Вміємо?</a:t>
            </a:r>
          </a:p>
          <a:p>
            <a:r>
              <a:rPr lang="uk-UA" dirty="0" smtClean="0"/>
              <a:t>Іменники ІІ відміни поділіть на групи і запишіть у три колонки:  іменники твердої, м</a:t>
            </a:r>
            <a:r>
              <a:rPr lang="ru-RU" dirty="0" smtClean="0"/>
              <a:t>’</a:t>
            </a:r>
            <a:r>
              <a:rPr lang="uk-UA" dirty="0" smtClean="0"/>
              <a:t>якої, мішаної груп. У  кожному слові  підкресліть другу від початку букву. З цих букв складіть  </a:t>
            </a:r>
            <a:r>
              <a:rPr lang="uk-UA" dirty="0" err="1" smtClean="0"/>
              <a:t>прислів</a:t>
            </a:r>
            <a:r>
              <a:rPr lang="ru-RU" dirty="0" smtClean="0"/>
              <a:t>’</a:t>
            </a:r>
            <a:r>
              <a:rPr lang="uk-UA" dirty="0" smtClean="0"/>
              <a:t>я.</a:t>
            </a:r>
            <a:endParaRPr lang="ru-RU" dirty="0" smtClean="0"/>
          </a:p>
          <a:p>
            <a:r>
              <a:rPr lang="uk-UA" dirty="0" smtClean="0">
                <a:solidFill>
                  <a:srgbClr val="FF0000"/>
                </a:solidFill>
                <a:latin typeface="Constantia" pitchFamily="18" charset="0"/>
              </a:rPr>
              <a:t>Ожеред, вихор,односелець, монастир,  кресляр, столяр, ковзаняр, зброяр, оборонець, друкар, лижвяр, пивовар, косар, стелаж, читач.</a:t>
            </a:r>
            <a:endParaRPr lang="ru-RU" dirty="0" smtClean="0">
              <a:solidFill>
                <a:srgbClr val="FF0000"/>
              </a:solidFill>
              <a:latin typeface="Constantia" pitchFamily="18" charset="0"/>
            </a:endParaRPr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04664"/>
            <a:ext cx="5851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Готуємо рюкзак!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625070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  <a:t>Я ДІЗНАВСЯ(-ЛАСЬ)…</a:t>
            </a:r>
            <a:b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  <a:t> Я ЗРОЗУМІВ(ЛА)…</a:t>
            </a:r>
            <a:b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  <a:t>Я МОЖУ…</a:t>
            </a:r>
            <a:b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  <a:t>Я ВМІЮ…</a:t>
            </a:r>
            <a:b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  <a:t>МЕНІ СПОДОБАЛОСЬ…</a:t>
            </a:r>
            <a:b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endParaRPr lang="ru-RU" sz="36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Домашнє завдання: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800" b="1" dirty="0" smtClean="0"/>
              <a:t>повторити</a:t>
            </a:r>
            <a:r>
              <a:rPr lang="uk-UA" sz="2800" dirty="0" smtClean="0"/>
              <a:t> відмінювання іменників ІІ відміни,</a:t>
            </a:r>
          </a:p>
          <a:p>
            <a:endParaRPr lang="uk-UA" sz="2800" dirty="0" smtClean="0"/>
          </a:p>
          <a:p>
            <a:r>
              <a:rPr lang="uk-UA" sz="2800" b="1" dirty="0" smtClean="0"/>
              <a:t>переписати</a:t>
            </a:r>
            <a:r>
              <a:rPr lang="uk-UA" sz="2800" dirty="0" smtClean="0"/>
              <a:t> твір у чистовик,</a:t>
            </a:r>
          </a:p>
          <a:p>
            <a:endParaRPr lang="uk-UA" sz="2800" dirty="0" smtClean="0"/>
          </a:p>
          <a:p>
            <a:r>
              <a:rPr lang="uk-UA" sz="2800" b="1" dirty="0" smtClean="0"/>
              <a:t>виконати</a:t>
            </a:r>
            <a:r>
              <a:rPr lang="uk-UA" sz="2800" dirty="0" smtClean="0"/>
              <a:t> вправу 292.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3314" y="4869160"/>
            <a:ext cx="416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зустрічі!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5868144" y="4581128"/>
            <a:ext cx="1656184" cy="15121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B606A9"/>
                </a:solidFill>
                <a:latin typeface="Georgia" pitchFamily="18" charset="0"/>
              </a:rPr>
              <a:t>Перевірте!</a:t>
            </a:r>
            <a:endParaRPr lang="ru-RU" sz="6000" b="1" dirty="0">
              <a:solidFill>
                <a:srgbClr val="B606A9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47247" cy="334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/>
                <a:gridCol w="2715749"/>
                <a:gridCol w="2715749"/>
              </a:tblGrid>
              <a:tr h="477281">
                <a:tc>
                  <a:txBody>
                    <a:bodyPr/>
                    <a:lstStyle/>
                    <a:p>
                      <a:r>
                        <a:rPr lang="uk-UA" dirty="0" smtClean="0"/>
                        <a:t>Тверда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smtClean="0"/>
                        <a:t>яка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Мішана</a:t>
                      </a:r>
                      <a:endParaRPr lang="ru-RU" dirty="0"/>
                    </a:p>
                  </a:txBody>
                  <a:tcPr/>
                </a:tc>
              </a:tr>
              <a:tr h="47728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</a:t>
                      </a:r>
                      <a:r>
                        <a:rPr lang="uk-UA" b="1" u="sng" dirty="0" smtClean="0"/>
                        <a:t>ж</a:t>
                      </a:r>
                      <a:r>
                        <a:rPr lang="uk-UA" b="1" dirty="0" smtClean="0"/>
                        <a:t>еред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</a:t>
                      </a:r>
                      <a:r>
                        <a:rPr lang="uk-UA" b="1" u="sng" dirty="0" smtClean="0"/>
                        <a:t>д</a:t>
                      </a:r>
                      <a:r>
                        <a:rPr lang="uk-UA" b="1" dirty="0" smtClean="0"/>
                        <a:t>носелець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</a:t>
                      </a:r>
                      <a:r>
                        <a:rPr lang="uk-UA" b="1" u="sng" dirty="0" smtClean="0"/>
                        <a:t>р</a:t>
                      </a:r>
                      <a:r>
                        <a:rPr lang="uk-UA" b="1" dirty="0" smtClean="0"/>
                        <a:t>есляр</a:t>
                      </a:r>
                      <a:endParaRPr lang="ru-RU" b="1" dirty="0"/>
                    </a:p>
                  </a:txBody>
                  <a:tcPr/>
                </a:tc>
              </a:tr>
              <a:tr h="47728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</a:t>
                      </a:r>
                      <a:r>
                        <a:rPr lang="uk-UA" b="1" u="sng" dirty="0" smtClean="0"/>
                        <a:t>и</a:t>
                      </a:r>
                      <a:r>
                        <a:rPr lang="uk-UA" b="1" dirty="0" smtClean="0"/>
                        <a:t>хор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М</a:t>
                      </a:r>
                      <a:r>
                        <a:rPr lang="uk-UA" b="1" u="sng" dirty="0" smtClean="0"/>
                        <a:t>о</a:t>
                      </a:r>
                      <a:r>
                        <a:rPr lang="uk-UA" b="1" dirty="0" smtClean="0"/>
                        <a:t>настир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</a:t>
                      </a:r>
                      <a:r>
                        <a:rPr lang="uk-UA" b="1" u="sng" dirty="0" smtClean="0"/>
                        <a:t>о</a:t>
                      </a:r>
                      <a:r>
                        <a:rPr lang="uk-UA" b="1" dirty="0" smtClean="0"/>
                        <a:t>взаняр</a:t>
                      </a:r>
                      <a:endParaRPr lang="ru-RU" b="1" dirty="0"/>
                    </a:p>
                  </a:txBody>
                  <a:tcPr/>
                </a:tc>
              </a:tr>
              <a:tr h="47728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</a:t>
                      </a:r>
                      <a:r>
                        <a:rPr lang="uk-UA" b="1" u="sng" dirty="0" smtClean="0"/>
                        <a:t>т</a:t>
                      </a:r>
                      <a:r>
                        <a:rPr lang="uk-UA" b="1" dirty="0" smtClean="0"/>
                        <a:t>оляр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</a:t>
                      </a:r>
                      <a:r>
                        <a:rPr lang="uk-UA" b="1" u="sng" dirty="0" smtClean="0"/>
                        <a:t>б</a:t>
                      </a:r>
                      <a:r>
                        <a:rPr lang="uk-UA" b="1" dirty="0" smtClean="0"/>
                        <a:t>оронець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</a:t>
                      </a:r>
                      <a:r>
                        <a:rPr lang="uk-UA" b="1" u="sng" dirty="0" smtClean="0"/>
                        <a:t>б</a:t>
                      </a:r>
                      <a:r>
                        <a:rPr lang="uk-UA" b="1" dirty="0" smtClean="0"/>
                        <a:t>рояр</a:t>
                      </a:r>
                      <a:endParaRPr lang="ru-RU" b="1" dirty="0"/>
                    </a:p>
                  </a:txBody>
                  <a:tcPr/>
                </a:tc>
              </a:tr>
              <a:tr h="47728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</a:t>
                      </a:r>
                      <a:r>
                        <a:rPr lang="uk-UA" b="1" u="sng" dirty="0" smtClean="0"/>
                        <a:t>и</a:t>
                      </a:r>
                      <a:r>
                        <a:rPr lang="uk-UA" b="1" dirty="0" smtClean="0"/>
                        <a:t>вовар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</a:t>
                      </a:r>
                      <a:r>
                        <a:rPr lang="uk-UA" b="1" u="sng" dirty="0" smtClean="0"/>
                        <a:t>р</a:t>
                      </a:r>
                      <a:r>
                        <a:rPr lang="uk-UA" b="1" dirty="0" smtClean="0"/>
                        <a:t>укар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Л</a:t>
                      </a:r>
                      <a:r>
                        <a:rPr lang="uk-UA" b="1" u="sng" dirty="0" smtClean="0"/>
                        <a:t>и</a:t>
                      </a:r>
                      <a:r>
                        <a:rPr lang="uk-UA" b="1" dirty="0" smtClean="0"/>
                        <a:t>жвяр</a:t>
                      </a:r>
                      <a:endParaRPr lang="ru-RU" b="1" dirty="0"/>
                    </a:p>
                  </a:txBody>
                  <a:tcPr/>
                </a:tc>
              </a:tr>
              <a:tr h="477281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</a:t>
                      </a:r>
                      <a:r>
                        <a:rPr lang="uk-UA" b="1" u="sng" dirty="0" smtClean="0"/>
                        <a:t>о</a:t>
                      </a:r>
                      <a:r>
                        <a:rPr lang="uk-UA" b="1" dirty="0" smtClean="0"/>
                        <a:t>сар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</a:t>
                      </a:r>
                      <a:r>
                        <a:rPr lang="uk-UA" b="1" u="sng" dirty="0" smtClean="0"/>
                        <a:t>т</a:t>
                      </a:r>
                      <a:r>
                        <a:rPr lang="uk-UA" b="1" dirty="0" smtClean="0"/>
                        <a:t>елаж</a:t>
                      </a:r>
                      <a:endParaRPr lang="ru-RU" b="1" dirty="0"/>
                    </a:p>
                  </a:txBody>
                  <a:tcPr/>
                </a:tc>
              </a:tr>
              <a:tr h="477281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Ч</a:t>
                      </a:r>
                      <a:r>
                        <a:rPr lang="uk-UA" b="1" u="sng" dirty="0" smtClean="0"/>
                        <a:t>и</a:t>
                      </a:r>
                      <a:r>
                        <a:rPr lang="uk-UA" b="1" dirty="0" smtClean="0"/>
                        <a:t>тач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537321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C7491"/>
                </a:solidFill>
                <a:latin typeface="Classica One" pitchFamily="66" charset="0"/>
              </a:rPr>
              <a:t>Жити – добро робити.</a:t>
            </a:r>
            <a:endParaRPr lang="ru-RU" sz="4800" b="1" dirty="0">
              <a:solidFill>
                <a:srgbClr val="FC7491"/>
              </a:solidFill>
              <a:latin typeface="Classica One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i="1" dirty="0" err="1" smtClean="0">
                <a:solidFill>
                  <a:srgbClr val="540DD5"/>
                </a:solidFill>
              </a:rPr>
              <a:t>“Злови</a:t>
            </a:r>
            <a:r>
              <a:rPr lang="uk-UA" sz="4800" b="1" i="1" dirty="0" smtClean="0">
                <a:solidFill>
                  <a:srgbClr val="540DD5"/>
                </a:solidFill>
              </a:rPr>
              <a:t> </a:t>
            </a:r>
            <a:r>
              <a:rPr lang="uk-UA" sz="4800" b="1" i="1" dirty="0" err="1" smtClean="0">
                <a:solidFill>
                  <a:srgbClr val="540DD5"/>
                </a:solidFill>
              </a:rPr>
              <a:t>помилку”</a:t>
            </a:r>
            <a:endParaRPr lang="ru-RU" sz="4800" b="1" i="1" dirty="0">
              <a:solidFill>
                <a:srgbClr val="540DD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828800"/>
          </a:xfrm>
        </p:spPr>
        <p:txBody>
          <a:bodyPr/>
          <a:lstStyle/>
          <a:p>
            <a:r>
              <a:rPr lang="uk-UA" dirty="0" smtClean="0"/>
              <a:t>Лікар одразу ж видала пацієнтові довідку.</a:t>
            </a:r>
            <a:endParaRPr lang="ru-RU" dirty="0" smtClean="0"/>
          </a:p>
          <a:p>
            <a:r>
              <a:rPr lang="uk-UA" dirty="0" smtClean="0"/>
              <a:t>По її очам можна було зрозуміти  </a:t>
            </a:r>
            <a:r>
              <a:rPr lang="uk-UA" dirty="0" smtClean="0"/>
              <a:t>всю </a:t>
            </a:r>
            <a:r>
              <a:rPr lang="uk-UA" dirty="0" smtClean="0"/>
              <a:t>біль, всю гіркоту розчарувань.</a:t>
            </a:r>
            <a:endParaRPr lang="ru-RU" dirty="0" smtClean="0"/>
          </a:p>
          <a:p>
            <a:r>
              <a:rPr lang="uk-UA" dirty="0" smtClean="0"/>
              <a:t>Який же ти забіяка, Андрій!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6450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Лікарка відразу ж видала пацієнтові довідку.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398203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F0"/>
                </a:solidFill>
              </a:rPr>
              <a:t>По її очах можна було зрозуміти весь біль, всю гіркоту розчарування.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22920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</a:rPr>
              <a:t>Який же ти забіяка, Андрію!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96" y="-169523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rgbClr val="00B050"/>
                </a:solidFill>
                <a:latin typeface="Georgia" pitchFamily="18" charset="0"/>
              </a:rPr>
              <a:t>До вершин</a:t>
            </a:r>
            <a:endParaRPr lang="ru-RU" sz="72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89F177346AC7-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7632848" cy="4770530"/>
          </a:xfrm>
        </p:spPr>
      </p:pic>
      <p:sp>
        <p:nvSpPr>
          <p:cNvPr id="5" name="TextBox 4"/>
          <p:cNvSpPr txBox="1"/>
          <p:nvPr/>
        </p:nvSpPr>
        <p:spPr>
          <a:xfrm>
            <a:off x="539552" y="148478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mpir Deco" pitchFamily="2" charset="0"/>
              </a:rPr>
              <a:t>Лірична хвилинка</a:t>
            </a:r>
            <a:endParaRPr lang="ru-RU" dirty="0">
              <a:latin typeface="Ampir Dec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5161299_3543etrdf6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3122"/>
            <a:ext cx="9144000" cy="6881122"/>
          </a:xfrm>
        </p:spPr>
      </p:pic>
      <p:pic>
        <p:nvPicPr>
          <p:cNvPr id="5" name="zinchuk_-_lebed_sen-sa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54221_b79ee9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71_PICT13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1124"/>
            <a:ext cx="9226152" cy="65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394</TotalTime>
  <Words>293</Words>
  <Application>Microsoft Office PowerPoint</Application>
  <PresentationFormat>Экран (4:3)</PresentationFormat>
  <Paragraphs>64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Ampir Deco</vt:lpstr>
      <vt:lpstr>Century Schoolbook</vt:lpstr>
      <vt:lpstr>Classica One</vt:lpstr>
      <vt:lpstr>Constantia</vt:lpstr>
      <vt:lpstr>Georgia</vt:lpstr>
      <vt:lpstr>Wingdings</vt:lpstr>
      <vt:lpstr>Wingdings 2</vt:lpstr>
      <vt:lpstr>Эркер</vt:lpstr>
      <vt:lpstr> Тема: Відмінювання іменників ІІІ відміни. Урок – подорож.  Мета:  - Мета:  навчальна: навчити учнів змінювати іменники ІІІ відміни за відмінками, засвоїти особливості уживання іменників у орудному відмінку однини. розвивальна: розвивати уміння розрізняти відміни іменників, логічне мислення, пам’ять, увагу, уяву, виокремлювати подібне й різне  у граматичних формах іменників. виховна: виховувати почуття любові до природи, до поезії, зокрема до творчості М.Т.Рильського,  формувати потяг до прекрасного. </vt:lpstr>
      <vt:lpstr>Презентация PowerPoint</vt:lpstr>
      <vt:lpstr>Перевірте!</vt:lpstr>
      <vt:lpstr>“Злови помилку”</vt:lpstr>
      <vt:lpstr>До вершин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“Наш? – Не наш?! – Обгрунтуй!”</vt:lpstr>
      <vt:lpstr>Презентация PowerPoint</vt:lpstr>
      <vt:lpstr>Презентация PowerPoint</vt:lpstr>
      <vt:lpstr>Я ДІЗНАВСЯ(-ЛАСЬ)…   Я ЗРОЗУМІВ(ЛА)…  Я МОЖУ…  Я ВМІЮ…  МЕНІ СПОДОБАЛОСЬ…  </vt:lpstr>
      <vt:lpstr>Домашнє завдання: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Відмінювання іменників ІІІ відміни  Мета: подати відомості про особливості відмінювання іменників ІІІ відміни,формувати навички правильного вживання і написання іменників у непрямих відмінках,виховувати  повагу до праці,прививати любов до поетичного слова </dc:title>
  <dc:creator>Админ</dc:creator>
  <cp:lastModifiedBy>User</cp:lastModifiedBy>
  <cp:revision>47</cp:revision>
  <dcterms:created xsi:type="dcterms:W3CDTF">2011-12-12T13:16:59Z</dcterms:created>
  <dcterms:modified xsi:type="dcterms:W3CDTF">2017-02-09T20:00:32Z</dcterms:modified>
</cp:coreProperties>
</file>