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2" r:id="rId9"/>
    <p:sldId id="268" r:id="rId10"/>
    <p:sldId id="263" r:id="rId11"/>
    <p:sldId id="264" r:id="rId12"/>
    <p:sldId id="269" r:id="rId13"/>
    <p:sldId id="270" r:id="rId14"/>
    <p:sldId id="271" r:id="rId15"/>
    <p:sldId id="265" r:id="rId16"/>
    <p:sldId id="266" r:id="rId17"/>
    <p:sldId id="272" r:id="rId18"/>
    <p:sldId id="273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91" r:id="rId28"/>
    <p:sldId id="287" r:id="rId29"/>
    <p:sldId id="274" r:id="rId30"/>
    <p:sldId id="293" r:id="rId31"/>
    <p:sldId id="275" r:id="rId32"/>
    <p:sldId id="276" r:id="rId33"/>
    <p:sldId id="27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6600"/>
    <a:srgbClr val="FF00FF"/>
    <a:srgbClr val="DB542F"/>
    <a:srgbClr val="72E921"/>
    <a:srgbClr val="EBFA60"/>
    <a:srgbClr val="F76D5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33AF30-31CF-49F0-8327-63187CECD436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A8E456-AA12-497B-A4B2-D8B0496113C9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/>
            <a:t>Учні</a:t>
          </a:r>
          <a:endParaRPr lang="ru-RU" dirty="0"/>
        </a:p>
      </dgm:t>
    </dgm:pt>
    <dgm:pt modelId="{7113139B-0039-4C19-80BF-2517267AD88C}" type="parTrans" cxnId="{CD788F5D-B654-405F-AEE9-2395E6CF2D9B}">
      <dgm:prSet/>
      <dgm:spPr/>
      <dgm:t>
        <a:bodyPr/>
        <a:lstStyle/>
        <a:p>
          <a:endParaRPr lang="ru-RU"/>
        </a:p>
      </dgm:t>
    </dgm:pt>
    <dgm:pt modelId="{691AB9EC-73B9-497F-AC3B-B425FE9A07AF}" type="sibTrans" cxnId="{CD788F5D-B654-405F-AEE9-2395E6CF2D9B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EFFF21D9-A641-459D-9F45-56427C80BE42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/>
            <a:t>Батьки, громадськість</a:t>
          </a:r>
          <a:endParaRPr lang="ru-RU" dirty="0"/>
        </a:p>
      </dgm:t>
    </dgm:pt>
    <dgm:pt modelId="{861D2AC2-1B96-4DA6-BF17-128B7829F03B}" type="parTrans" cxnId="{ECBE8DCF-B733-485B-B0ED-D6B429E291FE}">
      <dgm:prSet/>
      <dgm:spPr/>
      <dgm:t>
        <a:bodyPr/>
        <a:lstStyle/>
        <a:p>
          <a:endParaRPr lang="ru-RU"/>
        </a:p>
      </dgm:t>
    </dgm:pt>
    <dgm:pt modelId="{2B55C842-CE8D-40C9-AADF-CA741658A5FD}" type="sibTrans" cxnId="{ECBE8DCF-B733-485B-B0ED-D6B429E291FE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5FDF2E0F-911E-415D-818E-1BF0AE5B7EED}">
      <dgm:prSet phldrT="[Текст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uk-UA" dirty="0" smtClean="0"/>
            <a:t>Учитель</a:t>
          </a:r>
          <a:endParaRPr lang="ru-RU" dirty="0"/>
        </a:p>
      </dgm:t>
    </dgm:pt>
    <dgm:pt modelId="{FA54DFF6-0D93-4ABF-B8B7-2F91C6DAD65A}" type="parTrans" cxnId="{C8769554-7A2B-4393-B91D-2671C0C3CF4A}">
      <dgm:prSet/>
      <dgm:spPr/>
      <dgm:t>
        <a:bodyPr/>
        <a:lstStyle/>
        <a:p>
          <a:endParaRPr lang="ru-RU"/>
        </a:p>
      </dgm:t>
    </dgm:pt>
    <dgm:pt modelId="{AC48CD14-9045-432B-8D99-E04AF8EBE0C3}" type="sibTrans" cxnId="{C8769554-7A2B-4393-B91D-2671C0C3CF4A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AE1A3EA9-CF59-4040-8C94-124B9C75F182}" type="pres">
      <dgm:prSet presAssocID="{9033AF30-31CF-49F0-8327-63187CECD436}" presName="Name0" presStyleCnt="0">
        <dgm:presLayoutVars>
          <dgm:dir/>
          <dgm:resizeHandles val="exact"/>
        </dgm:presLayoutVars>
      </dgm:prSet>
      <dgm:spPr/>
    </dgm:pt>
    <dgm:pt modelId="{A56B9F48-1619-4C9C-B2F2-89E8057339FD}" type="pres">
      <dgm:prSet presAssocID="{6DA8E456-AA12-497B-A4B2-D8B0496113C9}" presName="node" presStyleLbl="node1" presStyleIdx="0" presStyleCnt="3" custRadScaleRad="93435" custRadScaleInc="132816">
        <dgm:presLayoutVars>
          <dgm:bulletEnabled val="1"/>
        </dgm:presLayoutVars>
      </dgm:prSet>
      <dgm:spPr/>
    </dgm:pt>
    <dgm:pt modelId="{A24D9832-E8EA-46AE-ABCE-BD7788C7411A}" type="pres">
      <dgm:prSet presAssocID="{691AB9EC-73B9-497F-AC3B-B425FE9A07AF}" presName="sibTrans" presStyleLbl="sibTrans2D1" presStyleIdx="0" presStyleCnt="3" custScaleX="405919" custLinFactX="100000" custLinFactNeighborX="108282" custLinFactNeighborY="91977"/>
      <dgm:spPr/>
    </dgm:pt>
    <dgm:pt modelId="{28FF7A3C-6BD0-47E1-B0EA-3BC599AF0F59}" type="pres">
      <dgm:prSet presAssocID="{691AB9EC-73B9-497F-AC3B-B425FE9A07AF}" presName="connectorText" presStyleLbl="sibTrans2D1" presStyleIdx="0" presStyleCnt="3"/>
      <dgm:spPr/>
    </dgm:pt>
    <dgm:pt modelId="{B324CFB1-D661-4A75-8AD6-DE5B619CCD50}" type="pres">
      <dgm:prSet presAssocID="{EFFF21D9-A641-459D-9F45-56427C80BE42}" presName="node" presStyleLbl="node1" presStyleIdx="1" presStyleCnt="3" custRadScaleRad="47935" custRadScaleInc="103895">
        <dgm:presLayoutVars>
          <dgm:bulletEnabled val="1"/>
        </dgm:presLayoutVars>
      </dgm:prSet>
      <dgm:spPr/>
    </dgm:pt>
    <dgm:pt modelId="{58A59E57-4229-4D41-9456-8C8BDFA75772}" type="pres">
      <dgm:prSet presAssocID="{2B55C842-CE8D-40C9-AADF-CA741658A5FD}" presName="sibTrans" presStyleLbl="sibTrans2D1" presStyleIdx="1" presStyleCnt="3" custScaleX="576076" custScaleY="110331" custLinFactX="-100000" custLinFactY="1830" custLinFactNeighborX="-119785" custLinFactNeighborY="100000"/>
      <dgm:spPr/>
    </dgm:pt>
    <dgm:pt modelId="{21665AC7-8550-460D-BFAC-5CC9E4BBF811}" type="pres">
      <dgm:prSet presAssocID="{2B55C842-CE8D-40C9-AADF-CA741658A5FD}" presName="connectorText" presStyleLbl="sibTrans2D1" presStyleIdx="1" presStyleCnt="3"/>
      <dgm:spPr/>
    </dgm:pt>
    <dgm:pt modelId="{C499FB97-FBD8-4AE9-9EE9-6EF97A687506}" type="pres">
      <dgm:prSet presAssocID="{5FDF2E0F-911E-415D-818E-1BF0AE5B7EED}" presName="node" presStyleLbl="node1" presStyleIdx="2" presStyleCnt="3" custRadScaleRad="134830" custRadScaleInc="59317">
        <dgm:presLayoutVars>
          <dgm:bulletEnabled val="1"/>
        </dgm:presLayoutVars>
      </dgm:prSet>
      <dgm:spPr/>
    </dgm:pt>
    <dgm:pt modelId="{9D335838-4F27-4964-AD0B-CC1692163651}" type="pres">
      <dgm:prSet presAssocID="{AC48CD14-9045-432B-8D99-E04AF8EBE0C3}" presName="sibTrans" presStyleLbl="sibTrans2D1" presStyleIdx="2" presStyleCnt="3" custScaleX="765129"/>
      <dgm:spPr/>
    </dgm:pt>
    <dgm:pt modelId="{DE350DEE-E5A6-4E08-877A-3AB82CF4D1CD}" type="pres">
      <dgm:prSet presAssocID="{AC48CD14-9045-432B-8D99-E04AF8EBE0C3}" presName="connectorText" presStyleLbl="sibTrans2D1" presStyleIdx="2" presStyleCnt="3"/>
      <dgm:spPr/>
    </dgm:pt>
  </dgm:ptLst>
  <dgm:cxnLst>
    <dgm:cxn modelId="{C8769554-7A2B-4393-B91D-2671C0C3CF4A}" srcId="{9033AF30-31CF-49F0-8327-63187CECD436}" destId="{5FDF2E0F-911E-415D-818E-1BF0AE5B7EED}" srcOrd="2" destOrd="0" parTransId="{FA54DFF6-0D93-4ABF-B8B7-2F91C6DAD65A}" sibTransId="{AC48CD14-9045-432B-8D99-E04AF8EBE0C3}"/>
    <dgm:cxn modelId="{7654CECC-D898-4685-8763-ED4D968814EB}" type="presOf" srcId="{6DA8E456-AA12-497B-A4B2-D8B0496113C9}" destId="{A56B9F48-1619-4C9C-B2F2-89E8057339FD}" srcOrd="0" destOrd="0" presId="urn:microsoft.com/office/officeart/2005/8/layout/cycle7"/>
    <dgm:cxn modelId="{B4264E85-D7A1-4D1F-B6C8-0C373B9619F8}" type="presOf" srcId="{2B55C842-CE8D-40C9-AADF-CA741658A5FD}" destId="{58A59E57-4229-4D41-9456-8C8BDFA75772}" srcOrd="0" destOrd="0" presId="urn:microsoft.com/office/officeart/2005/8/layout/cycle7"/>
    <dgm:cxn modelId="{EB8A461B-CDA3-428C-94EA-5CA08B8FE7A8}" type="presOf" srcId="{EFFF21D9-A641-459D-9F45-56427C80BE42}" destId="{B324CFB1-D661-4A75-8AD6-DE5B619CCD50}" srcOrd="0" destOrd="0" presId="urn:microsoft.com/office/officeart/2005/8/layout/cycle7"/>
    <dgm:cxn modelId="{EC616546-6942-4201-8421-ED1C482153B7}" type="presOf" srcId="{2B55C842-CE8D-40C9-AADF-CA741658A5FD}" destId="{21665AC7-8550-460D-BFAC-5CC9E4BBF811}" srcOrd="1" destOrd="0" presId="urn:microsoft.com/office/officeart/2005/8/layout/cycle7"/>
    <dgm:cxn modelId="{CD788F5D-B654-405F-AEE9-2395E6CF2D9B}" srcId="{9033AF30-31CF-49F0-8327-63187CECD436}" destId="{6DA8E456-AA12-497B-A4B2-D8B0496113C9}" srcOrd="0" destOrd="0" parTransId="{7113139B-0039-4C19-80BF-2517267AD88C}" sibTransId="{691AB9EC-73B9-497F-AC3B-B425FE9A07AF}"/>
    <dgm:cxn modelId="{2DA49C5C-8A8F-48D3-A185-30FACA65CBFA}" type="presOf" srcId="{691AB9EC-73B9-497F-AC3B-B425FE9A07AF}" destId="{A24D9832-E8EA-46AE-ABCE-BD7788C7411A}" srcOrd="0" destOrd="0" presId="urn:microsoft.com/office/officeart/2005/8/layout/cycle7"/>
    <dgm:cxn modelId="{1CF4BA9C-697C-428E-8DB0-CB54EA0B27EB}" type="presOf" srcId="{691AB9EC-73B9-497F-AC3B-B425FE9A07AF}" destId="{28FF7A3C-6BD0-47E1-B0EA-3BC599AF0F59}" srcOrd="1" destOrd="0" presId="urn:microsoft.com/office/officeart/2005/8/layout/cycle7"/>
    <dgm:cxn modelId="{9124EEA2-ADF8-4727-BFA5-BD9E2A0923C6}" type="presOf" srcId="{AC48CD14-9045-432B-8D99-E04AF8EBE0C3}" destId="{9D335838-4F27-4964-AD0B-CC1692163651}" srcOrd="0" destOrd="0" presId="urn:microsoft.com/office/officeart/2005/8/layout/cycle7"/>
    <dgm:cxn modelId="{ECBE8DCF-B733-485B-B0ED-D6B429E291FE}" srcId="{9033AF30-31CF-49F0-8327-63187CECD436}" destId="{EFFF21D9-A641-459D-9F45-56427C80BE42}" srcOrd="1" destOrd="0" parTransId="{861D2AC2-1B96-4DA6-BF17-128B7829F03B}" sibTransId="{2B55C842-CE8D-40C9-AADF-CA741658A5FD}"/>
    <dgm:cxn modelId="{17422C33-C2BF-439C-A59D-8A96B6ACF343}" type="presOf" srcId="{5FDF2E0F-911E-415D-818E-1BF0AE5B7EED}" destId="{C499FB97-FBD8-4AE9-9EE9-6EF97A687506}" srcOrd="0" destOrd="0" presId="urn:microsoft.com/office/officeart/2005/8/layout/cycle7"/>
    <dgm:cxn modelId="{8443AD75-A92B-4180-906A-3183DF7EE613}" type="presOf" srcId="{AC48CD14-9045-432B-8D99-E04AF8EBE0C3}" destId="{DE350DEE-E5A6-4E08-877A-3AB82CF4D1CD}" srcOrd="1" destOrd="0" presId="urn:microsoft.com/office/officeart/2005/8/layout/cycle7"/>
    <dgm:cxn modelId="{B5484E19-D75D-4703-B60B-3DF0676C80C3}" type="presOf" srcId="{9033AF30-31CF-49F0-8327-63187CECD436}" destId="{AE1A3EA9-CF59-4040-8C94-124B9C75F182}" srcOrd="0" destOrd="0" presId="urn:microsoft.com/office/officeart/2005/8/layout/cycle7"/>
    <dgm:cxn modelId="{D2FFBA31-522B-45F6-AC54-CD99ADBD7467}" type="presParOf" srcId="{AE1A3EA9-CF59-4040-8C94-124B9C75F182}" destId="{A56B9F48-1619-4C9C-B2F2-89E8057339FD}" srcOrd="0" destOrd="0" presId="urn:microsoft.com/office/officeart/2005/8/layout/cycle7"/>
    <dgm:cxn modelId="{D20CCAC0-38A9-4DEC-8004-37C32957E1A7}" type="presParOf" srcId="{AE1A3EA9-CF59-4040-8C94-124B9C75F182}" destId="{A24D9832-E8EA-46AE-ABCE-BD7788C7411A}" srcOrd="1" destOrd="0" presId="urn:microsoft.com/office/officeart/2005/8/layout/cycle7"/>
    <dgm:cxn modelId="{EA507264-4A63-4704-9B0D-488C1789496B}" type="presParOf" srcId="{A24D9832-E8EA-46AE-ABCE-BD7788C7411A}" destId="{28FF7A3C-6BD0-47E1-B0EA-3BC599AF0F59}" srcOrd="0" destOrd="0" presId="urn:microsoft.com/office/officeart/2005/8/layout/cycle7"/>
    <dgm:cxn modelId="{69A649C4-E29C-4B09-B46D-AD6B298651CF}" type="presParOf" srcId="{AE1A3EA9-CF59-4040-8C94-124B9C75F182}" destId="{B324CFB1-D661-4A75-8AD6-DE5B619CCD50}" srcOrd="2" destOrd="0" presId="urn:microsoft.com/office/officeart/2005/8/layout/cycle7"/>
    <dgm:cxn modelId="{5297120A-2BE1-449D-83DF-286DF95AE8EB}" type="presParOf" srcId="{AE1A3EA9-CF59-4040-8C94-124B9C75F182}" destId="{58A59E57-4229-4D41-9456-8C8BDFA75772}" srcOrd="3" destOrd="0" presId="urn:microsoft.com/office/officeart/2005/8/layout/cycle7"/>
    <dgm:cxn modelId="{41FDCF97-A18C-4C4A-984B-21C0CCBEF704}" type="presParOf" srcId="{58A59E57-4229-4D41-9456-8C8BDFA75772}" destId="{21665AC7-8550-460D-BFAC-5CC9E4BBF811}" srcOrd="0" destOrd="0" presId="urn:microsoft.com/office/officeart/2005/8/layout/cycle7"/>
    <dgm:cxn modelId="{15909581-5CC3-4AFD-B132-FEBA0DB09301}" type="presParOf" srcId="{AE1A3EA9-CF59-4040-8C94-124B9C75F182}" destId="{C499FB97-FBD8-4AE9-9EE9-6EF97A687506}" srcOrd="4" destOrd="0" presId="urn:microsoft.com/office/officeart/2005/8/layout/cycle7"/>
    <dgm:cxn modelId="{6106E6DE-A957-4716-9519-AC9F8C44D060}" type="presParOf" srcId="{AE1A3EA9-CF59-4040-8C94-124B9C75F182}" destId="{9D335838-4F27-4964-AD0B-CC1692163651}" srcOrd="5" destOrd="0" presId="urn:microsoft.com/office/officeart/2005/8/layout/cycle7"/>
    <dgm:cxn modelId="{5FADF0A1-0567-4C5D-A3DB-13B531076956}" type="presParOf" srcId="{9D335838-4F27-4964-AD0B-CC1692163651}" destId="{DE350DEE-E5A6-4E08-877A-3AB82CF4D1CD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6B9F48-1619-4C9C-B2F2-89E8057339FD}">
      <dsp:nvSpPr>
        <dsp:cNvPr id="0" name=""/>
        <dsp:cNvSpPr/>
      </dsp:nvSpPr>
      <dsp:spPr>
        <a:xfrm>
          <a:off x="4331777" y="1671690"/>
          <a:ext cx="2105465" cy="105273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Учні</a:t>
          </a:r>
          <a:endParaRPr lang="ru-RU" sz="2200" kern="1200" dirty="0"/>
        </a:p>
      </dsp:txBody>
      <dsp:txXfrm>
        <a:off x="4331777" y="1671690"/>
        <a:ext cx="2105465" cy="1052732"/>
      </dsp:txXfrm>
    </dsp:sp>
    <dsp:sp modelId="{A24D9832-E8EA-46AE-ABCE-BD7788C7411A}">
      <dsp:nvSpPr>
        <dsp:cNvPr id="0" name=""/>
        <dsp:cNvSpPr/>
      </dsp:nvSpPr>
      <dsp:spPr>
        <a:xfrm rot="8727623">
          <a:off x="4459102" y="3000931"/>
          <a:ext cx="1246381" cy="368456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8727623">
        <a:off x="4459102" y="3000931"/>
        <a:ext cx="1246381" cy="368456"/>
      </dsp:txXfrm>
    </dsp:sp>
    <dsp:sp modelId="{B324CFB1-D661-4A75-8AD6-DE5B619CCD50}">
      <dsp:nvSpPr>
        <dsp:cNvPr id="0" name=""/>
        <dsp:cNvSpPr/>
      </dsp:nvSpPr>
      <dsp:spPr>
        <a:xfrm>
          <a:off x="2448275" y="2968104"/>
          <a:ext cx="2105465" cy="105273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Батьки, громадськість</a:t>
          </a:r>
          <a:endParaRPr lang="ru-RU" sz="2200" kern="1200" dirty="0"/>
        </a:p>
      </dsp:txBody>
      <dsp:txXfrm>
        <a:off x="2448275" y="2968104"/>
        <a:ext cx="2105465" cy="1052732"/>
      </dsp:txXfrm>
    </dsp:sp>
    <dsp:sp modelId="{58A59E57-4229-4D41-9456-8C8BDFA75772}">
      <dsp:nvSpPr>
        <dsp:cNvPr id="0" name=""/>
        <dsp:cNvSpPr/>
      </dsp:nvSpPr>
      <dsp:spPr>
        <a:xfrm rot="12394209">
          <a:off x="717590" y="3054204"/>
          <a:ext cx="1768851" cy="406521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2394209">
        <a:off x="717590" y="3054204"/>
        <a:ext cx="1768851" cy="406521"/>
      </dsp:txXfrm>
    </dsp:sp>
    <dsp:sp modelId="{C499FB97-FBD8-4AE9-9EE9-6EF97A687506}">
      <dsp:nvSpPr>
        <dsp:cNvPr id="0" name=""/>
        <dsp:cNvSpPr/>
      </dsp:nvSpPr>
      <dsp:spPr>
        <a:xfrm>
          <a:off x="0" y="1743694"/>
          <a:ext cx="2105465" cy="1052732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Учитель</a:t>
          </a:r>
          <a:endParaRPr lang="ru-RU" sz="2200" kern="1200" dirty="0"/>
        </a:p>
      </dsp:txBody>
      <dsp:txXfrm>
        <a:off x="0" y="1743694"/>
        <a:ext cx="2105465" cy="1052732"/>
      </dsp:txXfrm>
    </dsp:sp>
    <dsp:sp modelId="{9D335838-4F27-4964-AD0B-CC1692163651}">
      <dsp:nvSpPr>
        <dsp:cNvPr id="0" name=""/>
        <dsp:cNvSpPr/>
      </dsp:nvSpPr>
      <dsp:spPr>
        <a:xfrm rot="21542863">
          <a:off x="2043950" y="2049830"/>
          <a:ext cx="2349342" cy="368456"/>
        </a:xfrm>
        <a:prstGeom prst="left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21542863">
        <a:off x="2043950" y="2049830"/>
        <a:ext cx="2349342" cy="368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7158D8C-521E-4297-AC81-BCD3C7813F1E}" type="datetimeFigureOut">
              <a:rPr lang="ru-RU" smtClean="0"/>
              <a:pPr/>
              <a:t>11.11.2011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C7C2017-E5AC-40D2-9572-2927BB5463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З_Д\фото_збараж\Збар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7" y="404664"/>
            <a:ext cx="9217892" cy="612068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980728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Індивідуальні форми методичної роботи</a:t>
            </a:r>
          </a:p>
          <a:p>
            <a:pPr algn="ctr"/>
            <a:r>
              <a:rPr lang="uk-U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вчителя щодо підготовки до проведення</a:t>
            </a:r>
          </a:p>
          <a:p>
            <a:pPr algn="ctr"/>
            <a:r>
              <a:rPr lang="uk-U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позакласних заходів</a:t>
            </a:r>
          </a:p>
          <a:p>
            <a:pPr algn="ctr"/>
            <a:r>
              <a:rPr lang="uk-U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(з досвіду роботи вчителя української мови та літератури</a:t>
            </a:r>
          </a:p>
          <a:p>
            <a:pPr algn="ctr"/>
            <a:r>
              <a:rPr lang="uk-UA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Копець </a:t>
            </a:r>
            <a:r>
              <a:rPr lang="uk-UA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Н. І.)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189221"/>
            <a:ext cx="8964488" cy="6432530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uk-UA" sz="2400" b="1" dirty="0">
              <a:solidFill>
                <a:srgbClr val="DB542F"/>
              </a:solidFill>
            </a:endParaRPr>
          </a:p>
          <a:p>
            <a:pPr algn="ctr"/>
            <a:r>
              <a:rPr lang="uk-UA" sz="3600" b="1" dirty="0">
                <a:solidFill>
                  <a:schemeClr val="bg1"/>
                </a:solidFill>
              </a:rPr>
              <a:t>Члени шкільного гуртка виразного читання «Джерельце» - багаторазові призери районних і обласних </a:t>
            </a:r>
            <a:r>
              <a:rPr lang="uk-UA" sz="3600" b="1" dirty="0" smtClean="0">
                <a:solidFill>
                  <a:schemeClr val="bg1"/>
                </a:solidFill>
              </a:rPr>
              <a:t>конкурсів </a:t>
            </a:r>
            <a:endParaRPr lang="uk-UA" sz="3600" b="1" dirty="0">
              <a:solidFill>
                <a:schemeClr val="bg1"/>
              </a:solidFill>
            </a:endParaRPr>
          </a:p>
          <a:p>
            <a:pPr algn="ctr"/>
            <a:r>
              <a:rPr lang="uk-UA" sz="2400" b="1" i="1" u="sng" dirty="0">
                <a:solidFill>
                  <a:srgbClr val="FF0000"/>
                </a:solidFill>
              </a:rPr>
              <a:t>Наші здобутки:</a:t>
            </a:r>
          </a:p>
          <a:p>
            <a:r>
              <a:rPr lang="uk-UA" sz="4400" b="1" i="1" dirty="0">
                <a:solidFill>
                  <a:srgbClr val="00B0F0"/>
                </a:solidFill>
              </a:rPr>
              <a:t>Загородня Вікторія </a:t>
            </a:r>
            <a:r>
              <a:rPr lang="uk-UA" sz="4400" b="1" dirty="0">
                <a:solidFill>
                  <a:srgbClr val="DB542F"/>
                </a:solidFill>
              </a:rPr>
              <a:t>-1 місце  у районному конкурсі патріотичної поезії,.</a:t>
            </a:r>
            <a:endParaRPr lang="ru-RU" sz="4400" b="1" dirty="0">
              <a:solidFill>
                <a:srgbClr val="DB542F"/>
              </a:solidFill>
            </a:endParaRPr>
          </a:p>
          <a:p>
            <a:r>
              <a:rPr lang="uk-UA" sz="4400" b="1" i="1" dirty="0">
                <a:solidFill>
                  <a:srgbClr val="00B0F0"/>
                </a:solidFill>
              </a:rPr>
              <a:t>Стецько Оксана </a:t>
            </a:r>
            <a:r>
              <a:rPr lang="uk-UA" sz="4400" b="1" dirty="0">
                <a:solidFill>
                  <a:srgbClr val="DB542F"/>
                </a:solidFill>
              </a:rPr>
              <a:t>– 2 місце,</a:t>
            </a:r>
            <a:endParaRPr lang="ru-RU" sz="4400" b="1" dirty="0">
              <a:solidFill>
                <a:srgbClr val="DB542F"/>
              </a:solidFill>
            </a:endParaRPr>
          </a:p>
          <a:p>
            <a:r>
              <a:rPr lang="uk-UA" sz="4400" b="1" i="1" dirty="0" err="1">
                <a:solidFill>
                  <a:srgbClr val="00B0F0"/>
                </a:solidFill>
              </a:rPr>
              <a:t>Міськів</a:t>
            </a:r>
            <a:r>
              <a:rPr lang="uk-UA" sz="4400" b="1" i="1" dirty="0">
                <a:solidFill>
                  <a:srgbClr val="00B0F0"/>
                </a:solidFill>
              </a:rPr>
              <a:t> Софія  </a:t>
            </a:r>
            <a:r>
              <a:rPr lang="uk-UA" sz="4400" b="1" dirty="0">
                <a:solidFill>
                  <a:srgbClr val="DB542F"/>
                </a:solidFill>
              </a:rPr>
              <a:t>-     3 місце.</a:t>
            </a:r>
            <a:endParaRPr lang="ru-RU" sz="4400" b="1" dirty="0">
              <a:solidFill>
                <a:srgbClr val="DB542F"/>
              </a:solidFill>
            </a:endParaRPr>
          </a:p>
        </p:txBody>
      </p:sp>
      <p:pic>
        <p:nvPicPr>
          <p:cNvPr id="7" name="Рисунок 6" descr="конк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052046">
            <a:off x="1314023" y="-497676"/>
            <a:ext cx="3985152" cy="6242476"/>
          </a:xfrm>
          <a:prstGeom prst="rect">
            <a:avLst/>
          </a:prstGeom>
        </p:spPr>
      </p:pic>
      <p:pic>
        <p:nvPicPr>
          <p:cNvPr id="8" name="Рисунок 7" descr="конк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668443">
            <a:off x="416466" y="1586665"/>
            <a:ext cx="5425440" cy="3614928"/>
          </a:xfrm>
          <a:prstGeom prst="rect">
            <a:avLst/>
          </a:prstGeom>
        </p:spPr>
      </p:pic>
      <p:pic>
        <p:nvPicPr>
          <p:cNvPr id="9" name="Рисунок 8" descr="читці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415927">
            <a:off x="4772620" y="1193019"/>
            <a:ext cx="3708933" cy="509804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9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9712" y="1772816"/>
            <a:ext cx="51125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пізнавальність,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динамічність, 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різнобічність, </a:t>
            </a:r>
          </a:p>
          <a:p>
            <a:r>
              <a:rPr lang="uk-UA" sz="3200" dirty="0" smtClean="0">
                <a:solidFill>
                  <a:schemeClr val="bg1"/>
                </a:solidFill>
              </a:rPr>
              <a:t>зацікавленість.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82444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Тиждень української мови та літератури: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6" name="Рисунок 5" descr="квк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205378">
            <a:off x="1260668" y="936328"/>
            <a:ext cx="3462528" cy="5437632"/>
          </a:xfrm>
          <a:prstGeom prst="rect">
            <a:avLst/>
          </a:prstGeom>
        </p:spPr>
      </p:pic>
      <p:pic>
        <p:nvPicPr>
          <p:cNvPr id="7" name="Рисунок 6" descr="драм5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396557">
            <a:off x="2816352" y="673608"/>
            <a:ext cx="3511296" cy="5510784"/>
          </a:xfrm>
          <a:prstGeom prst="rect">
            <a:avLst/>
          </a:prstGeom>
        </p:spPr>
      </p:pic>
      <p:pic>
        <p:nvPicPr>
          <p:cNvPr id="8" name="Рисунок 7" descr="25.03.2011 0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67042"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25600"/>
            </a:gs>
            <a:gs pos="0">
              <a:srgbClr val="825600"/>
            </a:gs>
            <a:gs pos="13000">
              <a:srgbClr val="FFA800"/>
            </a:gs>
            <a:gs pos="28000">
              <a:srgbClr val="825600"/>
            </a:gs>
            <a:gs pos="42999">
              <a:srgbClr val="FFA800"/>
            </a:gs>
            <a:gs pos="58000">
              <a:srgbClr val="825600"/>
            </a:gs>
            <a:gs pos="72000">
              <a:srgbClr val="FFA800"/>
            </a:gs>
            <a:gs pos="87000">
              <a:srgbClr val="825600"/>
            </a:gs>
            <a:gs pos="100000">
              <a:srgbClr val="FFA8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0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764704"/>
            <a:ext cx="8496944" cy="507831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600" u="sng" dirty="0" smtClean="0"/>
              <a:t>План тижня</a:t>
            </a:r>
          </a:p>
          <a:p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</a:rPr>
              <a:t>Понеділок.  </a:t>
            </a:r>
            <a:r>
              <a:rPr lang="uk-UA" sz="2400" dirty="0" smtClean="0"/>
              <a:t>Відкриття тижня на шкільній лінійці, оголошення плану, підготовка команд до КВК.</a:t>
            </a:r>
          </a:p>
          <a:p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</a:rPr>
              <a:t>Вівторок.  </a:t>
            </a:r>
            <a:r>
              <a:rPr lang="uk-UA" sz="2400" dirty="0" smtClean="0"/>
              <a:t>Огляд шкільних літературних газет, конкурс читців, присвячений знаменній даті.</a:t>
            </a:r>
          </a:p>
          <a:p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</a:rPr>
              <a:t>Середа.  </a:t>
            </a:r>
            <a:r>
              <a:rPr lang="uk-UA" sz="2400" dirty="0" smtClean="0"/>
              <a:t>КВК для учнів 5-8 класів, </a:t>
            </a:r>
            <a:r>
              <a:rPr lang="uk-UA" sz="2400" dirty="0" err="1" smtClean="0"/>
              <a:t>брейн-ринг</a:t>
            </a:r>
            <a:r>
              <a:rPr lang="uk-UA" sz="2400" dirty="0" smtClean="0"/>
              <a:t> </a:t>
            </a:r>
            <a:r>
              <a:rPr lang="uk-UA" sz="2400" dirty="0" err="1" smtClean="0"/>
              <a:t>“Що</a:t>
            </a:r>
            <a:r>
              <a:rPr lang="uk-UA" sz="2400" dirty="0" smtClean="0"/>
              <a:t>? Де? Як?” за участю команд 9-11 класів.</a:t>
            </a:r>
          </a:p>
          <a:p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</a:rPr>
              <a:t>Четвер.</a:t>
            </a:r>
            <a:r>
              <a:rPr lang="uk-UA" dirty="0" smtClean="0"/>
              <a:t>  </a:t>
            </a:r>
            <a:r>
              <a:rPr lang="uk-UA" sz="2400" dirty="0" smtClean="0"/>
              <a:t>Вечір для учнів початкових класів </a:t>
            </a:r>
            <a:r>
              <a:rPr lang="uk-UA" sz="2400" dirty="0" err="1" smtClean="0"/>
              <a:t>“Слово</a:t>
            </a:r>
            <a:r>
              <a:rPr lang="uk-UA" sz="2400" dirty="0" smtClean="0"/>
              <a:t> про </a:t>
            </a:r>
            <a:r>
              <a:rPr lang="uk-UA" sz="2400" dirty="0" err="1" smtClean="0"/>
              <a:t>слово”</a:t>
            </a:r>
            <a:r>
              <a:rPr lang="uk-UA" sz="2400" dirty="0" smtClean="0"/>
              <a:t>. Літературна вікторина </a:t>
            </a:r>
            <a:r>
              <a:rPr lang="uk-UA" sz="2400" dirty="0" err="1" smtClean="0"/>
              <a:t>“Впізнай</a:t>
            </a:r>
            <a:r>
              <a:rPr lang="uk-UA" sz="2400" dirty="0" smtClean="0"/>
              <a:t> </a:t>
            </a:r>
            <a:r>
              <a:rPr lang="uk-UA" sz="2400" dirty="0" err="1" smtClean="0"/>
              <a:t>героя”</a:t>
            </a:r>
            <a:r>
              <a:rPr lang="uk-UA" sz="2400" dirty="0" smtClean="0"/>
              <a:t>,  </a:t>
            </a:r>
            <a:r>
              <a:rPr lang="uk-UA" sz="2400" dirty="0" err="1" smtClean="0"/>
              <a:t>“Хто</a:t>
            </a:r>
            <a:r>
              <a:rPr lang="uk-UA" sz="2400" dirty="0" smtClean="0"/>
              <a:t> автор?”. Засідання літстудії </a:t>
            </a:r>
            <a:r>
              <a:rPr lang="uk-UA" sz="2400" dirty="0" err="1" smtClean="0"/>
              <a:t>“Первоцвіт”</a:t>
            </a:r>
            <a:r>
              <a:rPr lang="uk-UA" sz="2400" dirty="0" smtClean="0"/>
              <a:t>.</a:t>
            </a:r>
            <a:endParaRPr lang="uk-UA" sz="2400" dirty="0" smtClean="0"/>
          </a:p>
          <a:p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  <a:latin typeface="Harlow Solid Italic" pitchFamily="82" charset="0"/>
              </a:rPr>
              <a:t>’</a:t>
            </a:r>
            <a:r>
              <a:rPr lang="uk-UA" sz="2400" b="1" u="sng" dirty="0" err="1" smtClean="0">
                <a:solidFill>
                  <a:schemeClr val="accent2">
                    <a:lumMod val="75000"/>
                  </a:schemeClr>
                </a:solidFill>
              </a:rPr>
              <a:t>ятниця</a:t>
            </a:r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sz="2400" b="1" u="sng" dirty="0" smtClean="0">
                <a:solidFill>
                  <a:schemeClr val="accent2">
                    <a:lumMod val="75000"/>
                  </a:schemeClr>
                </a:solidFill>
                <a:latin typeface="Harlow Solid Italic" pitchFamily="82" charset="0"/>
              </a:rPr>
              <a:t> </a:t>
            </a:r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dirty="0" smtClean="0"/>
              <a:t>Вистава, підготована учасниками драмгуртка. Конкурс на кращу ілюстрацію до художнього твору.</a:t>
            </a:r>
          </a:p>
          <a:p>
            <a:r>
              <a:rPr lang="uk-UA" sz="2400" b="1" u="sng" dirty="0" smtClean="0">
                <a:solidFill>
                  <a:schemeClr val="accent2">
                    <a:lumMod val="75000"/>
                  </a:schemeClr>
                </a:solidFill>
              </a:rPr>
              <a:t>Понеділок.  </a:t>
            </a:r>
            <a:r>
              <a:rPr lang="uk-UA" sz="2400" dirty="0" smtClean="0"/>
              <a:t>Оголошення підсумків тижня, закриття.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06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1640" y="0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Стежка до Франка </a:t>
            </a:r>
          </a:p>
          <a:p>
            <a:pPr algn="ctr"/>
            <a:r>
              <a:rPr lang="uk-UA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(шкільний музей )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251520" y="3284984"/>
            <a:ext cx="8892480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Франкове слово – віщий заповіт,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Воно живе у </a:t>
            </a:r>
            <a:r>
              <a:rPr kumimoji="0" lang="uk-UA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пам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яті народній.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Музей у школі – то душі політ,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Знаннями сповнений віддавна й до сьогодні.</a:t>
            </a:r>
            <a:endParaRPr kumimoji="0" lang="uk-UA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5373216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bg1"/>
                </a:solidFill>
              </a:rPr>
              <a:t>1991 рік – відкриття шкільного музею І. Я. Франка і народознавчої світлиці. За цей час відбулося понад  580  екскурсій, виховано 70 екскурсоводів.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DSC064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9" name="Рисунок 8" descr="DSC064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62162">
            <a:off x="1079560" y="457999"/>
            <a:ext cx="7548168" cy="5661126"/>
          </a:xfrm>
          <a:prstGeom prst="rect">
            <a:avLst/>
          </a:prstGeom>
        </p:spPr>
      </p:pic>
      <p:pic>
        <p:nvPicPr>
          <p:cNvPr id="10" name="Рисунок 9" descr="DSC064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11" name="Рисунок 10" descr="DSC064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12" name="Рисунок 11" descr="DSC0646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58724"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13" name="Рисунок 12" descr="DSC064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21025177"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14" name="Рисунок 13" descr="муз2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3689454">
            <a:off x="3092920" y="247748"/>
            <a:ext cx="4388442" cy="6500567"/>
          </a:xfrm>
          <a:prstGeom prst="rect">
            <a:avLst/>
          </a:prstGeom>
        </p:spPr>
      </p:pic>
      <p:pic>
        <p:nvPicPr>
          <p:cNvPr id="15" name="Рисунок 14" descr="муз3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631994">
            <a:off x="1447308" y="-1363822"/>
            <a:ext cx="6249383" cy="9585643"/>
          </a:xfrm>
          <a:prstGeom prst="rect">
            <a:avLst/>
          </a:prstGeom>
        </p:spPr>
      </p:pic>
      <p:pic>
        <p:nvPicPr>
          <p:cNvPr id="16" name="Рисунок 15" descr="муз4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008760">
            <a:off x="960753" y="-1585232"/>
            <a:ext cx="6746291" cy="10420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64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916" y="598437"/>
            <a:ext cx="7548168" cy="56611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404664"/>
            <a:ext cx="6846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Мамина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світлиця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700808"/>
            <a:ext cx="727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rgbClr val="002060"/>
                </a:solidFill>
                <a:latin typeface="Georgia" pitchFamily="18" charset="0"/>
              </a:rPr>
              <a:t>Ласкаво просимо в світлицю,</a:t>
            </a:r>
          </a:p>
          <a:p>
            <a:r>
              <a:rPr lang="uk-UA" sz="2400" i="1" dirty="0" smtClean="0">
                <a:solidFill>
                  <a:srgbClr val="002060"/>
                </a:solidFill>
                <a:latin typeface="Georgia" pitchFamily="18" charset="0"/>
              </a:rPr>
              <a:t>Там пахне волошками і паляницею,</a:t>
            </a:r>
          </a:p>
          <a:p>
            <a:r>
              <a:rPr lang="uk-UA" sz="2400" i="1" dirty="0" smtClean="0">
                <a:solidFill>
                  <a:srgbClr val="002060"/>
                </a:solidFill>
                <a:latin typeface="Georgia" pitchFamily="18" charset="0"/>
              </a:rPr>
              <a:t>Бабусин рушник висить на кілочку,</a:t>
            </a:r>
          </a:p>
          <a:p>
            <a:r>
              <a:rPr lang="uk-UA" sz="2400" i="1" dirty="0" smtClean="0">
                <a:solidFill>
                  <a:srgbClr val="002060"/>
                </a:solidFill>
                <a:latin typeface="Georgia" pitchFamily="18" charset="0"/>
              </a:rPr>
              <a:t>І тихо, і гарно, як у віночку.</a:t>
            </a:r>
            <a:endParaRPr lang="ru-RU" sz="2400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573016"/>
            <a:ext cx="72728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bg1"/>
                </a:solidFill>
              </a:rPr>
              <a:t>Понад 150 музейних експонатів, типовий </a:t>
            </a:r>
            <a:r>
              <a:rPr lang="uk-UA" sz="3200" b="1" i="1" dirty="0" err="1" smtClean="0">
                <a:solidFill>
                  <a:schemeClr val="bg1"/>
                </a:solidFill>
              </a:rPr>
              <a:t>інтер</a:t>
            </a:r>
            <a:r>
              <a:rPr lang="en-US" sz="3200" b="1" i="1" dirty="0" smtClean="0">
                <a:solidFill>
                  <a:schemeClr val="bg1"/>
                </a:solidFill>
                <a:latin typeface="Kunstler Script" pitchFamily="66" charset="0"/>
              </a:rPr>
              <a:t>’</a:t>
            </a:r>
            <a:r>
              <a:rPr lang="uk-UA" sz="3200" b="1" i="1" dirty="0" err="1" smtClean="0">
                <a:solidFill>
                  <a:schemeClr val="bg1"/>
                </a:solidFill>
              </a:rPr>
              <a:t>єр</a:t>
            </a:r>
            <a:r>
              <a:rPr lang="uk-UA" sz="3200" b="1" i="1" dirty="0" smtClean="0">
                <a:solidFill>
                  <a:schemeClr val="bg1"/>
                </a:solidFill>
              </a:rPr>
              <a:t> селянської хати ХІХ ст. – поч. ХХ ст., оригінальні зразки місцевої вишивки.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DSC06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8" name="Рисунок 7" descr="DSC06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02591"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9" name="Рисунок 8" descr="DSC064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82377"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10" name="Рисунок 9" descr="DSC064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7916" y="598437"/>
            <a:ext cx="7548168" cy="5661126"/>
          </a:xfrm>
          <a:prstGeom prst="rect">
            <a:avLst/>
          </a:prstGeom>
        </p:spPr>
      </p:pic>
      <p:pic>
        <p:nvPicPr>
          <p:cNvPr id="11" name="Рисунок 10" descr="муз1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082886">
            <a:off x="2167272" y="0"/>
            <a:ext cx="480945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7530" y="332656"/>
            <a:ext cx="70015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духовних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джерел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556792"/>
            <a:ext cx="835292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Tx/>
              <a:buChar char="-"/>
            </a:pP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Поїздки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Тернопільський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драмтеатр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ім</a:t>
            </a:r>
            <a:r>
              <a:rPr lang="ru-RU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 Т. Г. </a:t>
            </a:r>
            <a:r>
              <a:rPr lang="ru-RU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Шевченка</a:t>
            </a:r>
            <a:endParaRPr lang="ru-RU" sz="32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>
              <a:buFontTx/>
              <a:buChar char="-"/>
            </a:pPr>
            <a:r>
              <a:rPr lang="uk-UA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екскурсія в с. </a:t>
            </a:r>
            <a:r>
              <a:rPr lang="uk-UA" sz="32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Нугуєвичі</a:t>
            </a:r>
            <a:endParaRPr lang="uk-UA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>
              <a:buFontTx/>
              <a:buChar char="-"/>
            </a:pPr>
            <a:r>
              <a:rPr lang="uk-UA" sz="32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Екскурсія в с. </a:t>
            </a:r>
            <a:r>
              <a:rPr lang="uk-UA" sz="32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Колодяжне</a:t>
            </a:r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8" name="Рисунок 7" descr="DSC064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612560" cy="720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8050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762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188640"/>
            <a:ext cx="5833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Зусрічі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із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Словом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36345" y="1124744"/>
            <a:ext cx="302037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Причастімось високого слова,</a:t>
            </a:r>
          </a:p>
          <a:p>
            <a:pPr algn="ctr"/>
            <a:r>
              <a:rPr lang="uk-UA" sz="1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Що сягає захмарних вершин,-</a:t>
            </a:r>
          </a:p>
          <a:p>
            <a:pPr algn="ctr"/>
            <a:r>
              <a:rPr lang="uk-UA" sz="1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Стануть душі у всіх веселкові,</a:t>
            </a:r>
          </a:p>
          <a:p>
            <a:pPr algn="ctr"/>
            <a:r>
              <a:rPr lang="uk-UA" sz="1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Зникнуть сум й безнадія, як дим.</a:t>
            </a:r>
          </a:p>
          <a:p>
            <a:pPr algn="ctr"/>
            <a:endParaRPr lang="uk-UA" sz="14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1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204864"/>
            <a:ext cx="80648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Часті</a:t>
            </a:r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гості</a:t>
            </a:r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колективу</a:t>
            </a:r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ЗОШ </a:t>
            </a:r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І-ІІІ</a:t>
            </a:r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ст. №2 – члени </a:t>
            </a:r>
            <a:r>
              <a:rPr lang="ru-RU" sz="2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</a:t>
            </a:r>
            <a:r>
              <a:rPr lang="ru-RU" sz="2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пілки</a:t>
            </a:r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письменників</a:t>
            </a:r>
            <a:r>
              <a:rPr lang="ru-RU" sz="2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України</a:t>
            </a:r>
            <a:endParaRPr lang="ru-RU" sz="2400" b="1" cap="none" spc="0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Володимир Кравчук, Олег Герман, Марія Назар</a:t>
            </a:r>
            <a:endParaRPr lang="ru-RU" sz="2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3573016"/>
            <a:ext cx="68407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Літературна</a:t>
            </a:r>
            <a:r>
              <a:rPr lang="ru-RU" sz="2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i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студія</a:t>
            </a:r>
            <a:r>
              <a:rPr lang="ru-RU" sz="2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2800" b="1" i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Первоцвіт</a:t>
            </a:r>
            <a:r>
              <a:rPr lang="ru-RU" sz="2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 </a:t>
            </a:r>
            <a:r>
              <a:rPr lang="ru-RU" sz="2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- </a:t>
            </a:r>
            <a:r>
              <a:rPr lang="ru-RU" sz="2800" b="1" i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крок</a:t>
            </a:r>
            <a:r>
              <a:rPr lang="ru-RU" sz="2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до </a:t>
            </a:r>
            <a:r>
              <a:rPr lang="ru-RU" sz="2800" b="1" i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творчого</a:t>
            </a:r>
            <a:r>
              <a:rPr lang="ru-RU" sz="2800" b="1" i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2800" b="1" i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життя</a:t>
            </a:r>
            <a:endParaRPr lang="ru-RU" sz="2800" b="1" i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7" name="Рисунок 6" descr="пис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33984" y="3083048"/>
            <a:ext cx="3511296" cy="4779264"/>
          </a:xfrm>
          <a:prstGeom prst="rect">
            <a:avLst/>
          </a:prstGeom>
        </p:spPr>
      </p:pic>
      <p:pic>
        <p:nvPicPr>
          <p:cNvPr id="8" name="Рисунок 7" descr="пис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717032"/>
            <a:ext cx="5486400" cy="3511296"/>
          </a:xfrm>
          <a:prstGeom prst="rect">
            <a:avLst/>
          </a:prstGeom>
        </p:spPr>
      </p:pic>
      <p:pic>
        <p:nvPicPr>
          <p:cNvPr id="9" name="Рисунок 8" descr="пис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3717032"/>
            <a:ext cx="5562600" cy="3511296"/>
          </a:xfrm>
          <a:prstGeom prst="rect">
            <a:avLst/>
          </a:prstGeom>
        </p:spPr>
      </p:pic>
      <p:pic>
        <p:nvPicPr>
          <p:cNvPr id="10" name="Рисунок 9" descr="IMG_84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91680" y="3717032"/>
            <a:ext cx="4644008" cy="3483006"/>
          </a:xfrm>
          <a:prstGeom prst="rect">
            <a:avLst/>
          </a:prstGeom>
        </p:spPr>
      </p:pic>
      <p:pic>
        <p:nvPicPr>
          <p:cNvPr id="11" name="Рисунок 10" descr="IMG_84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3356992"/>
            <a:ext cx="4668011" cy="3501008"/>
          </a:xfrm>
          <a:prstGeom prst="rect">
            <a:avLst/>
          </a:prstGeom>
        </p:spPr>
      </p:pic>
      <p:pic>
        <p:nvPicPr>
          <p:cNvPr id="12" name="Рисунок 11" descr="DSC0648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6" y="3573016"/>
            <a:ext cx="4764021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asyf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87624" y="260648"/>
            <a:ext cx="65527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вирі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пам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’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яті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56792"/>
            <a:ext cx="6709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 лунає пісня голосна,</a:t>
            </a:r>
          </a:p>
          <a:p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Коли вирує пристрасть Прометея,</a:t>
            </a:r>
          </a:p>
          <a:p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 оживає час – і не страшна великим смерть: </a:t>
            </a:r>
          </a:p>
          <a:p>
            <a:r>
              <a:rPr lang="uk-UA" sz="2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Вони дарують нам свої ідеї</a:t>
            </a:r>
            <a:endParaRPr lang="ru-RU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539552" y="1397000"/>
          <a:ext cx="7080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7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896448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Літературно-музичні композиції, присвячені Б. Лепкому, І. Я. Франку, Лесі Українці, О. Лятуринській, О. Довженкові, І. Гнатюку – шлях до естетичного виховання, яскраве поєднання слова і пісні, історії і сьогодення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27448" y="-1591344"/>
            <a:ext cx="6858000" cy="1041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92587_9fa548a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60648"/>
            <a:ext cx="8839200" cy="58197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1340768"/>
            <a:ext cx="8064896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i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Мета: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актуалізувати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знання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української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мови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та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літератури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розвивати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учнів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зацікавленість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предметом,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виховати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любов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до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мови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і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художньої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літератури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як виду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мистецтва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почуття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патріотизму</a:t>
            </a:r>
            <a:r>
              <a:rPr lang="ru-RU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52689" y="1031079"/>
            <a:ext cx="6747440" cy="4685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97343" y="-1034633"/>
            <a:ext cx="6495291" cy="9289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07439" y="-1100552"/>
            <a:ext cx="5904656" cy="9203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81609" y="-1494233"/>
            <a:ext cx="6120680" cy="9630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864900" y="-1604253"/>
            <a:ext cx="5985031" cy="9714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9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717490" y="-1528850"/>
            <a:ext cx="6048674" cy="9483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03.2011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ч8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93940" y="-1145261"/>
            <a:ext cx="5758893" cy="9146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750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0"/>
            <a:ext cx="799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Пізнання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законів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Слова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2080" y="908720"/>
            <a:ext cx="34791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1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Слова живуть, по-своєму живуть</a:t>
            </a:r>
          </a:p>
          <a:p>
            <a:r>
              <a:rPr lang="uk-UA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Самі в собі, конкретні, як закони.</a:t>
            </a:r>
          </a:p>
          <a:p>
            <a:r>
              <a:rPr lang="uk-UA" sz="1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 слові світ увічнює, мабуть,</a:t>
            </a:r>
          </a:p>
          <a:p>
            <a:r>
              <a:rPr lang="uk-UA" sz="1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Усі свої відтінки і півтони.</a:t>
            </a:r>
          </a:p>
          <a:p>
            <a:pPr algn="r"/>
            <a:r>
              <a:rPr lang="uk-UA" sz="16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І. Гнатюк</a:t>
            </a:r>
            <a:endParaRPr lang="ru-RU" sz="1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52736"/>
            <a:ext cx="4139952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Кабінет української мови та літератури – творча лабораторія учителя й учня - стартовий майданчик для перших наукових пошуків і відкриттів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25.03.2011 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212976"/>
            <a:ext cx="4860032" cy="3645024"/>
          </a:xfrm>
          <a:prstGeom prst="rect">
            <a:avLst/>
          </a:prstGeom>
        </p:spPr>
      </p:pic>
      <p:pic>
        <p:nvPicPr>
          <p:cNvPr id="7" name="Рисунок 6" descr="DSC022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9" y="3212976"/>
            <a:ext cx="4761020" cy="3570765"/>
          </a:xfrm>
          <a:prstGeom prst="rect">
            <a:avLst/>
          </a:prstGeom>
        </p:spPr>
      </p:pic>
      <p:pic>
        <p:nvPicPr>
          <p:cNvPr id="8" name="Рисунок 7" descr="DSC022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87956" y="3140968"/>
            <a:ext cx="4857031" cy="3642773"/>
          </a:xfrm>
          <a:prstGeom prst="rect">
            <a:avLst/>
          </a:prstGeom>
        </p:spPr>
      </p:pic>
      <p:pic>
        <p:nvPicPr>
          <p:cNvPr id="9" name="Рисунок 8" descr="DSC022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3104964"/>
            <a:ext cx="4905036" cy="3678777"/>
          </a:xfrm>
          <a:prstGeom prst="rect">
            <a:avLst/>
          </a:prstGeom>
        </p:spPr>
      </p:pic>
      <p:pic>
        <p:nvPicPr>
          <p:cNvPr id="10" name="Рисунок 9" descr="IMG_84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4190408" y="2912522"/>
            <a:ext cx="4509119" cy="3381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_72434_ffec8c43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47178" y="0"/>
            <a:ext cx="1069117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476672"/>
            <a:ext cx="98285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uk-UA" sz="4800" b="1" u="sng" cap="none" spc="0" dirty="0" smtClean="0">
                <a:ln w="11430"/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позакласної роботи</a:t>
            </a:r>
            <a:endParaRPr lang="ru-RU" sz="4800" b="1" u="sng" cap="none" spc="0" dirty="0">
              <a:ln w="11430"/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412776"/>
            <a:ext cx="10764688" cy="46782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342900" indent="-342900">
              <a:buAutoNum type="arabicPeriod"/>
            </a:pPr>
            <a:r>
              <a:rPr lang="uk-UA" sz="32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Гурткова робота</a:t>
            </a:r>
          </a:p>
          <a:p>
            <a:pPr marL="342900" indent="-342900" algn="ctr">
              <a:buAutoNum type="arabicPeriod"/>
            </a:pPr>
            <a:endParaRPr lang="uk-UA" sz="3200" b="1" cap="none" spc="0" dirty="0">
              <a:ln w="50800"/>
              <a:solidFill>
                <a:schemeClr val="accent1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uk-UA" sz="32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К</a:t>
            </a:r>
            <a:r>
              <a:rPr lang="uk-UA" sz="3200" b="1" dirty="0" smtClean="0">
                <a:ln w="50800"/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ультурно-м</a:t>
            </a:r>
            <a:r>
              <a:rPr lang="uk-UA" sz="32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асові заходи</a:t>
            </a:r>
          </a:p>
          <a:p>
            <a:pPr marL="342900" indent="-342900" algn="ctr">
              <a:buAutoNum type="arabicPeriod"/>
            </a:pPr>
            <a:endParaRPr lang="uk-UA" sz="3200" b="1" cap="none" spc="0" dirty="0">
              <a:ln w="50800"/>
              <a:solidFill>
                <a:schemeClr val="accent1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uk-UA" sz="32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Співпраця </a:t>
            </a:r>
            <a:r>
              <a:rPr lang="ru-RU" sz="3200" b="1" cap="none" spc="0" dirty="0" err="1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з</a:t>
            </a:r>
            <a:r>
              <a:rPr lang="ru-RU" sz="32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 </a:t>
            </a:r>
            <a:r>
              <a:rPr lang="ru-RU" sz="3200" b="1" cap="none" spc="0" dirty="0" err="1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позашкільними</a:t>
            </a:r>
            <a:r>
              <a:rPr lang="ru-RU" sz="32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3200" b="1" cap="none" spc="0" dirty="0" err="1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установами</a:t>
            </a:r>
            <a:endParaRPr lang="ru-RU" sz="3200" b="1" cap="none" spc="0" dirty="0" smtClean="0">
              <a:ln w="50800"/>
              <a:solidFill>
                <a:schemeClr val="accent1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342900" indent="-342900" algn="ctr">
              <a:buAutoNum type="arabicPeriod"/>
            </a:pPr>
            <a:endParaRPr lang="uk-UA" sz="5400" b="1" cap="none" spc="0" dirty="0">
              <a:ln w="50800"/>
              <a:solidFill>
                <a:schemeClr val="accent1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uk-UA" sz="28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Пошуково-дослідницька робота</a:t>
            </a:r>
          </a:p>
          <a:p>
            <a:pPr marL="342900" indent="-342900" algn="ctr">
              <a:buAutoNum type="arabicPeriod"/>
            </a:pPr>
            <a:endParaRPr lang="uk-UA" sz="2800" b="1" cap="none" spc="0" dirty="0">
              <a:ln w="50800"/>
              <a:solidFill>
                <a:schemeClr val="accent1">
                  <a:lumMod val="75000"/>
                </a:schemeClr>
              </a:solidFill>
              <a:effectLst/>
              <a:latin typeface="Georgia" pitchFamily="18" charset="0"/>
            </a:endParaRPr>
          </a:p>
          <a:p>
            <a:pPr marL="342900" indent="-342900">
              <a:buAutoNum type="arabicPeriod"/>
            </a:pPr>
            <a:r>
              <a:rPr lang="uk-UA" sz="28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uk-UA" sz="2800" b="1" cap="none" spc="0" dirty="0" err="1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Зв</a:t>
            </a:r>
            <a:r>
              <a:rPr lang="en-US" sz="28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’</a:t>
            </a:r>
            <a:r>
              <a:rPr lang="uk-UA" sz="28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я</a:t>
            </a:r>
            <a:r>
              <a:rPr lang="ru-RU" sz="2800" b="1" cap="none" spc="0" dirty="0" err="1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зок</a:t>
            </a:r>
            <a:r>
              <a:rPr lang="ru-RU" sz="28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b="1" cap="none" spc="0" dirty="0" err="1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з</a:t>
            </a:r>
            <a:r>
              <a:rPr lang="ru-RU" sz="2800" b="1" cap="none" spc="0" dirty="0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 </a:t>
            </a:r>
            <a:r>
              <a:rPr lang="ru-RU" sz="2800" b="1" cap="none" spc="0" dirty="0" err="1" smtClean="0">
                <a:ln w="50800"/>
                <a:solidFill>
                  <a:schemeClr val="accent1">
                    <a:lumMod val="75000"/>
                  </a:schemeClr>
                </a:solidFill>
                <a:effectLst/>
                <a:latin typeface="Georgia" pitchFamily="18" charset="0"/>
              </a:rPr>
              <a:t>громадськістю</a:t>
            </a:r>
            <a:endParaRPr lang="ru-RU" sz="2800" b="1" cap="none" spc="0" dirty="0">
              <a:ln w="50800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708920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Історія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рідного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міста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невичерпне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джерело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наснаги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багатий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матеріал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для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досліджень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75856" y="188640"/>
            <a:ext cx="1920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Мова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335687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itchFamily="66" charset="0"/>
              </a:rPr>
              <a:t>Проба пера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08720"/>
            <a:ext cx="3742628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 </a:t>
            </a:r>
            <a:r>
              <a:rPr lang="ru-RU" sz="2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є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слово, там </a:t>
            </a:r>
            <a:r>
              <a:rPr lang="ru-RU" sz="2000" b="1" cap="none" spc="0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є</a:t>
            </a:r>
            <a:r>
              <a:rPr lang="ru-RU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воля.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Так завжди було й буде.</a:t>
            </a:r>
          </a:p>
          <a:p>
            <a:r>
              <a:rPr lang="uk-UA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Навіть якщо й воля квола –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Мова шлях їй прокладе.</a:t>
            </a:r>
          </a:p>
          <a:p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Мова з</a:t>
            </a:r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’</a:t>
            </a:r>
            <a:r>
              <a:rPr lang="uk-UA" sz="20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єднує</a:t>
            </a:r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людей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Й чудеса може творити.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 несе, мов Прометей,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Світло, люд щоб просвітити.</a:t>
            </a:r>
          </a:p>
          <a:p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 наша українська мова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 усіх найкраща, наймиліша,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Скупана в героїв крові,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Чомусь не всім є найрідніша.</a:t>
            </a:r>
          </a:p>
          <a:p>
            <a:pPr algn="ctr"/>
            <a:endParaRPr lang="ru-RU" sz="32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908720"/>
            <a:ext cx="4184800" cy="44627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Ох, не всі її цінують,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Дехто просто зневажає.</a:t>
            </a:r>
          </a:p>
          <a:p>
            <a:r>
              <a:rPr lang="uk-UA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 засмічують, руйнують –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Влада на те не зважає.</a:t>
            </a:r>
          </a:p>
          <a:p>
            <a:endParaRPr lang="uk-UA" sz="20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Вони правду забувають,</a:t>
            </a:r>
          </a:p>
          <a:p>
            <a:r>
              <a:rPr lang="uk-UA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Що єднає всіх нас мова,</a:t>
            </a:r>
          </a:p>
          <a:p>
            <a:r>
              <a:rPr lang="uk-UA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І країни процвітають,</a:t>
            </a:r>
          </a:p>
          <a:p>
            <a:r>
              <a:rPr lang="uk-UA" sz="20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Якщо силу має Слово.</a:t>
            </a:r>
          </a:p>
          <a:p>
            <a:endParaRPr lang="uk-UA" sz="2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r>
              <a:rPr lang="uk-UA" sz="2000" b="1" i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Пугач Софія, учениця 11-б класу</a:t>
            </a:r>
          </a:p>
          <a:p>
            <a:pPr algn="ctr"/>
            <a:endParaRPr lang="ru-RU" sz="32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ru-RU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0012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67744" y="260648"/>
            <a:ext cx="717954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В. </a:t>
            </a:r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Сухомлинський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764704"/>
            <a:ext cx="58326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i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про </a:t>
            </a:r>
            <a:r>
              <a:rPr lang="ru-RU" sz="2400" b="1" i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виховання</a:t>
            </a:r>
            <a:r>
              <a:rPr lang="ru-RU" sz="2400" b="1" i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2400" b="1" i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прекрасним</a:t>
            </a:r>
            <a:endParaRPr lang="ru-RU" sz="2400" b="1" i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7864" y="1196752"/>
            <a:ext cx="5544616" cy="923330"/>
          </a:xfrm>
          <a:prstGeom prst="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Monotype Corsiva" pitchFamily="66" charset="0"/>
              </a:rPr>
              <a:t>Усе прекрасне, що існує в навколишньому світі і створене людиною для інших людей, повинно доторкнутися до серця дитини і облагородити її.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7864" y="2132856"/>
            <a:ext cx="5760640" cy="92333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uk-UA" dirty="0" smtClean="0"/>
              <a:t>Частинка душі передається від людини до людини лише тоді, коли ваші слова мають своїм джерелом прекрасну, високу суть.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501008"/>
            <a:ext cx="2952328" cy="2031325"/>
          </a:xfrm>
          <a:prstGeom prst="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 r="-100000" b="-100000"/>
          </a:gradFill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Ми добиваємося того, щоб з малих літ дитина переживала красу слова в художньому творі, щоб її хвилювали і опис природи, і зображення духовного світу героїв.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3140968"/>
            <a:ext cx="5868144" cy="2585323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800000"/>
                </a:solidFill>
              </a:rPr>
              <a:t>Переживання почуття насолоди від прекрасного – перше спонукання до творчості. Чим глибше переживає учень красу, відбиту в поетичному творі, тим більша в нього потреба передати в слові власну думку, почуття. Сприймання і творчість тут не тільки взаємозалежні, а й зливаються часто в єдиний процес естетичної оцінки; творчість починається, по суті, вже під час читання поетичного твору.</a:t>
            </a:r>
            <a:endParaRPr lang="ru-RU" b="1" i="1" dirty="0">
              <a:solidFill>
                <a:srgbClr val="8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5657671"/>
            <a:ext cx="8640960" cy="1200329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FF0000"/>
                </a:solidFill>
                <a:latin typeface="Monotype Corsiva" pitchFamily="66" charset="0"/>
              </a:rPr>
              <a:t>Краса відточує людяність. Краса, насамперед художні цінності виховують витонченість натури, а чим тонша натура, тим гостріше людина сприймає світ і тим більше вона може дати світові.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SC03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221088" y="-3915816"/>
            <a:ext cx="19507200" cy="14630400"/>
          </a:xfrm>
          <a:prstGeom prst="rect">
            <a:avLst/>
          </a:prstGeom>
          <a:solidFill>
            <a:srgbClr val="F76D5F">
              <a:alpha val="81961"/>
            </a:srgbClr>
          </a:solidFill>
          <a:scene3d>
            <a:camera prst="obliqueBottomLeft"/>
            <a:lightRig rig="threePt" dir="t"/>
          </a:scene3d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7921015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uk-UA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Нам треба з іскри запалить вогонь,</a:t>
            </a:r>
          </a:p>
          <a:p>
            <a:r>
              <a:rPr lang="uk-UA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Дитячі душі щоби словом проростали,</a:t>
            </a:r>
          </a:p>
          <a:p>
            <a:r>
              <a:rPr lang="uk-UA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Щодень міцніли й </a:t>
            </a:r>
            <a:r>
              <a:rPr lang="uk-UA" sz="36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розкввітали</a:t>
            </a:r>
            <a:r>
              <a:rPr lang="uk-UA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</a:t>
            </a:r>
          </a:p>
          <a:p>
            <a:r>
              <a:rPr lang="uk-UA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Небачені скарби у собі віднайшли, -</a:t>
            </a:r>
          </a:p>
          <a:p>
            <a:r>
              <a:rPr lang="uk-UA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Могли б з тим даром покорить світи.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15008" y="2780928"/>
            <a:ext cx="8928992" cy="3599832"/>
            <a:chOff x="-540568" y="2780928"/>
            <a:chExt cx="10476656" cy="3967162"/>
          </a:xfrm>
        </p:grpSpPr>
        <p:sp>
          <p:nvSpPr>
            <p:cNvPr id="5" name="Блок-схема: альтернативный процесс 4"/>
            <p:cNvSpPr/>
            <p:nvPr/>
          </p:nvSpPr>
          <p:spPr>
            <a:xfrm>
              <a:off x="3563888" y="4221088"/>
              <a:ext cx="2232248" cy="936104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42242" y="4447399"/>
              <a:ext cx="1974559" cy="57661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uk-UA" sz="2800" dirty="0" smtClean="0">
                  <a:latin typeface="Times New Roman" pitchFamily="18" charset="0"/>
                  <a:cs typeface="Times New Roman" pitchFamily="18" charset="0"/>
                </a:rPr>
                <a:t>Конкурси</a:t>
              </a:r>
              <a:endParaRPr lang="ru-RU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Блок-схема: процесс 6"/>
            <p:cNvSpPr/>
            <p:nvPr/>
          </p:nvSpPr>
          <p:spPr>
            <a:xfrm>
              <a:off x="-540568" y="2924944"/>
              <a:ext cx="2699792" cy="1080120"/>
            </a:xfrm>
            <a:prstGeom prst="flowChartProcess">
              <a:avLst/>
            </a:prstGeom>
            <a:solidFill>
              <a:srgbClr val="F76D5F">
                <a:alpha val="81961"/>
              </a:srgbClr>
            </a:solidFill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Блок-схема: процесс 7"/>
            <p:cNvSpPr/>
            <p:nvPr/>
          </p:nvSpPr>
          <p:spPr>
            <a:xfrm>
              <a:off x="7020272" y="2780928"/>
              <a:ext cx="2699792" cy="1080120"/>
            </a:xfrm>
            <a:prstGeom prst="flowChartProcess">
              <a:avLst/>
            </a:prstGeom>
            <a:solidFill>
              <a:srgbClr val="F76D5F">
                <a:alpha val="81961"/>
              </a:srgbClr>
            </a:solidFill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Блок-схема: процесс 8"/>
            <p:cNvSpPr/>
            <p:nvPr/>
          </p:nvSpPr>
          <p:spPr>
            <a:xfrm>
              <a:off x="-379788" y="5667970"/>
              <a:ext cx="2699792" cy="1080120"/>
            </a:xfrm>
            <a:prstGeom prst="flowChartProcess">
              <a:avLst/>
            </a:prstGeom>
            <a:solidFill>
              <a:srgbClr val="F76D5F">
                <a:alpha val="81961"/>
              </a:srgbClr>
            </a:solidFill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процесс 9"/>
            <p:cNvSpPr/>
            <p:nvPr/>
          </p:nvSpPr>
          <p:spPr>
            <a:xfrm>
              <a:off x="7236296" y="5589240"/>
              <a:ext cx="2699792" cy="1080120"/>
            </a:xfrm>
            <a:prstGeom prst="flowChartProcess">
              <a:avLst/>
            </a:prstGeom>
            <a:solidFill>
              <a:srgbClr val="F76D5F">
                <a:alpha val="81961"/>
              </a:srgbClr>
            </a:solidFill>
            <a:scene3d>
              <a:camera prst="obliqueBottom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396552" y="2996952"/>
              <a:ext cx="2376264" cy="9233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uk-UA" sz="1600" b="1" dirty="0" smtClean="0">
                  <a:latin typeface="Times New Roman" pitchFamily="18" charset="0"/>
                  <a:cs typeface="Times New Roman" pitchFamily="18" charset="0"/>
                </a:rPr>
                <a:t>Всеукраїнські конкурси,  учнівські олімпіади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06297" y="2860284"/>
              <a:ext cx="2448272" cy="9157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uk-UA" sz="1600" b="1" dirty="0" smtClean="0">
                  <a:latin typeface="Times New Roman" pitchFamily="18" charset="0"/>
                  <a:cs typeface="Times New Roman" pitchFamily="18" charset="0"/>
                </a:rPr>
                <a:t>Тиждень української мови та літератури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244260" y="5717091"/>
              <a:ext cx="2448272" cy="9157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uk-UA" sz="1600" b="1" dirty="0" smtClean="0">
                  <a:latin typeface="Times New Roman" pitchFamily="18" charset="0"/>
                  <a:cs typeface="Times New Roman" pitchFamily="18" charset="0"/>
                </a:rPr>
                <a:t>Драматичний гурток </a:t>
              </a:r>
              <a:r>
                <a:rPr lang="uk-UA" sz="1600" b="1" dirty="0" err="1" smtClean="0">
                  <a:latin typeface="Times New Roman" pitchFamily="18" charset="0"/>
                  <a:cs typeface="Times New Roman" pitchFamily="18" charset="0"/>
                </a:rPr>
                <a:t>“Юні</a:t>
              </a:r>
              <a:r>
                <a:rPr lang="uk-UA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uk-UA" sz="1600" b="1" dirty="0" err="1" smtClean="0">
                  <a:latin typeface="Times New Roman" pitchFamily="18" charset="0"/>
                  <a:cs typeface="Times New Roman" pitchFamily="18" charset="0"/>
                </a:rPr>
                <a:t>театрали”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15220" y="5654107"/>
              <a:ext cx="2520280" cy="91579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uk-UA" sz="1600" b="1" dirty="0" smtClean="0">
                  <a:latin typeface="Times New Roman" pitchFamily="18" charset="0"/>
                  <a:cs typeface="Times New Roman" pitchFamily="18" charset="0"/>
                </a:rPr>
                <a:t>Гурток виразного читання </a:t>
              </a:r>
              <a:r>
                <a:rPr lang="uk-UA" sz="1600" b="1" dirty="0" err="1" smtClean="0">
                  <a:latin typeface="Times New Roman" pitchFamily="18" charset="0"/>
                  <a:cs typeface="Times New Roman" pitchFamily="18" charset="0"/>
                </a:rPr>
                <a:t>“Джерельце”</a:t>
              </a:r>
              <a:endParaRPr lang="ru-RU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Стрелка вверх 14"/>
            <p:cNvSpPr/>
            <p:nvPr/>
          </p:nvSpPr>
          <p:spPr>
            <a:xfrm rot="17804957">
              <a:off x="2194860" y="3442459"/>
              <a:ext cx="1296144" cy="1416715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Стрелка вверх 15"/>
            <p:cNvSpPr/>
            <p:nvPr/>
          </p:nvSpPr>
          <p:spPr>
            <a:xfrm rot="14976272">
              <a:off x="2374323" y="4892364"/>
              <a:ext cx="1296144" cy="1458044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 вверх 16"/>
            <p:cNvSpPr/>
            <p:nvPr/>
          </p:nvSpPr>
          <p:spPr>
            <a:xfrm rot="3295574">
              <a:off x="5740155" y="3154021"/>
              <a:ext cx="1296144" cy="1416715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трелка вверх 17"/>
            <p:cNvSpPr/>
            <p:nvPr/>
          </p:nvSpPr>
          <p:spPr>
            <a:xfrm rot="6105836">
              <a:off x="5829656" y="4795666"/>
              <a:ext cx="1296144" cy="1416715"/>
            </a:xfrm>
            <a:prstGeom prst="up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b451y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4479634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9144000" cy="6278642"/>
          </a:xfrm>
          <a:prstGeom prst="rect">
            <a:avLst/>
          </a:prstGeom>
          <a:gradFill>
            <a:gsLst>
              <a:gs pos="0">
                <a:srgbClr val="CCCCFF">
                  <a:alpha val="50000"/>
                </a:srgbClr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</a:rPr>
              <a:t>Всеукраїнська олімпіада з української мови та літератури – ІІ етап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uk-UA" sz="2400" b="1" u="sng" dirty="0">
                <a:solidFill>
                  <a:srgbClr val="7030A0"/>
                </a:solidFill>
                <a:latin typeface="Georgia" pitchFamily="18" charset="0"/>
              </a:rPr>
              <a:t>Досягнення:</a:t>
            </a:r>
            <a:endParaRPr lang="ru-RU" sz="2400" u="sng" dirty="0">
              <a:solidFill>
                <a:srgbClr val="7030A0"/>
              </a:solidFill>
              <a:latin typeface="Georgia" pitchFamily="18" charset="0"/>
            </a:endParaRPr>
          </a:p>
          <a:p>
            <a:r>
              <a:rPr lang="uk-UA" sz="2400" b="1" dirty="0" err="1"/>
              <a:t>Пришляк</a:t>
            </a:r>
            <a:r>
              <a:rPr lang="uk-UA" sz="2400" b="1" dirty="0"/>
              <a:t>  Ярина ( 7 кл.) – 1 місце,</a:t>
            </a:r>
            <a:endParaRPr lang="ru-RU" sz="2400" dirty="0"/>
          </a:p>
          <a:p>
            <a:r>
              <a:rPr lang="uk-UA" sz="2400" b="1" dirty="0" err="1"/>
              <a:t>Бучинська</a:t>
            </a:r>
            <a:r>
              <a:rPr lang="uk-UA" sz="2400" b="1" dirty="0"/>
              <a:t> Ольга (8 кл.) – 2 місце.</a:t>
            </a:r>
            <a:endParaRPr lang="ru-RU" sz="2400" dirty="0"/>
          </a:p>
          <a:p>
            <a:r>
              <a:rPr lang="uk-UA" sz="2400" b="1" dirty="0" err="1"/>
              <a:t>Єднаковська</a:t>
            </a:r>
            <a:r>
              <a:rPr lang="uk-UA" sz="2400" b="1" dirty="0"/>
              <a:t> Катерина (9 кл.) -2 місце,</a:t>
            </a:r>
            <a:endParaRPr lang="ru-RU" sz="2400" dirty="0"/>
          </a:p>
          <a:p>
            <a:r>
              <a:rPr lang="uk-UA" sz="2400" b="1" dirty="0" err="1"/>
              <a:t>Саламанюк</a:t>
            </a:r>
            <a:r>
              <a:rPr lang="uk-UA" sz="2400" b="1" dirty="0"/>
              <a:t> Ілона (11 кл.) – 1місце,</a:t>
            </a:r>
            <a:endParaRPr lang="ru-RU" sz="2400" dirty="0"/>
          </a:p>
          <a:p>
            <a:r>
              <a:rPr lang="uk-UA" sz="2400" b="1" dirty="0"/>
              <a:t>Хома  </a:t>
            </a:r>
            <a:r>
              <a:rPr lang="en-US" sz="2400" b="1" dirty="0"/>
              <a:t>X</a:t>
            </a:r>
            <a:r>
              <a:rPr lang="uk-UA" sz="2400" b="1" dirty="0" err="1"/>
              <a:t>ристина</a:t>
            </a:r>
            <a:r>
              <a:rPr lang="uk-UA" sz="2400" b="1" dirty="0"/>
              <a:t> (11 кл.) – 3 місце.</a:t>
            </a:r>
            <a:endParaRPr lang="ru-RU" sz="2400" dirty="0"/>
          </a:p>
          <a:p>
            <a:r>
              <a:rPr lang="uk-UA" sz="2400" b="1" dirty="0">
                <a:solidFill>
                  <a:srgbClr val="FF0000"/>
                </a:solidFill>
              </a:rPr>
              <a:t>Міжнародний мовно-літературний конкурс учнівської та студентської </a:t>
            </a:r>
            <a:r>
              <a:rPr lang="uk-UA" sz="2400" b="1" dirty="0" smtClean="0">
                <a:solidFill>
                  <a:srgbClr val="FF0000"/>
                </a:solidFill>
              </a:rPr>
              <a:t>молоді</a:t>
            </a:r>
          </a:p>
          <a:p>
            <a:r>
              <a:rPr lang="uk-UA" sz="2400" b="1" dirty="0" smtClean="0">
                <a:solidFill>
                  <a:srgbClr val="FF0000"/>
                </a:solidFill>
              </a:rPr>
              <a:t> </a:t>
            </a:r>
            <a:r>
              <a:rPr lang="uk-UA" sz="2400" b="1" dirty="0" err="1">
                <a:solidFill>
                  <a:srgbClr val="FF0000"/>
                </a:solidFill>
              </a:rPr>
              <a:t>ім.Т.Г.Шевченка</a:t>
            </a:r>
            <a:r>
              <a:rPr lang="uk-UA" sz="2400" b="1" dirty="0">
                <a:solidFill>
                  <a:srgbClr val="FF0000"/>
                </a:solidFill>
              </a:rPr>
              <a:t> –ІІ </a:t>
            </a:r>
            <a:r>
              <a:rPr lang="uk-UA" sz="2400" b="1" dirty="0" smtClean="0">
                <a:solidFill>
                  <a:srgbClr val="FF0000"/>
                </a:solidFill>
              </a:rPr>
              <a:t>етап</a:t>
            </a:r>
          </a:p>
          <a:p>
            <a:r>
              <a:rPr lang="uk-UA" sz="2400" b="1" u="sng" dirty="0" smtClean="0">
                <a:solidFill>
                  <a:srgbClr val="7030A0"/>
                </a:solidFill>
                <a:latin typeface="Georgia" pitchFamily="18" charset="0"/>
              </a:rPr>
              <a:t>Досягнення:</a:t>
            </a:r>
            <a:endParaRPr lang="ru-RU" sz="2400" u="sng" dirty="0" smtClean="0">
              <a:solidFill>
                <a:srgbClr val="7030A0"/>
              </a:solidFill>
              <a:latin typeface="Georgia" pitchFamily="18" charset="0"/>
            </a:endParaRPr>
          </a:p>
          <a:p>
            <a:r>
              <a:rPr lang="uk-UA" sz="2400" b="1" dirty="0" smtClean="0"/>
              <a:t>Голиш </a:t>
            </a:r>
            <a:r>
              <a:rPr lang="uk-UA" sz="2400" b="1" dirty="0"/>
              <a:t>Марта –(7 кл.) -1 місце, (ІІІ етап – 4 місце),</a:t>
            </a:r>
            <a:endParaRPr lang="ru-RU" sz="2400" dirty="0"/>
          </a:p>
          <a:p>
            <a:r>
              <a:rPr lang="uk-UA" sz="2400" b="1" dirty="0"/>
              <a:t>Денис Роксолана –(9 кл. ) – 3 місце,</a:t>
            </a:r>
            <a:endParaRPr lang="ru-RU" sz="2400" dirty="0"/>
          </a:p>
          <a:p>
            <a:r>
              <a:rPr lang="uk-UA" sz="2400" b="1" dirty="0" err="1"/>
              <a:t>Андрушкевич</a:t>
            </a:r>
            <a:r>
              <a:rPr lang="uk-UA" sz="2400" b="1" dirty="0"/>
              <a:t> Катерина – (9 кл.) – 1 місце,</a:t>
            </a:r>
            <a:endParaRPr lang="ru-RU" sz="2400" dirty="0"/>
          </a:p>
          <a:p>
            <a:r>
              <a:rPr lang="uk-UA" sz="2400" b="1" dirty="0"/>
              <a:t>Когут Сергій – (10 кл.) -  2 місце,</a:t>
            </a:r>
            <a:endParaRPr lang="ru-RU" sz="2400" dirty="0"/>
          </a:p>
          <a:p>
            <a:r>
              <a:rPr lang="uk-UA" sz="2400" b="1" dirty="0"/>
              <a:t>Хома Христина (11 кл.) – 2 місце.</a:t>
            </a:r>
            <a:endParaRPr lang="ru-RU" sz="24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7508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912"/>
            <a:ext cx="9144000" cy="6860912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Конкурс – гра  «Патріот» - 53 учасники.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7904" y="548680"/>
            <a:ext cx="367240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00B0F0"/>
                </a:solidFill>
              </a:rPr>
              <a:t>Конкурс-гра</a:t>
            </a:r>
            <a:endParaRPr lang="ru-RU" sz="3600" dirty="0">
              <a:solidFill>
                <a:srgbClr val="00B0F0"/>
              </a:solidFill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Конкурс – гра  «Патріот» - 53 учасники.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219" name="Picture 3" descr="G:\НадіяІванівна\патріо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0" y="0"/>
            <a:ext cx="2987824" cy="2938358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555338" y="1921299"/>
            <a:ext cx="8262764" cy="4077428"/>
            <a:chOff x="555338" y="1921299"/>
            <a:chExt cx="8262764" cy="4077428"/>
          </a:xfrm>
        </p:grpSpPr>
        <p:pic>
          <p:nvPicPr>
            <p:cNvPr id="9" name="Рисунок 8" descr="2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4995676">
              <a:off x="1212610" y="2365126"/>
              <a:ext cx="2976329" cy="4290873"/>
            </a:xfrm>
            <a:prstGeom prst="rect">
              <a:avLst/>
            </a:prstGeom>
          </p:spPr>
        </p:pic>
        <p:pic>
          <p:nvPicPr>
            <p:cNvPr id="10" name="Рисунок 9" descr="1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4605500">
              <a:off x="4696924" y="1206935"/>
              <a:ext cx="3406814" cy="4835542"/>
            </a:xfrm>
            <a:prstGeom prst="rect">
              <a:avLst/>
            </a:prstGeom>
          </p:spPr>
        </p:pic>
      </p:grpSp>
      <p:sp>
        <p:nvSpPr>
          <p:cNvPr id="14" name="Прямоугольник 13"/>
          <p:cNvSpPr/>
          <p:nvPr/>
        </p:nvSpPr>
        <p:spPr>
          <a:xfrm>
            <a:off x="3059832" y="1052736"/>
            <a:ext cx="343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“Патріот”</a:t>
            </a:r>
            <a:endParaRPr lang="ru-RU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2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11" y="74258"/>
            <a:ext cx="8945977" cy="67094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8892480" cy="23698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600" b="1" u="sng" dirty="0" smtClean="0">
                <a:solidFill>
                  <a:srgbClr val="7030A0"/>
                </a:solidFill>
              </a:rPr>
              <a:t>Досягнення:</a:t>
            </a:r>
          </a:p>
          <a:p>
            <a:r>
              <a:rPr lang="uk-UA" sz="2800" dirty="0" smtClean="0">
                <a:solidFill>
                  <a:srgbClr val="7030A0"/>
                </a:solidFill>
              </a:rPr>
              <a:t>53 учасники, з них </a:t>
            </a:r>
          </a:p>
          <a:p>
            <a:r>
              <a:rPr lang="uk-UA" sz="2800" dirty="0" smtClean="0">
                <a:solidFill>
                  <a:srgbClr val="7030A0"/>
                </a:solidFill>
              </a:rPr>
              <a:t>4 отримали </a:t>
            </a:r>
            <a:r>
              <a:rPr lang="uk-UA" sz="2800" dirty="0">
                <a:solidFill>
                  <a:srgbClr val="7030A0"/>
                </a:solidFill>
              </a:rPr>
              <a:t> </a:t>
            </a:r>
            <a:r>
              <a:rPr lang="uk-UA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Золотий сертифікат,</a:t>
            </a:r>
          </a:p>
          <a:p>
            <a:r>
              <a:rPr lang="uk-UA" sz="2800" dirty="0">
                <a:solidFill>
                  <a:srgbClr val="7030A0"/>
                </a:solidFill>
              </a:rPr>
              <a:t>32 –</a:t>
            </a:r>
            <a:r>
              <a:rPr lang="uk-UA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Срібний</a:t>
            </a:r>
            <a:r>
              <a:rPr lang="uk-UA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</a:t>
            </a:r>
          </a:p>
          <a:p>
            <a:r>
              <a:rPr lang="uk-UA" sz="2800" dirty="0">
                <a:solidFill>
                  <a:srgbClr val="7030A0"/>
                </a:solidFill>
              </a:rPr>
              <a:t>решта – </a:t>
            </a:r>
            <a:r>
              <a:rPr lang="uk-UA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Бронзовий</a:t>
            </a:r>
            <a:r>
              <a:rPr lang="uk-UA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2800" dirty="0" smtClean="0">
                <a:solidFill>
                  <a:srgbClr val="7030A0"/>
                </a:solidFill>
              </a:rPr>
              <a:t>і заохочувальні призи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DSC03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0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Драматичний 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гурток</a:t>
            </a:r>
          </a:p>
          <a:p>
            <a:pPr algn="ctr"/>
            <a:r>
              <a:rPr lang="uk-UA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“Юні</a:t>
            </a:r>
            <a:r>
              <a:rPr lang="uk-UA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5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театрали”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" name="Рисунок 6" descr="вечорниці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11227" y="472891"/>
            <a:ext cx="5173882" cy="7596336"/>
          </a:xfrm>
          <a:prstGeom prst="rect">
            <a:avLst/>
          </a:prstGeom>
        </p:spPr>
      </p:pic>
      <p:pic>
        <p:nvPicPr>
          <p:cNvPr id="8" name="Рисунок 7" descr="баба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335434">
            <a:off x="1340866" y="1778933"/>
            <a:ext cx="5742409" cy="4074634"/>
          </a:xfrm>
          <a:prstGeom prst="rect">
            <a:avLst/>
          </a:prstGeom>
        </p:spPr>
      </p:pic>
      <p:pic>
        <p:nvPicPr>
          <p:cNvPr id="9" name="Рисунок 8" descr="драм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7229048">
            <a:off x="3120828" y="94601"/>
            <a:ext cx="4219547" cy="6622344"/>
          </a:xfrm>
          <a:prstGeom prst="rect">
            <a:avLst/>
          </a:prstGeom>
        </p:spPr>
      </p:pic>
      <p:pic>
        <p:nvPicPr>
          <p:cNvPr id="10" name="Рисунок 9" descr="НадіяІванівна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1907704" y="-348930"/>
            <a:ext cx="4824536" cy="6841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рам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958010">
            <a:off x="2227045" y="0"/>
            <a:ext cx="4689910" cy="6858000"/>
          </a:xfrm>
          <a:prstGeom prst="rect">
            <a:avLst/>
          </a:prstGeom>
        </p:spPr>
      </p:pic>
      <p:pic>
        <p:nvPicPr>
          <p:cNvPr id="6" name="Рисунок 5" descr="драм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381241">
            <a:off x="1443562" y="-1201220"/>
            <a:ext cx="6570100" cy="9435782"/>
          </a:xfrm>
          <a:prstGeom prst="rect">
            <a:avLst/>
          </a:prstGeom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920621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Учасники драматичного гуртка «Юні театрали»   інсценізували твори І.С.Нечуя-Левицького «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Кайдашева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сім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я», «Баба  Параска і баба Палажка»,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«Наталку Полтавку» І.П.Котляревського, «Настю» Б.Лепкого,казки «Чарівний ключик» і «Рукавичка», оповідання Б.Лепкого «Настя».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Досягнення:   Чорна Леся,учасниця обласного конкурсу «Діти </a:t>
            </a:r>
            <a:r>
              <a:rPr kumimoji="0" lang="uk-U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Мельпомени</a:t>
            </a: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», нагороджена дипломом  «За кращу жіночу роль» (2010 р.)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Рисунок 7" descr="драм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2804160" y="123459"/>
            <a:ext cx="4432136" cy="6781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557</TotalTime>
  <Words>1190</Words>
  <Application>Microsoft Office PowerPoint</Application>
  <PresentationFormat>Экран (4:3)</PresentationFormat>
  <Paragraphs>149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Справедливость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75</cp:revision>
  <dcterms:created xsi:type="dcterms:W3CDTF">2011-11-07T07:05:47Z</dcterms:created>
  <dcterms:modified xsi:type="dcterms:W3CDTF">2011-11-11T14:34:40Z</dcterms:modified>
</cp:coreProperties>
</file>