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sldIdLst>
    <p:sldId id="256" r:id="rId2"/>
    <p:sldId id="257" r:id="rId3"/>
    <p:sldId id="258" r:id="rId4"/>
    <p:sldId id="262" r:id="rId5"/>
    <p:sldId id="275" r:id="rId6"/>
    <p:sldId id="259" r:id="rId7"/>
    <p:sldId id="260" r:id="rId8"/>
    <p:sldId id="264" r:id="rId9"/>
    <p:sldId id="261" r:id="rId10"/>
    <p:sldId id="263" r:id="rId11"/>
    <p:sldId id="266" r:id="rId12"/>
    <p:sldId id="265" r:id="rId13"/>
    <p:sldId id="267" r:id="rId14"/>
    <p:sldId id="310" r:id="rId15"/>
    <p:sldId id="274" r:id="rId16"/>
    <p:sldId id="270" r:id="rId17"/>
    <p:sldId id="273" r:id="rId18"/>
    <p:sldId id="272" r:id="rId19"/>
    <p:sldId id="271" r:id="rId20"/>
    <p:sldId id="300" r:id="rId21"/>
    <p:sldId id="301" r:id="rId22"/>
    <p:sldId id="302" r:id="rId23"/>
    <p:sldId id="304" r:id="rId24"/>
    <p:sldId id="309" r:id="rId25"/>
    <p:sldId id="306" r:id="rId26"/>
    <p:sldId id="307" r:id="rId27"/>
    <p:sldId id="311" r:id="rId28"/>
    <p:sldId id="269" r:id="rId29"/>
    <p:sldId id="276" r:id="rId30"/>
    <p:sldId id="277" r:id="rId31"/>
    <p:sldId id="279" r:id="rId32"/>
    <p:sldId id="278" r:id="rId33"/>
    <p:sldId id="280" r:id="rId34"/>
    <p:sldId id="282" r:id="rId35"/>
    <p:sldId id="281" r:id="rId36"/>
    <p:sldId id="291" r:id="rId37"/>
    <p:sldId id="290" r:id="rId38"/>
    <p:sldId id="292" r:id="rId39"/>
    <p:sldId id="283" r:id="rId40"/>
    <p:sldId id="284" r:id="rId41"/>
    <p:sldId id="285" r:id="rId42"/>
    <p:sldId id="286" r:id="rId43"/>
    <p:sldId id="287" r:id="rId44"/>
    <p:sldId id="288" r:id="rId45"/>
    <p:sldId id="299" r:id="rId46"/>
    <p:sldId id="312" r:id="rId47"/>
    <p:sldId id="313" r:id="rId48"/>
    <p:sldId id="289" r:id="rId49"/>
    <p:sldId id="293" r:id="rId50"/>
    <p:sldId id="294" r:id="rId51"/>
    <p:sldId id="295" r:id="rId52"/>
    <p:sldId id="296" r:id="rId53"/>
    <p:sldId id="298" r:id="rId5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4D03"/>
    <a:srgbClr val="B2B2B2"/>
    <a:srgbClr val="FFFF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8746" autoAdjust="0"/>
  </p:normalViewPr>
  <p:slideViewPr>
    <p:cSldViewPr>
      <p:cViewPr varScale="1">
        <p:scale>
          <a:sx n="70" d="100"/>
          <a:sy n="70" d="100"/>
        </p:scale>
        <p:origin x="-762"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5B106E36-FD25-4E2D-B0AA-010F637433A0}" type="datetimeFigureOut">
              <a:rPr lang="ru-RU" smtClean="0"/>
              <a:pPr/>
              <a:t>27.12.2016</a:t>
            </a:fld>
            <a:endParaRPr lang="ru-RU"/>
          </a:p>
        </p:txBody>
      </p:sp>
      <p:sp>
        <p:nvSpPr>
          <p:cNvPr id="2" name="Нижний колонтитул 1"/>
          <p:cNvSpPr>
            <a:spLocks noGrp="1"/>
          </p:cNvSpPr>
          <p:nvPr>
            <p:ph type="ftr" sz="quarter" idx="11"/>
          </p:nvPr>
        </p:nvSpPr>
        <p:spPr/>
        <p:txBody>
          <a:bodyPr/>
          <a:lstStyle/>
          <a:p>
            <a:endParaRPr lang="ru-RU"/>
          </a:p>
        </p:txBody>
      </p:sp>
      <p:sp>
        <p:nvSpPr>
          <p:cNvPr id="15" name="Номер слайда 14"/>
          <p:cNvSpPr>
            <a:spLocks noGrp="1"/>
          </p:cNvSpPr>
          <p:nvPr>
            <p:ph type="sldNum" sz="quarter" idx="12"/>
          </p:nvPr>
        </p:nvSpPr>
        <p:spPr>
          <a:xfrm>
            <a:off x="8229600" y="6473952"/>
            <a:ext cx="758952" cy="246888"/>
          </a:xfrm>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27.12.2016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27.12.2016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5B106E36-FD25-4E2D-B0AA-010F637433A0}" type="datetimeFigureOut">
              <a:rPr lang="ru-RU" smtClean="0"/>
              <a:pPr/>
              <a:t>27.12.2016</a:t>
            </a:fld>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p>
        </p:txBody>
      </p:sp>
      <p:sp>
        <p:nvSpPr>
          <p:cNvPr id="16" name="Номер слайда 15"/>
          <p:cNvSpPr>
            <a:spLocks noGrp="1"/>
          </p:cNvSpPr>
          <p:nvPr>
            <p:ph type="sldNum" sz="quarter" idx="12"/>
          </p:nvPr>
        </p:nvSpPr>
        <p:spPr>
          <a:xfrm>
            <a:off x="8229600" y="6473952"/>
            <a:ext cx="758952" cy="246888"/>
          </a:xfrm>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5B106E36-FD25-4E2D-B0AA-010F637433A0}" type="datetimeFigureOut">
              <a:rPr lang="ru-RU" smtClean="0"/>
              <a:pPr/>
              <a:t>27.12.2016</a:t>
            </a:fld>
            <a:endParaRPr lang="ru-RU"/>
          </a:p>
        </p:txBody>
      </p:sp>
      <p:sp>
        <p:nvSpPr>
          <p:cNvPr id="11" name="Нижний колонтитул 10"/>
          <p:cNvSpPr>
            <a:spLocks noGrp="1"/>
          </p:cNvSpPr>
          <p:nvPr>
            <p:ph type="ftr" sz="quarter" idx="11"/>
          </p:nvPr>
        </p:nvSpPr>
        <p:spPr/>
        <p:txBody>
          <a:bodyPr/>
          <a:lstStyle/>
          <a:p>
            <a:endParaRPr lang="ru-RU"/>
          </a:p>
        </p:txBody>
      </p:sp>
      <p:sp>
        <p:nvSpPr>
          <p:cNvPr id="16" name="Номер слайда 15"/>
          <p:cNvSpPr>
            <a:spLocks noGrp="1"/>
          </p:cNvSpPr>
          <p:nvPr>
            <p:ph type="sldNum" sz="quarter" idx="12"/>
          </p:nvPr>
        </p:nvSpPr>
        <p:spPr/>
        <p:txBody>
          <a:bodyPr/>
          <a:lstStyle/>
          <a:p>
            <a:fld id="{725C68B6-61C2-468F-89AB-4B9F7531AA68}" type="slidenum">
              <a:rPr lang="ru-RU" smtClean="0"/>
              <a:pPr/>
              <a:t>‹#›</a:t>
            </a:fld>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5B106E36-FD25-4E2D-B0AA-010F637433A0}" type="datetimeFigureOut">
              <a:rPr lang="ru-RU" smtClean="0"/>
              <a:pPr/>
              <a:t>27.12.2016</a:t>
            </a:fld>
            <a:endParaRPr lang="ru-RU"/>
          </a:p>
        </p:txBody>
      </p:sp>
      <p:sp>
        <p:nvSpPr>
          <p:cNvPr id="10" name="Нижний колонтитул 9"/>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5B106E36-FD25-4E2D-B0AA-010F637433A0}" type="datetimeFigureOut">
              <a:rPr lang="ru-RU" smtClean="0"/>
              <a:pPr/>
              <a:t>27.12.2016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229600" y="6477000"/>
            <a:ext cx="762000" cy="246888"/>
          </a:xfrm>
        </p:spPr>
        <p:txBody>
          <a:bodyPr/>
          <a:lstStyle/>
          <a:p>
            <a:fld id="{725C68B6-61C2-468F-89AB-4B9F7531AA68}" type="slidenum">
              <a:rPr lang="ru-RU" smtClean="0"/>
              <a:pPr/>
              <a:t>‹#›</a:t>
            </a:fld>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5B106E36-FD25-4E2D-B0AA-010F637433A0}" type="datetimeFigureOut">
              <a:rPr lang="ru-RU" smtClean="0"/>
              <a:pPr/>
              <a:t>27.12.2016</a:t>
            </a:fld>
            <a:endParaRPr lang="ru-RU"/>
          </a:p>
        </p:txBody>
      </p:sp>
      <p:sp>
        <p:nvSpPr>
          <p:cNvPr id="21" name="Нижний колонтитул 20"/>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5B106E36-FD25-4E2D-B0AA-010F637433A0}" type="datetimeFigureOut">
              <a:rPr lang="ru-RU" smtClean="0"/>
              <a:pPr/>
              <a:t>27.12.2016</a:t>
            </a:fld>
            <a:endParaRPr lang="ru-RU"/>
          </a:p>
        </p:txBody>
      </p:sp>
      <p:sp>
        <p:nvSpPr>
          <p:cNvPr id="24" name="Нижний колонтитул 23"/>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5B106E36-FD25-4E2D-B0AA-010F637433A0}" type="datetimeFigureOut">
              <a:rPr lang="ru-RU" smtClean="0"/>
              <a:pPr/>
              <a:t>27.12.2016</a:t>
            </a:fld>
            <a:endParaRPr lang="ru-RU"/>
          </a:p>
        </p:txBody>
      </p:sp>
      <p:sp>
        <p:nvSpPr>
          <p:cNvPr id="29" name="Нижний колонтитул 28"/>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5B106E36-FD25-4E2D-B0AA-010F637433A0}" type="datetimeFigureOut">
              <a:rPr lang="ru-RU" smtClean="0"/>
              <a:pPr/>
              <a:t>27.12.2016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725C68B6-61C2-468F-89AB-4B9F7531AA68}" type="slidenum">
              <a:rPr lang="ru-RU" smtClean="0"/>
              <a:pPr/>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5B106E36-FD25-4E2D-B0AA-010F637433A0}" type="datetimeFigureOut">
              <a:rPr lang="ru-RU" smtClean="0"/>
              <a:pPr/>
              <a:t>27.12.2016</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725C68B6-61C2-468F-89AB-4B9F7531AA68}" type="slidenum">
              <a:rPr lang="ru-RU" smtClean="0"/>
              <a:pPr/>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jpeg"/></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5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Содержимое 5" descr="0_8d168_919663e0_orig.png"/>
          <p:cNvPicPr>
            <a:picLocks noGrp="1" noChangeAspect="1"/>
          </p:cNvPicPr>
          <p:nvPr>
            <p:ph idx="1"/>
          </p:nvPr>
        </p:nvPicPr>
        <p:blipFill>
          <a:blip r:embed="rId2" cstate="print"/>
          <a:stretch>
            <a:fillRect/>
          </a:stretch>
        </p:blipFill>
        <p:spPr>
          <a:xfrm>
            <a:off x="-1714544" y="-357214"/>
            <a:ext cx="10858544" cy="7500990"/>
          </a:xfrm>
        </p:spPr>
      </p:pic>
      <p:sp>
        <p:nvSpPr>
          <p:cNvPr id="2" name="Заголовок 1"/>
          <p:cNvSpPr>
            <a:spLocks noGrp="1"/>
          </p:cNvSpPr>
          <p:nvPr>
            <p:ph type="title"/>
          </p:nvPr>
        </p:nvSpPr>
        <p:spPr>
          <a:xfrm>
            <a:off x="428596" y="2143116"/>
            <a:ext cx="6072230" cy="3714776"/>
          </a:xfrm>
        </p:spPr>
        <p:txBody>
          <a:bodyPr>
            <a:normAutofit fontScale="90000"/>
          </a:bodyPr>
          <a:lstStyle/>
          <a:p>
            <a:r>
              <a:rPr lang="uk-UA" dirty="0" smtClean="0">
                <a:solidFill>
                  <a:schemeClr val="bg1"/>
                </a:solidFill>
              </a:rPr>
              <a:t/>
            </a:r>
            <a:br>
              <a:rPr lang="uk-UA" dirty="0" smtClean="0">
                <a:solidFill>
                  <a:schemeClr val="bg1"/>
                </a:solidFill>
              </a:rPr>
            </a:br>
            <a:r>
              <a:rPr lang="uk-UA" dirty="0" smtClean="0">
                <a:solidFill>
                  <a:schemeClr val="bg1"/>
                </a:solidFill>
              </a:rPr>
              <a:t>    </a:t>
            </a:r>
            <a:r>
              <a:rPr lang="en-US" dirty="0" smtClean="0">
                <a:solidFill>
                  <a:schemeClr val="bg1"/>
                </a:solidFill>
              </a:rPr>
              <a:t>My </a:t>
            </a:r>
            <a:r>
              <a:rPr lang="uk-UA" dirty="0" smtClean="0">
                <a:solidFill>
                  <a:schemeClr val="bg1"/>
                </a:solidFill>
              </a:rPr>
              <a:t/>
            </a:r>
            <a:br>
              <a:rPr lang="uk-UA" dirty="0" smtClean="0">
                <a:solidFill>
                  <a:schemeClr val="bg1"/>
                </a:solidFill>
              </a:rPr>
            </a:br>
            <a:r>
              <a:rPr lang="uk-UA" dirty="0" smtClean="0">
                <a:solidFill>
                  <a:schemeClr val="bg1"/>
                </a:solidFill>
              </a:rPr>
              <a:t/>
            </a:r>
            <a:br>
              <a:rPr lang="uk-UA" dirty="0" smtClean="0">
                <a:solidFill>
                  <a:schemeClr val="bg1"/>
                </a:solidFill>
              </a:rPr>
            </a:br>
            <a:r>
              <a:rPr lang="uk-UA" dirty="0" smtClean="0">
                <a:solidFill>
                  <a:schemeClr val="bg1"/>
                </a:solidFill>
              </a:rPr>
              <a:t>             </a:t>
            </a:r>
            <a:r>
              <a:rPr lang="en-US" dirty="0" smtClean="0">
                <a:solidFill>
                  <a:schemeClr val="bg1"/>
                </a:solidFill>
              </a:rPr>
              <a:t>teaching </a:t>
            </a:r>
            <a:r>
              <a:rPr lang="uk-UA" dirty="0" smtClean="0">
                <a:solidFill>
                  <a:schemeClr val="bg1"/>
                </a:solidFill>
              </a:rPr>
              <a:t/>
            </a:r>
            <a:br>
              <a:rPr lang="uk-UA" dirty="0" smtClean="0">
                <a:solidFill>
                  <a:schemeClr val="bg1"/>
                </a:solidFill>
              </a:rPr>
            </a:br>
            <a:r>
              <a:rPr lang="uk-UA" dirty="0" smtClean="0">
                <a:solidFill>
                  <a:schemeClr val="bg1"/>
                </a:solidFill>
              </a:rPr>
              <a:t/>
            </a:r>
            <a:br>
              <a:rPr lang="uk-UA" dirty="0" smtClean="0">
                <a:solidFill>
                  <a:schemeClr val="bg1"/>
                </a:solidFill>
              </a:rPr>
            </a:br>
            <a:r>
              <a:rPr lang="uk-UA" dirty="0" smtClean="0">
                <a:solidFill>
                  <a:schemeClr val="bg1"/>
                </a:solidFill>
              </a:rPr>
              <a:t/>
            </a:r>
            <a:br>
              <a:rPr lang="uk-UA" dirty="0" smtClean="0">
                <a:solidFill>
                  <a:schemeClr val="bg1"/>
                </a:solidFill>
              </a:rPr>
            </a:br>
            <a:r>
              <a:rPr lang="uk-UA" dirty="0" smtClean="0">
                <a:solidFill>
                  <a:schemeClr val="bg1"/>
                </a:solidFill>
              </a:rPr>
              <a:t>                          </a:t>
            </a:r>
            <a:r>
              <a:rPr lang="en-US" dirty="0" smtClean="0">
                <a:solidFill>
                  <a:schemeClr val="bg1"/>
                </a:solidFill>
                <a:latin typeface="+mn-lt"/>
              </a:rPr>
              <a:t>experience</a:t>
            </a:r>
            <a:r>
              <a:rPr lang="en-US" dirty="0" smtClean="0">
                <a:solidFill>
                  <a:schemeClr val="bg1"/>
                </a:solidFill>
              </a:rPr>
              <a:t>…</a:t>
            </a:r>
            <a:endParaRPr lang="uk-UA"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uk-UA"/>
          </a:p>
        </p:txBody>
      </p:sp>
      <p:sp>
        <p:nvSpPr>
          <p:cNvPr id="6" name="Содержимое 5"/>
          <p:cNvSpPr>
            <a:spLocks noGrp="1"/>
          </p:cNvSpPr>
          <p:nvPr>
            <p:ph idx="1"/>
          </p:nvPr>
        </p:nvSpPr>
        <p:spPr>
          <a:xfrm>
            <a:off x="304800" y="285729"/>
            <a:ext cx="8686800" cy="4929222"/>
          </a:xfrm>
        </p:spPr>
        <p:txBody>
          <a:bodyPr/>
          <a:lstStyle/>
          <a:p>
            <a:pPr>
              <a:buFont typeface="Wingdings" pitchFamily="2" charset="2"/>
              <a:buChar char="Ø"/>
            </a:pPr>
            <a:endParaRPr lang="en-US" dirty="0" smtClean="0"/>
          </a:p>
          <a:p>
            <a:pPr>
              <a:buFont typeface="Wingdings" pitchFamily="2" charset="2"/>
              <a:buChar char="Ø"/>
            </a:pPr>
            <a:endParaRPr lang="en-US" dirty="0" smtClean="0"/>
          </a:p>
          <a:p>
            <a:pPr>
              <a:buFont typeface="Wingdings" pitchFamily="2" charset="2"/>
              <a:buChar char="Ø"/>
            </a:pPr>
            <a:r>
              <a:rPr lang="en-US" sz="2400" dirty="0" smtClean="0"/>
              <a:t>Use active student engagement strategies</a:t>
            </a:r>
            <a:r>
              <a:rPr lang="en-US" sz="2400" dirty="0" smtClean="0">
                <a:solidFill>
                  <a:srgbClr val="C00000"/>
                </a:solidFill>
              </a:rPr>
              <a:t>( use whiteboards, small group discussions, keep the students on their toes with their minds moving ). </a:t>
            </a:r>
          </a:p>
          <a:p>
            <a:pPr>
              <a:buFont typeface="Wingdings" pitchFamily="2" charset="2"/>
              <a:buChar char="Ø"/>
            </a:pPr>
            <a:r>
              <a:rPr lang="en-US" sz="2400" dirty="0" smtClean="0"/>
              <a:t>Move around the room </a:t>
            </a:r>
            <a:r>
              <a:rPr lang="en-US" sz="2400" dirty="0" smtClean="0">
                <a:solidFill>
                  <a:srgbClr val="C00000"/>
                </a:solidFill>
              </a:rPr>
              <a:t>(scan the room, move around, and make sure everyone’s doing what they supposed to be doing ).</a:t>
            </a:r>
          </a:p>
          <a:p>
            <a:pPr>
              <a:buFont typeface="Wingdings" pitchFamily="2" charset="2"/>
              <a:buChar char="Ø"/>
            </a:pPr>
            <a:r>
              <a:rPr lang="en-US" sz="2400" dirty="0" smtClean="0"/>
              <a:t>Question students to develop critical thinking skills </a:t>
            </a:r>
            <a:r>
              <a:rPr lang="en-US" sz="2400" dirty="0" smtClean="0">
                <a:solidFill>
                  <a:srgbClr val="C00000"/>
                </a:solidFill>
              </a:rPr>
              <a:t>(ask Why, How, If, and What Else questions to strengthen student comprehension of the issues or skills at hand ).</a:t>
            </a:r>
            <a:endParaRPr lang="uk-UA" sz="2400" dirty="0">
              <a:solidFill>
                <a:srgbClr val="C00000"/>
              </a:solidFill>
            </a:endParaRPr>
          </a:p>
        </p:txBody>
      </p:sp>
      <p:pic>
        <p:nvPicPr>
          <p:cNvPr id="8194" name="Picture 2" descr="C:\Users\Windows7\Desktop\lesson-0.jpg"/>
          <p:cNvPicPr>
            <a:picLocks noChangeAspect="1" noChangeArrowheads="1"/>
          </p:cNvPicPr>
          <p:nvPr/>
        </p:nvPicPr>
        <p:blipFill>
          <a:blip r:embed="rId2"/>
          <a:srcRect/>
          <a:stretch>
            <a:fillRect/>
          </a:stretch>
        </p:blipFill>
        <p:spPr bwMode="auto">
          <a:xfrm>
            <a:off x="3786182" y="5384600"/>
            <a:ext cx="5357818" cy="147340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a:xfrm>
            <a:off x="304800" y="285728"/>
            <a:ext cx="8124852" cy="4000529"/>
          </a:xfrm>
        </p:spPr>
        <p:txBody>
          <a:bodyPr/>
          <a:lstStyle/>
          <a:p>
            <a:endParaRPr lang="en-US" dirty="0" smtClean="0">
              <a:solidFill>
                <a:schemeClr val="bg1"/>
              </a:solidFill>
            </a:endParaRPr>
          </a:p>
          <a:p>
            <a:endParaRPr lang="en-US" dirty="0" smtClean="0">
              <a:solidFill>
                <a:schemeClr val="bg1"/>
              </a:solidFill>
            </a:endParaRPr>
          </a:p>
          <a:p>
            <a:pPr>
              <a:buFont typeface="Wingdings" pitchFamily="2" charset="2"/>
              <a:buChar char="§"/>
            </a:pPr>
            <a:r>
              <a:rPr lang="en-US" sz="2400" dirty="0" smtClean="0">
                <a:solidFill>
                  <a:schemeClr val="bg1"/>
                </a:solidFill>
                <a:latin typeface="Comic Sans MS" pitchFamily="66" charset="0"/>
              </a:rPr>
              <a:t>Create classroom games, add music, use food.</a:t>
            </a:r>
          </a:p>
          <a:p>
            <a:pPr>
              <a:buFont typeface="Wingdings" pitchFamily="2" charset="2"/>
              <a:buChar char="§"/>
            </a:pPr>
            <a:r>
              <a:rPr lang="en-US" sz="2400" dirty="0" smtClean="0">
                <a:solidFill>
                  <a:schemeClr val="bg1"/>
                </a:solidFill>
                <a:latin typeface="Comic Sans MS" pitchFamily="66" charset="0"/>
              </a:rPr>
              <a:t>Give students choices. Choice can be a powerful motivator, it helps to foster students’ interest.</a:t>
            </a:r>
          </a:p>
          <a:p>
            <a:pPr>
              <a:buFont typeface="Wingdings" pitchFamily="2" charset="2"/>
              <a:buChar char="§"/>
            </a:pPr>
            <a:r>
              <a:rPr lang="en-US" sz="2400" dirty="0" smtClean="0">
                <a:solidFill>
                  <a:schemeClr val="bg1"/>
                </a:solidFill>
                <a:latin typeface="Comic Sans MS" pitchFamily="66" charset="0"/>
              </a:rPr>
              <a:t>Don’t take teaching so seriously . It’s okay to laugh at yourself at times and it is also okay to have some fun.</a:t>
            </a:r>
          </a:p>
          <a:p>
            <a:pPr>
              <a:buFont typeface="Wingdings" pitchFamily="2" charset="2"/>
              <a:buChar char="§"/>
            </a:pPr>
            <a:endParaRPr lang="uk-UA" sz="2400" dirty="0">
              <a:solidFill>
                <a:schemeClr val="bg1"/>
              </a:solidFill>
              <a:latin typeface="Comic Sans MS" pitchFamily="66" charset="0"/>
            </a:endParaRPr>
          </a:p>
        </p:txBody>
      </p:sp>
      <p:pic>
        <p:nvPicPr>
          <p:cNvPr id="9218" name="Picture 2" descr="C:\Users\Windows7\Desktop\plan-lesson.gif"/>
          <p:cNvPicPr>
            <a:picLocks noChangeAspect="1" noChangeArrowheads="1"/>
          </p:cNvPicPr>
          <p:nvPr/>
        </p:nvPicPr>
        <p:blipFill>
          <a:blip r:embed="rId2"/>
          <a:srcRect/>
          <a:stretch>
            <a:fillRect/>
          </a:stretch>
        </p:blipFill>
        <p:spPr bwMode="auto">
          <a:xfrm>
            <a:off x="5643570" y="4143380"/>
            <a:ext cx="3500430" cy="3122724"/>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dirty="0"/>
          </a:p>
        </p:txBody>
      </p:sp>
      <p:sp>
        <p:nvSpPr>
          <p:cNvPr id="3" name="Содержимое 2"/>
          <p:cNvSpPr>
            <a:spLocks noGrp="1"/>
          </p:cNvSpPr>
          <p:nvPr>
            <p:ph idx="1"/>
          </p:nvPr>
        </p:nvSpPr>
        <p:spPr>
          <a:xfrm>
            <a:off x="3786182" y="214290"/>
            <a:ext cx="5205418" cy="6357982"/>
          </a:xfrm>
        </p:spPr>
        <p:txBody>
          <a:bodyPr>
            <a:normAutofit/>
          </a:bodyPr>
          <a:lstStyle/>
          <a:p>
            <a:pPr>
              <a:buFont typeface="Wingdings" pitchFamily="2" charset="2"/>
              <a:buChar char="Ø"/>
            </a:pPr>
            <a:endParaRPr lang="en-US" sz="2400" dirty="0" smtClean="0">
              <a:solidFill>
                <a:schemeClr val="tx1"/>
              </a:solidFill>
              <a:latin typeface="Comic Sans MS" pitchFamily="66" charset="0"/>
            </a:endParaRPr>
          </a:p>
          <a:p>
            <a:pPr>
              <a:buFont typeface="Wingdings" pitchFamily="2" charset="2"/>
              <a:buChar char="Ø"/>
            </a:pPr>
            <a:r>
              <a:rPr lang="en-US" sz="2400" dirty="0" smtClean="0">
                <a:solidFill>
                  <a:schemeClr val="tx1"/>
                </a:solidFill>
                <a:latin typeface="Comic Sans MS" pitchFamily="66" charset="0"/>
              </a:rPr>
              <a:t>Make lessons interactive (this means creating hands-on lessons)</a:t>
            </a:r>
          </a:p>
          <a:p>
            <a:pPr>
              <a:buNone/>
            </a:pPr>
            <a:endParaRPr lang="en-US" sz="2400" dirty="0" smtClean="0">
              <a:solidFill>
                <a:schemeClr val="tx1"/>
              </a:solidFill>
              <a:latin typeface="Comic Sans MS" pitchFamily="66" charset="0"/>
            </a:endParaRPr>
          </a:p>
          <a:p>
            <a:pPr>
              <a:buNone/>
            </a:pPr>
            <a:r>
              <a:rPr lang="en-US" sz="2400" dirty="0" smtClean="0">
                <a:solidFill>
                  <a:schemeClr val="tx1"/>
                </a:solidFill>
                <a:latin typeface="Comic Sans MS" pitchFamily="66" charset="0"/>
              </a:rPr>
              <a:t>    Relate material to students lives (try and create a real world connection to what students are learning ).</a:t>
            </a:r>
          </a:p>
          <a:p>
            <a:pPr>
              <a:buFont typeface="Wingdings" pitchFamily="2" charset="2"/>
              <a:buChar char="Ø"/>
            </a:pPr>
            <a:endParaRPr lang="en-US" sz="2400" dirty="0" smtClean="0">
              <a:solidFill>
                <a:schemeClr val="tx1"/>
              </a:solidFill>
              <a:latin typeface="Comic Sans MS" pitchFamily="66" charset="0"/>
            </a:endParaRPr>
          </a:p>
          <a:p>
            <a:pPr>
              <a:buFont typeface="Wingdings" pitchFamily="2" charset="2"/>
              <a:buChar char="Ø"/>
            </a:pPr>
            <a:r>
              <a:rPr lang="en-US" sz="2400" dirty="0" smtClean="0">
                <a:solidFill>
                  <a:schemeClr val="tx1"/>
                </a:solidFill>
                <a:latin typeface="Comic Sans MS" pitchFamily="66" charset="0"/>
              </a:rPr>
              <a:t>Utilize modern technology (children love electronics, any chance that they get to use it is a good thing ).</a:t>
            </a:r>
          </a:p>
          <a:p>
            <a:pPr>
              <a:buFont typeface="Wingdings" pitchFamily="2" charset="2"/>
              <a:buChar char="Ø"/>
            </a:pPr>
            <a:endParaRPr lang="en-US" sz="2400" dirty="0" smtClean="0">
              <a:solidFill>
                <a:schemeClr val="tx1"/>
              </a:solidFill>
              <a:latin typeface="Comic Sans MS" pitchFamily="66" charset="0"/>
            </a:endParaRPr>
          </a:p>
          <a:p>
            <a:pPr>
              <a:buFont typeface="Wingdings" pitchFamily="2" charset="2"/>
              <a:buChar char="Ø"/>
            </a:pPr>
            <a:endParaRPr lang="uk-UA" sz="2400" dirty="0">
              <a:solidFill>
                <a:schemeClr val="tx1"/>
              </a:solidFill>
              <a:latin typeface="Comic Sans MS" pitchFamily="66" charset="0"/>
            </a:endParaRPr>
          </a:p>
        </p:txBody>
      </p:sp>
      <p:pic>
        <p:nvPicPr>
          <p:cNvPr id="10243" name="Picture 3" descr="C:\Users\Windows7\Desktop\todays-lessons.jpg"/>
          <p:cNvPicPr>
            <a:picLocks noChangeAspect="1" noChangeArrowheads="1"/>
          </p:cNvPicPr>
          <p:nvPr/>
        </p:nvPicPr>
        <p:blipFill>
          <a:blip r:embed="rId2"/>
          <a:srcRect/>
          <a:stretch>
            <a:fillRect/>
          </a:stretch>
        </p:blipFill>
        <p:spPr bwMode="auto">
          <a:xfrm>
            <a:off x="0" y="4095750"/>
            <a:ext cx="3810000" cy="276225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0"/>
            <a:ext cx="8686800" cy="214290"/>
          </a:xfrm>
        </p:spPr>
        <p:txBody>
          <a:bodyPr>
            <a:normAutofit fontScale="90000"/>
          </a:bodyPr>
          <a:lstStyle/>
          <a:p>
            <a:endParaRPr lang="uk-UA" dirty="0"/>
          </a:p>
        </p:txBody>
      </p:sp>
      <p:sp>
        <p:nvSpPr>
          <p:cNvPr id="3" name="Содержимое 2"/>
          <p:cNvSpPr>
            <a:spLocks noGrp="1"/>
          </p:cNvSpPr>
          <p:nvPr>
            <p:ph idx="1"/>
          </p:nvPr>
        </p:nvSpPr>
        <p:spPr>
          <a:xfrm>
            <a:off x="457200" y="6812281"/>
            <a:ext cx="8686800" cy="45719"/>
          </a:xfrm>
        </p:spPr>
        <p:txBody>
          <a:bodyPr>
            <a:normAutofit fontScale="25000" lnSpcReduction="20000"/>
          </a:bodyPr>
          <a:lstStyle/>
          <a:p>
            <a:endParaRPr lang="uk-UA" dirty="0"/>
          </a:p>
        </p:txBody>
      </p:sp>
      <p:sp>
        <p:nvSpPr>
          <p:cNvPr id="4" name="Овал 3"/>
          <p:cNvSpPr/>
          <p:nvPr/>
        </p:nvSpPr>
        <p:spPr>
          <a:xfrm>
            <a:off x="3071802" y="1714488"/>
            <a:ext cx="2428892" cy="200026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 modern teacher as I see</a:t>
            </a:r>
          </a:p>
          <a:p>
            <a:pPr algn="ctr"/>
            <a:r>
              <a:rPr lang="en-US" dirty="0" smtClean="0"/>
              <a:t>him(her).</a:t>
            </a:r>
            <a:endParaRPr lang="uk-UA" dirty="0"/>
          </a:p>
        </p:txBody>
      </p:sp>
      <p:cxnSp>
        <p:nvCxnSpPr>
          <p:cNvPr id="6" name="Прямая со стрелкой 5"/>
          <p:cNvCxnSpPr>
            <a:stCxn id="4" idx="0"/>
            <a:endCxn id="29" idx="2"/>
          </p:cNvCxnSpPr>
          <p:nvPr/>
        </p:nvCxnSpPr>
        <p:spPr>
          <a:xfrm rot="5400000" flipH="1" flipV="1">
            <a:off x="4018355" y="1268001"/>
            <a:ext cx="714380" cy="1785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p:cNvCxnSpPr>
            <a:stCxn id="4" idx="1"/>
          </p:cNvCxnSpPr>
          <p:nvPr/>
        </p:nvCxnSpPr>
        <p:spPr>
          <a:xfrm rot="16200000" flipV="1">
            <a:off x="2603125" y="1183039"/>
            <a:ext cx="507244" cy="114151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a:stCxn id="4" idx="7"/>
            <a:endCxn id="25" idx="1"/>
          </p:cNvCxnSpPr>
          <p:nvPr/>
        </p:nvCxnSpPr>
        <p:spPr>
          <a:xfrm rot="16200000" flipH="1">
            <a:off x="5433589" y="1718822"/>
            <a:ext cx="778638" cy="13558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a:stCxn id="4" idx="5"/>
            <a:endCxn id="4" idx="5"/>
          </p:cNvCxnSpPr>
          <p:nvPr/>
        </p:nvCxnSpPr>
        <p:spPr>
          <a:xfrm rot="5400000">
            <a:off x="5144991" y="3421820"/>
            <a:ext cx="158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rot="16200000" flipH="1">
            <a:off x="4500562" y="4643446"/>
            <a:ext cx="714380" cy="1428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a:stCxn id="4" idx="3"/>
          </p:cNvCxnSpPr>
          <p:nvPr/>
        </p:nvCxnSpPr>
        <p:spPr>
          <a:xfrm rot="5400000">
            <a:off x="2853154" y="3354717"/>
            <a:ext cx="507248" cy="6414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Скругленный прямоугольник 24"/>
          <p:cNvSpPr/>
          <p:nvPr/>
        </p:nvSpPr>
        <p:spPr>
          <a:xfrm>
            <a:off x="6500826" y="571480"/>
            <a:ext cx="2500330" cy="442915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Knows how to collaborate (sharing experience, communicating and learning from others is an important part of  the learning and teaching process).</a:t>
            </a:r>
            <a:endParaRPr lang="uk-UA" dirty="0"/>
          </a:p>
        </p:txBody>
      </p:sp>
      <p:sp>
        <p:nvSpPr>
          <p:cNvPr id="29" name="Прямоугольник 28"/>
          <p:cNvSpPr/>
          <p:nvPr/>
        </p:nvSpPr>
        <p:spPr>
          <a:xfrm>
            <a:off x="3071802" y="285728"/>
            <a:ext cx="2786082" cy="71438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Is a lifelong learner.</a:t>
            </a:r>
            <a:endParaRPr lang="uk-UA" dirty="0"/>
          </a:p>
        </p:txBody>
      </p:sp>
      <p:sp>
        <p:nvSpPr>
          <p:cNvPr id="30" name="Скругленный прямоугольник 29"/>
          <p:cNvSpPr/>
          <p:nvPr/>
        </p:nvSpPr>
        <p:spPr>
          <a:xfrm>
            <a:off x="214282" y="142852"/>
            <a:ext cx="2071702" cy="314327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Is adaptive – able to adapt to whatever comes his way.</a:t>
            </a:r>
            <a:endParaRPr lang="uk-UA" dirty="0"/>
          </a:p>
        </p:txBody>
      </p:sp>
      <p:sp>
        <p:nvSpPr>
          <p:cNvPr id="31" name="Равнобедренный треугольник 30"/>
          <p:cNvSpPr/>
          <p:nvPr/>
        </p:nvSpPr>
        <p:spPr>
          <a:xfrm>
            <a:off x="3000364" y="3857628"/>
            <a:ext cx="5357850" cy="2786082"/>
          </a:xfrm>
          <a:prstGeom prst="triangle">
            <a:avLst>
              <a:gd name="adj" fmla="val 25968"/>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Is forward thinking (focus on preparing today’s children for what’s to come in the future).</a:t>
            </a:r>
            <a:endParaRPr lang="uk-UA" dirty="0"/>
          </a:p>
        </p:txBody>
      </p:sp>
      <p:sp>
        <p:nvSpPr>
          <p:cNvPr id="38" name="Прямоугольник 37"/>
          <p:cNvSpPr/>
          <p:nvPr/>
        </p:nvSpPr>
        <p:spPr>
          <a:xfrm>
            <a:off x="142844" y="3714752"/>
            <a:ext cx="2643206" cy="2928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Is an advocator ( not only for his students, but for himself and his profession).</a:t>
            </a:r>
            <a:endParaRPr lang="uk-UA" dirty="0"/>
          </a:p>
        </p:txBody>
      </p:sp>
      <p:cxnSp>
        <p:nvCxnSpPr>
          <p:cNvPr id="50" name="Прямая со стрелкой 49"/>
          <p:cNvCxnSpPr>
            <a:stCxn id="4" idx="5"/>
          </p:cNvCxnSpPr>
          <p:nvPr/>
        </p:nvCxnSpPr>
        <p:spPr>
          <a:xfrm rot="16200000" flipH="1">
            <a:off x="4712029" y="3854781"/>
            <a:ext cx="1150188" cy="2842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0"/>
            <a:ext cx="8686800" cy="714356"/>
          </a:xfrm>
        </p:spPr>
        <p:txBody>
          <a:bodyPr/>
          <a:lstStyle/>
          <a:p>
            <a:r>
              <a:rPr lang="en-US" b="1" dirty="0" smtClean="0">
                <a:solidFill>
                  <a:srgbClr val="0070C0"/>
                </a:solidFill>
                <a:latin typeface="MV Boli" pitchFamily="2" charset="0"/>
                <a:cs typeface="MV Boli" pitchFamily="2" charset="0"/>
              </a:rPr>
              <a:t>What  makes  a  </a:t>
            </a:r>
            <a:r>
              <a:rPr lang="en-US" b="1" dirty="0" smtClean="0">
                <a:solidFill>
                  <a:srgbClr val="FF0000"/>
                </a:solidFill>
                <a:latin typeface="MV Boli" pitchFamily="2" charset="0"/>
                <a:cs typeface="MV Boli" pitchFamily="2" charset="0"/>
              </a:rPr>
              <a:t>good  teacher</a:t>
            </a:r>
            <a:endParaRPr lang="uk-UA" b="1" dirty="0">
              <a:solidFill>
                <a:srgbClr val="0070C0"/>
              </a:solidFill>
              <a:cs typeface="MV Boli" pitchFamily="2" charset="0"/>
            </a:endParaRPr>
          </a:p>
        </p:txBody>
      </p:sp>
      <p:sp>
        <p:nvSpPr>
          <p:cNvPr id="3" name="Содержимое 2"/>
          <p:cNvSpPr>
            <a:spLocks noGrp="1"/>
          </p:cNvSpPr>
          <p:nvPr>
            <p:ph idx="1"/>
          </p:nvPr>
        </p:nvSpPr>
        <p:spPr>
          <a:xfrm>
            <a:off x="0" y="785794"/>
            <a:ext cx="9144000" cy="6072206"/>
          </a:xfrm>
        </p:spPr>
        <p:txBody>
          <a:bodyPr>
            <a:normAutofit/>
          </a:bodyPr>
          <a:lstStyle/>
          <a:p>
            <a:endParaRPr lang="uk-UA" sz="2400" dirty="0">
              <a:latin typeface="Monotype Corsiva" pitchFamily="66" charset="0"/>
            </a:endParaRPr>
          </a:p>
        </p:txBody>
      </p:sp>
      <p:pic>
        <p:nvPicPr>
          <p:cNvPr id="1027" name="Picture 3" descr="C:\Users\Windows7\Desktop\images (18).jpg"/>
          <p:cNvPicPr>
            <a:picLocks noChangeAspect="1" noChangeArrowheads="1"/>
          </p:cNvPicPr>
          <p:nvPr/>
        </p:nvPicPr>
        <p:blipFill>
          <a:blip r:embed="rId2"/>
          <a:srcRect/>
          <a:stretch>
            <a:fillRect/>
          </a:stretch>
        </p:blipFill>
        <p:spPr bwMode="auto">
          <a:xfrm>
            <a:off x="3362325" y="2468563"/>
            <a:ext cx="2314575" cy="1981200"/>
          </a:xfrm>
          <a:prstGeom prst="rect">
            <a:avLst/>
          </a:prstGeom>
          <a:noFill/>
        </p:spPr>
      </p:pic>
      <p:sp>
        <p:nvSpPr>
          <p:cNvPr id="6" name="Овал 5"/>
          <p:cNvSpPr/>
          <p:nvPr/>
        </p:nvSpPr>
        <p:spPr>
          <a:xfrm>
            <a:off x="7143768" y="1785926"/>
            <a:ext cx="2000232" cy="114300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Monotype Corsiva" pitchFamily="66" charset="0"/>
              </a:rPr>
              <a:t>is  kind/ patient</a:t>
            </a:r>
            <a:endParaRPr lang="uk-UA" sz="2400" b="1" dirty="0">
              <a:latin typeface="Monotype Corsiva" pitchFamily="66" charset="0"/>
            </a:endParaRPr>
          </a:p>
        </p:txBody>
      </p:sp>
      <p:sp>
        <p:nvSpPr>
          <p:cNvPr id="7" name="Овал 6"/>
          <p:cNvSpPr/>
          <p:nvPr/>
        </p:nvSpPr>
        <p:spPr>
          <a:xfrm>
            <a:off x="5000628" y="785794"/>
            <a:ext cx="2000264" cy="15001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is fair and has good discipline</a:t>
            </a:r>
            <a:endParaRPr lang="uk-UA" b="1" dirty="0"/>
          </a:p>
        </p:txBody>
      </p:sp>
      <p:sp>
        <p:nvSpPr>
          <p:cNvPr id="8" name="Овал 7"/>
          <p:cNvSpPr/>
          <p:nvPr/>
        </p:nvSpPr>
        <p:spPr>
          <a:xfrm>
            <a:off x="2357422" y="785794"/>
            <a:ext cx="1928826" cy="135732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Monotype Corsiva" pitchFamily="66" charset="0"/>
              </a:rPr>
              <a:t>Has  a good sense of </a:t>
            </a:r>
            <a:r>
              <a:rPr lang="en-US" sz="2400" b="1" dirty="0" err="1" smtClean="0">
                <a:solidFill>
                  <a:schemeClr val="bg1"/>
                </a:solidFill>
                <a:latin typeface="Monotype Corsiva" pitchFamily="66" charset="0"/>
              </a:rPr>
              <a:t>humour</a:t>
            </a:r>
            <a:r>
              <a:rPr lang="en-US" sz="2400" b="1" dirty="0" smtClean="0">
                <a:solidFill>
                  <a:schemeClr val="bg1"/>
                </a:solidFill>
                <a:latin typeface="Monotype Corsiva" pitchFamily="66" charset="0"/>
              </a:rPr>
              <a:t> / smiles</a:t>
            </a:r>
            <a:endParaRPr lang="uk-UA" sz="2400" b="1" dirty="0">
              <a:solidFill>
                <a:schemeClr val="bg1"/>
              </a:solidFill>
              <a:latin typeface="Monotype Corsiva" pitchFamily="66" charset="0"/>
            </a:endParaRPr>
          </a:p>
        </p:txBody>
      </p:sp>
      <p:sp>
        <p:nvSpPr>
          <p:cNvPr id="9" name="Овал 8"/>
          <p:cNvSpPr/>
          <p:nvPr/>
        </p:nvSpPr>
        <p:spPr>
          <a:xfrm>
            <a:off x="428596" y="1500174"/>
            <a:ext cx="1785950" cy="1714512"/>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is intelligent /knows the subject</a:t>
            </a:r>
            <a:endParaRPr lang="uk-UA" b="1" dirty="0"/>
          </a:p>
        </p:txBody>
      </p:sp>
      <p:sp>
        <p:nvSpPr>
          <p:cNvPr id="10" name="Овал 9"/>
          <p:cNvSpPr/>
          <p:nvPr/>
        </p:nvSpPr>
        <p:spPr>
          <a:xfrm>
            <a:off x="6429388" y="3357562"/>
            <a:ext cx="2214578" cy="170021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understands / respects everyone as individual</a:t>
            </a:r>
            <a:endParaRPr lang="uk-UA" b="1" dirty="0"/>
          </a:p>
        </p:txBody>
      </p:sp>
      <p:sp>
        <p:nvSpPr>
          <p:cNvPr id="11" name="Овал 10"/>
          <p:cNvSpPr/>
          <p:nvPr/>
        </p:nvSpPr>
        <p:spPr>
          <a:xfrm>
            <a:off x="5286380" y="5072074"/>
            <a:ext cx="1985970" cy="1643074"/>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Monotype Corsiva" pitchFamily="66" charset="0"/>
              </a:rPr>
              <a:t>doesn’t give up / believes  in everyone </a:t>
            </a:r>
            <a:endParaRPr lang="uk-UA" sz="2400" b="1" dirty="0">
              <a:latin typeface="Monotype Corsiva" pitchFamily="66" charset="0"/>
            </a:endParaRPr>
          </a:p>
        </p:txBody>
      </p:sp>
      <p:sp>
        <p:nvSpPr>
          <p:cNvPr id="13" name="Овал 12"/>
          <p:cNvSpPr/>
          <p:nvPr/>
        </p:nvSpPr>
        <p:spPr>
          <a:xfrm>
            <a:off x="2786050" y="5072074"/>
            <a:ext cx="1985970" cy="1785926"/>
          </a:xfrm>
          <a:prstGeom prst="ellipse">
            <a:avLst/>
          </a:prstGeom>
          <a:solidFill>
            <a:srgbClr val="D34D0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gives </a:t>
            </a:r>
            <a:r>
              <a:rPr lang="en-US" b="1" dirty="0" err="1" smtClean="0"/>
              <a:t>incen</a:t>
            </a:r>
            <a:r>
              <a:rPr lang="en-US" b="1" dirty="0" smtClean="0"/>
              <a:t>- </a:t>
            </a:r>
            <a:r>
              <a:rPr lang="en-US" b="1" dirty="0" err="1" smtClean="0"/>
              <a:t>tives</a:t>
            </a:r>
            <a:r>
              <a:rPr lang="en-US" b="1" dirty="0" smtClean="0"/>
              <a:t>, rewards, says” Well done!”</a:t>
            </a:r>
            <a:endParaRPr lang="uk-UA" b="1" dirty="0"/>
          </a:p>
        </p:txBody>
      </p:sp>
      <p:sp>
        <p:nvSpPr>
          <p:cNvPr id="14" name="Овал 13"/>
          <p:cNvSpPr/>
          <p:nvPr/>
        </p:nvSpPr>
        <p:spPr>
          <a:xfrm>
            <a:off x="285720" y="5143512"/>
            <a:ext cx="1857388" cy="171448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sets a good example</a:t>
            </a:r>
            <a:endParaRPr lang="uk-UA" sz="2000" b="1" dirty="0"/>
          </a:p>
        </p:txBody>
      </p:sp>
      <p:sp>
        <p:nvSpPr>
          <p:cNvPr id="15" name="Овал 14"/>
          <p:cNvSpPr/>
          <p:nvPr/>
        </p:nvSpPr>
        <p:spPr>
          <a:xfrm>
            <a:off x="857224" y="3429000"/>
            <a:ext cx="2143140" cy="1643074"/>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Monotype Corsiva" pitchFamily="66" charset="0"/>
              </a:rPr>
              <a:t>admits when doesn’t know the answer, </a:t>
            </a:r>
            <a:r>
              <a:rPr lang="en-US" sz="2000" b="1" dirty="0" err="1" smtClean="0">
                <a:latin typeface="Monotype Corsiva" pitchFamily="66" charset="0"/>
              </a:rPr>
              <a:t>apologises</a:t>
            </a:r>
            <a:endParaRPr lang="uk-UA" sz="2000" b="1" dirty="0">
              <a:latin typeface="Monotype Corsiva" pitchFamily="66"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solidFill>
                  <a:schemeClr val="tx1"/>
                </a:solidFill>
              </a:rPr>
              <a:t>How to teach</a:t>
            </a:r>
            <a:endParaRPr lang="uk-UA" dirty="0">
              <a:solidFill>
                <a:schemeClr val="tx1"/>
              </a:solidFill>
            </a:endParaRPr>
          </a:p>
        </p:txBody>
      </p:sp>
      <p:sp>
        <p:nvSpPr>
          <p:cNvPr id="3" name="Содержимое 2"/>
          <p:cNvSpPr>
            <a:spLocks noGrp="1"/>
          </p:cNvSpPr>
          <p:nvPr>
            <p:ph idx="1"/>
          </p:nvPr>
        </p:nvSpPr>
        <p:spPr>
          <a:xfrm>
            <a:off x="457200" y="3071810"/>
            <a:ext cx="8686800" cy="1874838"/>
          </a:xfrm>
        </p:spPr>
        <p:txBody>
          <a:bodyPr/>
          <a:lstStyle/>
          <a:p>
            <a:endParaRPr lang="en-US" dirty="0" smtClean="0"/>
          </a:p>
          <a:p>
            <a:r>
              <a:rPr lang="en-US" dirty="0" smtClean="0"/>
              <a:t>                              </a:t>
            </a:r>
            <a:r>
              <a:rPr lang="en-US" dirty="0" smtClean="0">
                <a:solidFill>
                  <a:schemeClr val="tx1"/>
                </a:solidFill>
              </a:rPr>
              <a:t>&amp;</a:t>
            </a:r>
            <a:endParaRPr lang="uk-UA" dirty="0">
              <a:solidFill>
                <a:schemeClr val="tx1"/>
              </a:solidFill>
            </a:endParaRPr>
          </a:p>
        </p:txBody>
      </p:sp>
      <p:pic>
        <p:nvPicPr>
          <p:cNvPr id="12290" name="Picture 2" descr="C:\Users\Windows7\Desktop\01grammar-foto-webs2.png"/>
          <p:cNvPicPr>
            <a:picLocks noChangeAspect="1" noChangeArrowheads="1"/>
          </p:cNvPicPr>
          <p:nvPr/>
        </p:nvPicPr>
        <p:blipFill>
          <a:blip r:embed="rId2"/>
          <a:srcRect/>
          <a:stretch>
            <a:fillRect/>
          </a:stretch>
        </p:blipFill>
        <p:spPr bwMode="auto">
          <a:xfrm>
            <a:off x="1000100" y="1214422"/>
            <a:ext cx="7143800" cy="2235200"/>
          </a:xfrm>
          <a:prstGeom prst="rect">
            <a:avLst/>
          </a:prstGeom>
          <a:noFill/>
        </p:spPr>
      </p:pic>
      <p:pic>
        <p:nvPicPr>
          <p:cNvPr id="12291" name="Picture 3" descr="C:\Users\Windows7\Desktop\main-qimg-3017e428dce63d295c456df1dd9eebd4.png"/>
          <p:cNvPicPr>
            <a:picLocks noChangeAspect="1" noChangeArrowheads="1"/>
          </p:cNvPicPr>
          <p:nvPr/>
        </p:nvPicPr>
        <p:blipFill>
          <a:blip r:embed="rId3"/>
          <a:srcRect/>
          <a:stretch>
            <a:fillRect/>
          </a:stretch>
        </p:blipFill>
        <p:spPr bwMode="auto">
          <a:xfrm>
            <a:off x="714348" y="4214818"/>
            <a:ext cx="7715304" cy="2643182"/>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p:txBody>
          <a:bodyPr/>
          <a:lstStyle/>
          <a:p>
            <a:endParaRPr lang="uk-UA"/>
          </a:p>
        </p:txBody>
      </p:sp>
      <p:pic>
        <p:nvPicPr>
          <p:cNvPr id="1026" name="Picture 2" descr="F:\an-english-lesson-fun-for-everyone-1215352892015113-8-thumbnail-4.jpg"/>
          <p:cNvPicPr>
            <a:picLocks noChangeAspect="1" noChangeArrowheads="1"/>
          </p:cNvPicPr>
          <p:nvPr/>
        </p:nvPicPr>
        <p:blipFill>
          <a:blip r:embed="rId2"/>
          <a:srcRect/>
          <a:stretch>
            <a:fillRect/>
          </a:stretch>
        </p:blipFill>
        <p:spPr bwMode="auto">
          <a:xfrm>
            <a:off x="0" y="0"/>
            <a:ext cx="9144001" cy="7072338"/>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p:txBody>
          <a:bodyPr/>
          <a:lstStyle/>
          <a:p>
            <a:endParaRPr lang="uk-UA"/>
          </a:p>
        </p:txBody>
      </p:sp>
      <p:pic>
        <p:nvPicPr>
          <p:cNvPr id="13314" name="Picture 2" descr="C:\Users\Windows7\Desktop\Новая папка\d9470c20301f7628431c8f4e6cdb158c.jpg"/>
          <p:cNvPicPr>
            <a:picLocks noChangeAspect="1" noChangeArrowheads="1"/>
          </p:cNvPicPr>
          <p:nvPr/>
        </p:nvPicPr>
        <p:blipFill>
          <a:blip r:embed="rId2"/>
          <a:srcRect/>
          <a:stretch>
            <a:fillRect/>
          </a:stretch>
        </p:blipFill>
        <p:spPr bwMode="auto">
          <a:xfrm>
            <a:off x="-214346" y="-1071594"/>
            <a:ext cx="9358346" cy="7929594"/>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p:txBody>
          <a:bodyPr/>
          <a:lstStyle/>
          <a:p>
            <a:endParaRPr lang="uk-UA" dirty="0"/>
          </a:p>
        </p:txBody>
      </p:sp>
      <p:pic>
        <p:nvPicPr>
          <p:cNvPr id="14338" name="Picture 2" descr="C:\Users\Windows7\Desktop\Новая папка\a0bf1d8937d87da91355e373da4e0f15.jpg"/>
          <p:cNvPicPr>
            <a:picLocks noChangeAspect="1" noChangeArrowheads="1"/>
          </p:cNvPicPr>
          <p:nvPr/>
        </p:nvPicPr>
        <p:blipFill>
          <a:blip r:embed="rId2"/>
          <a:srcRect/>
          <a:stretch>
            <a:fillRect/>
          </a:stretch>
        </p:blipFill>
        <p:spPr bwMode="auto">
          <a:xfrm>
            <a:off x="3929058" y="428604"/>
            <a:ext cx="4900648" cy="5665822"/>
          </a:xfrm>
          <a:prstGeom prst="rect">
            <a:avLst/>
          </a:prstGeom>
          <a:noFill/>
        </p:spPr>
      </p:pic>
      <p:pic>
        <p:nvPicPr>
          <p:cNvPr id="1026" name="Picture 2" descr="C:\Users\Windows7\Desktop\teaching-motivation.jpg"/>
          <p:cNvPicPr>
            <a:picLocks noChangeAspect="1" noChangeArrowheads="1"/>
          </p:cNvPicPr>
          <p:nvPr/>
        </p:nvPicPr>
        <p:blipFill>
          <a:blip r:embed="rId3"/>
          <a:srcRect/>
          <a:stretch>
            <a:fillRect/>
          </a:stretch>
        </p:blipFill>
        <p:spPr bwMode="auto">
          <a:xfrm>
            <a:off x="285720" y="2714620"/>
            <a:ext cx="3357586" cy="350045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p:txBody>
          <a:bodyPr/>
          <a:lstStyle/>
          <a:p>
            <a:endParaRPr lang="uk-UA"/>
          </a:p>
        </p:txBody>
      </p:sp>
      <p:pic>
        <p:nvPicPr>
          <p:cNvPr id="15362" name="Picture 2" descr="C:\Users\Windows7\Desktop\Новая папка\7299432.jpg"/>
          <p:cNvPicPr>
            <a:picLocks noChangeAspect="1" noChangeArrowheads="1"/>
          </p:cNvPicPr>
          <p:nvPr/>
        </p:nvPicPr>
        <p:blipFill>
          <a:blip r:embed="rId2"/>
          <a:srcRect/>
          <a:stretch>
            <a:fillRect/>
          </a:stretch>
        </p:blipFill>
        <p:spPr bwMode="auto">
          <a:xfrm>
            <a:off x="714348" y="1"/>
            <a:ext cx="7572428" cy="6857999"/>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dirty="0"/>
          </a:p>
        </p:txBody>
      </p:sp>
      <p:sp>
        <p:nvSpPr>
          <p:cNvPr id="3" name="Содержимое 2"/>
          <p:cNvSpPr>
            <a:spLocks noGrp="1"/>
          </p:cNvSpPr>
          <p:nvPr>
            <p:ph idx="1"/>
          </p:nvPr>
        </p:nvSpPr>
        <p:spPr>
          <a:xfrm>
            <a:off x="304800" y="928670"/>
            <a:ext cx="5053018" cy="5572165"/>
          </a:xfrm>
        </p:spPr>
        <p:style>
          <a:lnRef idx="1">
            <a:schemeClr val="accent4"/>
          </a:lnRef>
          <a:fillRef idx="2">
            <a:schemeClr val="accent4"/>
          </a:fillRef>
          <a:effectRef idx="1">
            <a:schemeClr val="accent4"/>
          </a:effectRef>
          <a:fontRef idx="minor">
            <a:schemeClr val="dk1"/>
          </a:fontRef>
        </p:style>
        <p:txBody>
          <a:bodyPr>
            <a:noAutofit/>
          </a:bodyPr>
          <a:lstStyle/>
          <a:p>
            <a:pPr>
              <a:buNone/>
            </a:pPr>
            <a:r>
              <a:rPr lang="uk-UA" sz="2400" dirty="0" err="1" smtClean="0"/>
              <a:t>Калакайло</a:t>
            </a:r>
            <a:r>
              <a:rPr lang="uk-UA" sz="2400" dirty="0" smtClean="0"/>
              <a:t> Уляна Мартинівна.</a:t>
            </a:r>
          </a:p>
          <a:p>
            <a:pPr>
              <a:buNone/>
            </a:pPr>
            <a:r>
              <a:rPr lang="uk-UA" sz="2400" dirty="0" smtClean="0"/>
              <a:t>Борщівська ЗОШ І-ІІІ ст. №1.</a:t>
            </a:r>
          </a:p>
          <a:p>
            <a:pPr>
              <a:buNone/>
            </a:pPr>
            <a:r>
              <a:rPr lang="uk-UA" sz="2400" dirty="0" smtClean="0"/>
              <a:t>Вчитель англійської мови.</a:t>
            </a:r>
          </a:p>
          <a:p>
            <a:pPr>
              <a:buNone/>
            </a:pPr>
            <a:r>
              <a:rPr lang="uk-UA" sz="2400" dirty="0" smtClean="0">
                <a:solidFill>
                  <a:srgbClr val="002060"/>
                </a:solidFill>
              </a:rPr>
              <a:t>Категорія</a:t>
            </a:r>
            <a:r>
              <a:rPr lang="uk-UA" sz="2400" dirty="0" smtClean="0"/>
              <a:t> : вища.</a:t>
            </a:r>
          </a:p>
          <a:p>
            <a:pPr>
              <a:buNone/>
            </a:pPr>
            <a:r>
              <a:rPr lang="uk-UA" sz="2400" dirty="0" smtClean="0">
                <a:solidFill>
                  <a:srgbClr val="002060"/>
                </a:solidFill>
              </a:rPr>
              <a:t>Звання</a:t>
            </a:r>
            <a:r>
              <a:rPr lang="uk-UA" sz="2400" dirty="0" smtClean="0"/>
              <a:t>: старший вчитель.</a:t>
            </a:r>
          </a:p>
          <a:p>
            <a:pPr>
              <a:buNone/>
            </a:pPr>
            <a:r>
              <a:rPr lang="uk-UA" sz="2400" dirty="0" smtClean="0">
                <a:solidFill>
                  <a:srgbClr val="002060"/>
                </a:solidFill>
              </a:rPr>
              <a:t>Стаж роботи</a:t>
            </a:r>
            <a:r>
              <a:rPr lang="uk-UA" sz="2400" dirty="0" smtClean="0"/>
              <a:t>: 24 роки.</a:t>
            </a:r>
          </a:p>
          <a:p>
            <a:pPr>
              <a:buNone/>
            </a:pPr>
            <a:r>
              <a:rPr lang="uk-UA" sz="2400" dirty="0" smtClean="0">
                <a:solidFill>
                  <a:srgbClr val="002060"/>
                </a:solidFill>
              </a:rPr>
              <a:t>Методична проблема, над якою працюю</a:t>
            </a:r>
            <a:r>
              <a:rPr lang="uk-UA" sz="2400" dirty="0" smtClean="0"/>
              <a:t>: “ Розвиток комунікативної компетенції шляхом вдосконалення лексичних і граматичних навичок учнів.</a:t>
            </a:r>
            <a:r>
              <a:rPr lang="en-US" sz="2400" dirty="0" smtClean="0"/>
              <a:t>”</a:t>
            </a:r>
            <a:endParaRPr lang="uk-UA" sz="2400" dirty="0" smtClean="0"/>
          </a:p>
        </p:txBody>
      </p:sp>
      <p:pic>
        <p:nvPicPr>
          <p:cNvPr id="1026" name="Picture 2" descr="P1010042"/>
          <p:cNvPicPr>
            <a:picLocks noChangeAspect="1" noChangeArrowheads="1"/>
          </p:cNvPicPr>
          <p:nvPr/>
        </p:nvPicPr>
        <p:blipFill>
          <a:blip r:embed="rId2" cstate="print"/>
          <a:srcRect/>
          <a:stretch>
            <a:fillRect/>
          </a:stretch>
        </p:blipFill>
        <p:spPr bwMode="auto">
          <a:xfrm>
            <a:off x="5429256" y="1142984"/>
            <a:ext cx="3571884" cy="55114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p:txBody>
          <a:bodyPr/>
          <a:lstStyle/>
          <a:p>
            <a:endParaRPr lang="uk-UA"/>
          </a:p>
        </p:txBody>
      </p:sp>
      <p:pic>
        <p:nvPicPr>
          <p:cNvPr id="10242" name="Picture 2" descr="C:\Users\Windows7\Desktop\vocabulary-learning-tips-4-638.jpg"/>
          <p:cNvPicPr>
            <a:picLocks noChangeAspect="1" noChangeArrowheads="1"/>
          </p:cNvPicPr>
          <p:nvPr/>
        </p:nvPicPr>
        <p:blipFill>
          <a:blip r:embed="rId2"/>
          <a:srcRect/>
          <a:stretch>
            <a:fillRect/>
          </a:stretch>
        </p:blipFill>
        <p:spPr bwMode="auto">
          <a:xfrm>
            <a:off x="0" y="0"/>
            <a:ext cx="9144000" cy="6865166"/>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p:txBody>
          <a:bodyPr/>
          <a:lstStyle/>
          <a:p>
            <a:endParaRPr lang="uk-UA"/>
          </a:p>
        </p:txBody>
      </p:sp>
      <p:pic>
        <p:nvPicPr>
          <p:cNvPr id="11266" name="Picture 2" descr="C:\Users\Windows7\Desktop\basics-of-teaching-vocabulary-10-728.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p:txBody>
          <a:bodyPr/>
          <a:lstStyle/>
          <a:p>
            <a:endParaRPr lang="uk-UA"/>
          </a:p>
        </p:txBody>
      </p:sp>
      <p:pic>
        <p:nvPicPr>
          <p:cNvPr id="12290" name="Picture 2" descr="C:\Users\Windows7\Desktop\vocabulary-strategies-2-728.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12291" name="Picture 3" descr="C:\Users\Windows7\Desktop\images.png"/>
          <p:cNvPicPr>
            <a:picLocks noChangeAspect="1" noChangeArrowheads="1"/>
          </p:cNvPicPr>
          <p:nvPr/>
        </p:nvPicPr>
        <p:blipFill>
          <a:blip r:embed="rId3"/>
          <a:srcRect/>
          <a:stretch>
            <a:fillRect/>
          </a:stretch>
        </p:blipFill>
        <p:spPr bwMode="auto">
          <a:xfrm>
            <a:off x="4572000" y="4714884"/>
            <a:ext cx="4167198" cy="2000252"/>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p:txBody>
          <a:bodyPr/>
          <a:lstStyle/>
          <a:p>
            <a:endParaRPr lang="uk-UA"/>
          </a:p>
        </p:txBody>
      </p:sp>
      <p:pic>
        <p:nvPicPr>
          <p:cNvPr id="14338" name="Picture 2" descr="C:\Users\Windows7\Desktop\teaching-vocabulary-10-638.jpg"/>
          <p:cNvPicPr>
            <a:picLocks noChangeAspect="1" noChangeArrowheads="1"/>
          </p:cNvPicPr>
          <p:nvPr/>
        </p:nvPicPr>
        <p:blipFill>
          <a:blip r:embed="rId2"/>
          <a:srcRect/>
          <a:stretch>
            <a:fillRect/>
          </a:stretch>
        </p:blipFill>
        <p:spPr bwMode="auto">
          <a:xfrm>
            <a:off x="0" y="0"/>
            <a:ext cx="9144000" cy="7358090"/>
          </a:xfrm>
          <a:prstGeom prst="rect">
            <a:avLst/>
          </a:prstGeom>
          <a:noFill/>
        </p:spPr>
      </p:pic>
      <p:pic>
        <p:nvPicPr>
          <p:cNvPr id="14339" name="Picture 3" descr="C:\Users\Windows7\Desktop\images (11).jpg"/>
          <p:cNvPicPr>
            <a:picLocks noChangeAspect="1" noChangeArrowheads="1"/>
          </p:cNvPicPr>
          <p:nvPr/>
        </p:nvPicPr>
        <p:blipFill>
          <a:blip r:embed="rId3"/>
          <a:srcRect/>
          <a:stretch>
            <a:fillRect/>
          </a:stretch>
        </p:blipFill>
        <p:spPr bwMode="auto">
          <a:xfrm>
            <a:off x="6286512" y="3357562"/>
            <a:ext cx="2714612" cy="2895618"/>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p:txBody>
          <a:bodyPr/>
          <a:lstStyle/>
          <a:p>
            <a:endParaRPr lang="uk-UA"/>
          </a:p>
        </p:txBody>
      </p:sp>
      <p:pic>
        <p:nvPicPr>
          <p:cNvPr id="16386" name="Picture 2" descr="C:\Users\Windows7\Desktop\teaching-vocabulary-2-638.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0"/>
            <a:ext cx="8686800" cy="1295400"/>
          </a:xfrm>
        </p:spPr>
        <p:txBody>
          <a:bodyPr>
            <a:normAutofit/>
          </a:bodyPr>
          <a:lstStyle/>
          <a:p>
            <a:r>
              <a:rPr lang="en-US" sz="4400" dirty="0" smtClean="0">
                <a:solidFill>
                  <a:schemeClr val="bg1"/>
                </a:solidFill>
                <a:latin typeface="Monotype Corsiva" pitchFamily="66" charset="0"/>
              </a:rPr>
              <a:t>Importance     of     grammar</a:t>
            </a:r>
            <a:endParaRPr lang="uk-UA" sz="4400" dirty="0">
              <a:solidFill>
                <a:schemeClr val="bg1"/>
              </a:solidFill>
              <a:latin typeface="Monotype Corsiva" pitchFamily="66" charset="0"/>
            </a:endParaRPr>
          </a:p>
        </p:txBody>
      </p:sp>
      <p:sp>
        <p:nvSpPr>
          <p:cNvPr id="3" name="Содержимое 2"/>
          <p:cNvSpPr>
            <a:spLocks noGrp="1"/>
          </p:cNvSpPr>
          <p:nvPr>
            <p:ph idx="1"/>
          </p:nvPr>
        </p:nvSpPr>
        <p:spPr/>
        <p:txBody>
          <a:bodyPr/>
          <a:lstStyle/>
          <a:p>
            <a:endParaRPr lang="uk-UA"/>
          </a:p>
        </p:txBody>
      </p:sp>
      <p:pic>
        <p:nvPicPr>
          <p:cNvPr id="15362" name="Picture 2" descr="C:\Users\Windows7\Desktop\Без названия (3).jpg"/>
          <p:cNvPicPr>
            <a:picLocks noChangeAspect="1" noChangeArrowheads="1"/>
          </p:cNvPicPr>
          <p:nvPr/>
        </p:nvPicPr>
        <p:blipFill>
          <a:blip r:embed="rId2"/>
          <a:srcRect/>
          <a:stretch>
            <a:fillRect/>
          </a:stretch>
        </p:blipFill>
        <p:spPr bwMode="auto">
          <a:xfrm>
            <a:off x="571472" y="1214422"/>
            <a:ext cx="8143932" cy="5429288"/>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p:txBody>
          <a:bodyPr/>
          <a:lstStyle/>
          <a:p>
            <a:endParaRPr lang="uk-UA"/>
          </a:p>
        </p:txBody>
      </p:sp>
      <p:pic>
        <p:nvPicPr>
          <p:cNvPr id="17410" name="Picture 2" descr="C:\Users\Windows7\Desktop\how-to-present-practice-grammar-in-the-classroom-4-638.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17411" name="Picture 3" descr="C:\Users\Windows7\Desktop\images (1).jpg"/>
          <p:cNvPicPr>
            <a:picLocks noChangeAspect="1" noChangeArrowheads="1"/>
          </p:cNvPicPr>
          <p:nvPr/>
        </p:nvPicPr>
        <p:blipFill>
          <a:blip r:embed="rId3"/>
          <a:srcRect/>
          <a:stretch>
            <a:fillRect/>
          </a:stretch>
        </p:blipFill>
        <p:spPr bwMode="auto">
          <a:xfrm>
            <a:off x="3643306" y="4895859"/>
            <a:ext cx="2143125" cy="1962141"/>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457200"/>
            <a:ext cx="8686800" cy="1471602"/>
          </a:xfrm>
        </p:spPr>
        <p:txBody>
          <a:bodyPr/>
          <a:lstStyle/>
          <a:p>
            <a:pPr algn="ctr"/>
            <a:r>
              <a:rPr lang="en-US" dirty="0" smtClean="0">
                <a:solidFill>
                  <a:srgbClr val="002060"/>
                </a:solidFill>
                <a:latin typeface="Aharoni" pitchFamily="2" charset="-79"/>
                <a:cs typeface="Aharoni" pitchFamily="2" charset="-79"/>
              </a:rPr>
              <a:t>To teach </a:t>
            </a:r>
            <a:r>
              <a:rPr lang="en-US" dirty="0" smtClean="0">
                <a:solidFill>
                  <a:srgbClr val="D34D03"/>
                </a:solidFill>
                <a:latin typeface="Aharoni" pitchFamily="2" charset="-79"/>
                <a:cs typeface="Aharoni" pitchFamily="2" charset="-79"/>
              </a:rPr>
              <a:t>grammar well </a:t>
            </a:r>
            <a:r>
              <a:rPr lang="en-US" dirty="0" smtClean="0">
                <a:solidFill>
                  <a:srgbClr val="002060"/>
                </a:solidFill>
                <a:latin typeface="Aharoni" pitchFamily="2" charset="-79"/>
                <a:cs typeface="Aharoni" pitchFamily="2" charset="-79"/>
              </a:rPr>
              <a:t>we </a:t>
            </a:r>
            <a:r>
              <a:rPr lang="en-US" dirty="0" smtClean="0">
                <a:solidFill>
                  <a:srgbClr val="D34D03"/>
                </a:solidFill>
                <a:latin typeface="Aharoni" pitchFamily="2" charset="-79"/>
                <a:cs typeface="Aharoni" pitchFamily="2" charset="-79"/>
              </a:rPr>
              <a:t>have to:</a:t>
            </a:r>
            <a:endParaRPr lang="uk-UA" dirty="0">
              <a:solidFill>
                <a:srgbClr val="002060"/>
              </a:solidFill>
              <a:cs typeface="Aharoni" pitchFamily="2" charset="-79"/>
            </a:endParaRPr>
          </a:p>
        </p:txBody>
      </p:sp>
      <p:sp>
        <p:nvSpPr>
          <p:cNvPr id="3" name="Содержимое 2"/>
          <p:cNvSpPr>
            <a:spLocks noGrp="1"/>
          </p:cNvSpPr>
          <p:nvPr>
            <p:ph idx="1"/>
          </p:nvPr>
        </p:nvSpPr>
        <p:spPr>
          <a:xfrm>
            <a:off x="0" y="1928802"/>
            <a:ext cx="9144000" cy="4151323"/>
          </a:xfrm>
        </p:spPr>
        <p:txBody>
          <a:bodyPr>
            <a:normAutofit/>
          </a:bodyPr>
          <a:lstStyle/>
          <a:p>
            <a:pPr>
              <a:buNone/>
            </a:pPr>
            <a:r>
              <a:rPr lang="en-US" sz="4000" dirty="0" smtClean="0">
                <a:latin typeface="Arial Black" pitchFamily="34" charset="0"/>
              </a:rPr>
              <a:t>  Get students to notice and understand the new grammar and how it works.</a:t>
            </a:r>
          </a:p>
          <a:p>
            <a:pPr algn="ctr">
              <a:buNone/>
            </a:pPr>
            <a:r>
              <a:rPr lang="en-US" sz="4000" dirty="0" smtClean="0">
                <a:latin typeface="Arial Black" pitchFamily="34" charset="0"/>
              </a:rPr>
              <a:t>  Give students lots of high             quality practice until they   can use the grammar well. </a:t>
            </a:r>
          </a:p>
          <a:p>
            <a:endParaRPr lang="uk-UA" sz="4000" dirty="0">
              <a:latin typeface="Arial Black"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a:xfrm>
            <a:off x="0" y="1"/>
            <a:ext cx="9144000" cy="4429131"/>
          </a:xfrm>
        </p:spPr>
        <p:txBody>
          <a:bodyPr>
            <a:normAutofit fontScale="92500" lnSpcReduction="10000"/>
          </a:bodyPr>
          <a:lstStyle/>
          <a:p>
            <a:pPr>
              <a:buNone/>
            </a:pPr>
            <a:r>
              <a:rPr lang="en-US" dirty="0" smtClean="0">
                <a:solidFill>
                  <a:srgbClr val="FF0000"/>
                </a:solidFill>
              </a:rPr>
              <a:t>TIPS.MAYBE YOU WILL FIND THEM USEFUL.</a:t>
            </a:r>
          </a:p>
          <a:p>
            <a:pPr>
              <a:buNone/>
            </a:pPr>
            <a:r>
              <a:rPr lang="en-US" dirty="0" smtClean="0">
                <a:solidFill>
                  <a:schemeClr val="bg1"/>
                </a:solidFill>
                <a:latin typeface="Monotype Corsiva" pitchFamily="66" charset="0"/>
              </a:rPr>
              <a:t>Try not to always rely solely on your textbook for lessons. At  the same time make sure that you evaluate any other source you might use like other books, teachers, written resources, and Internet web pages.</a:t>
            </a:r>
          </a:p>
          <a:p>
            <a:pPr>
              <a:buNone/>
            </a:pPr>
            <a:r>
              <a:rPr lang="en-US" dirty="0" err="1" smtClean="0">
                <a:solidFill>
                  <a:schemeClr val="bg1"/>
                </a:solidFill>
                <a:latin typeface="Monotype Corsiva" pitchFamily="66" charset="0"/>
              </a:rPr>
              <a:t>Overplan</a:t>
            </a:r>
            <a:r>
              <a:rPr lang="en-US" dirty="0" smtClean="0">
                <a:solidFill>
                  <a:schemeClr val="bg1"/>
                </a:solidFill>
                <a:latin typeface="Monotype Corsiva" pitchFamily="66" charset="0"/>
              </a:rPr>
              <a:t>, </a:t>
            </a:r>
            <a:r>
              <a:rPr lang="en-US" dirty="0" err="1" smtClean="0">
                <a:solidFill>
                  <a:schemeClr val="bg1"/>
                </a:solidFill>
                <a:latin typeface="Monotype Corsiva" pitchFamily="66" charset="0"/>
              </a:rPr>
              <a:t>overplan</a:t>
            </a:r>
            <a:r>
              <a:rPr lang="en-US" dirty="0" smtClean="0">
                <a:solidFill>
                  <a:schemeClr val="bg1"/>
                </a:solidFill>
                <a:latin typeface="Monotype Corsiva" pitchFamily="66" charset="0"/>
              </a:rPr>
              <a:t>, </a:t>
            </a:r>
            <a:r>
              <a:rPr lang="en-US" dirty="0" err="1" smtClean="0">
                <a:solidFill>
                  <a:schemeClr val="bg1"/>
                </a:solidFill>
                <a:latin typeface="Monotype Corsiva" pitchFamily="66" charset="0"/>
              </a:rPr>
              <a:t>overplan</a:t>
            </a:r>
            <a:r>
              <a:rPr lang="en-US" dirty="0" smtClean="0">
                <a:solidFill>
                  <a:schemeClr val="bg1"/>
                </a:solidFill>
                <a:latin typeface="Monotype Corsiva" pitchFamily="66" charset="0"/>
              </a:rPr>
              <a:t>. It is much easier to cut things out of a plan or continue in the next day than fill up some extra minutes.</a:t>
            </a:r>
          </a:p>
          <a:p>
            <a:pPr>
              <a:buFont typeface="Courier New" pitchFamily="49" charset="0"/>
              <a:buChar char="o"/>
            </a:pPr>
            <a:r>
              <a:rPr lang="en-US" dirty="0" smtClean="0">
                <a:solidFill>
                  <a:schemeClr val="bg1"/>
                </a:solidFill>
                <a:latin typeface="Monotype Corsiva" pitchFamily="66" charset="0"/>
              </a:rPr>
              <a:t> </a:t>
            </a:r>
            <a:endParaRPr lang="uk-UA" dirty="0">
              <a:solidFill>
                <a:schemeClr val="bg1"/>
              </a:solidFill>
              <a:latin typeface="Monotype Corsiva" pitchFamily="66" charset="0"/>
            </a:endParaRPr>
          </a:p>
        </p:txBody>
      </p:sp>
      <p:pic>
        <p:nvPicPr>
          <p:cNvPr id="2050" name="Picture 2" descr="F:\images (2).jpg"/>
          <p:cNvPicPr>
            <a:picLocks noChangeAspect="1" noChangeArrowheads="1"/>
          </p:cNvPicPr>
          <p:nvPr/>
        </p:nvPicPr>
        <p:blipFill>
          <a:blip r:embed="rId2"/>
          <a:srcRect/>
          <a:stretch>
            <a:fillRect/>
          </a:stretch>
        </p:blipFill>
        <p:spPr bwMode="auto">
          <a:xfrm>
            <a:off x="0" y="3929066"/>
            <a:ext cx="4643406" cy="2928934"/>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a:xfrm>
            <a:off x="0" y="1"/>
            <a:ext cx="9144000" cy="3786189"/>
          </a:xfrm>
        </p:spPr>
        <p:txBody>
          <a:bodyPr>
            <a:normAutofit lnSpcReduction="10000"/>
          </a:bodyPr>
          <a:lstStyle/>
          <a:p>
            <a:pPr>
              <a:buNone/>
            </a:pPr>
            <a:r>
              <a:rPr lang="en-US" dirty="0" smtClean="0">
                <a:solidFill>
                  <a:srgbClr val="FF0000"/>
                </a:solidFill>
              </a:rPr>
              <a:t>TIPS.MAYBE YOU WILL FIND THEM USEFUL. </a:t>
            </a:r>
          </a:p>
          <a:p>
            <a:pPr>
              <a:buNone/>
            </a:pPr>
            <a:r>
              <a:rPr lang="en-US" dirty="0" smtClean="0">
                <a:solidFill>
                  <a:srgbClr val="FF0000"/>
                </a:solidFill>
              </a:rPr>
              <a:t>     </a:t>
            </a:r>
            <a:r>
              <a:rPr lang="en-US" dirty="0" smtClean="0">
                <a:solidFill>
                  <a:schemeClr val="bg1"/>
                </a:solidFill>
                <a:latin typeface="Monotype Corsiva" pitchFamily="66" charset="0"/>
              </a:rPr>
              <a:t>If possible connect homework to real life. This will help reinforce what the students should be learning.</a:t>
            </a:r>
          </a:p>
          <a:p>
            <a:pPr>
              <a:buNone/>
            </a:pPr>
            <a:endParaRPr lang="en-US" dirty="0" smtClean="0">
              <a:solidFill>
                <a:schemeClr val="bg1"/>
              </a:solidFill>
              <a:latin typeface="Monotype Corsiva" pitchFamily="66" charset="0"/>
            </a:endParaRPr>
          </a:p>
          <a:p>
            <a:pPr>
              <a:buNone/>
            </a:pPr>
            <a:r>
              <a:rPr lang="en-US" dirty="0" smtClean="0">
                <a:solidFill>
                  <a:schemeClr val="bg1"/>
                </a:solidFill>
                <a:latin typeface="Monotype Corsiva" pitchFamily="66" charset="0"/>
              </a:rPr>
              <a:t>       After the lesson take a few minutes to consider what worked and what didn’t. This type of reflection is invaluable in helping you develop as an educator.</a:t>
            </a:r>
            <a:endParaRPr lang="en-US" dirty="0" smtClean="0">
              <a:solidFill>
                <a:srgbClr val="FF0000"/>
              </a:solidFill>
            </a:endParaRPr>
          </a:p>
        </p:txBody>
      </p:sp>
      <p:pic>
        <p:nvPicPr>
          <p:cNvPr id="2050" name="Picture 2" descr="F:\images (2).jpg"/>
          <p:cNvPicPr>
            <a:picLocks noChangeAspect="1" noChangeArrowheads="1"/>
          </p:cNvPicPr>
          <p:nvPr/>
        </p:nvPicPr>
        <p:blipFill>
          <a:blip r:embed="rId2"/>
          <a:srcRect/>
          <a:stretch>
            <a:fillRect/>
          </a:stretch>
        </p:blipFill>
        <p:spPr bwMode="auto">
          <a:xfrm>
            <a:off x="0" y="3857628"/>
            <a:ext cx="4643406" cy="3000372"/>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dirty="0" smtClean="0">
                <a:solidFill>
                  <a:srgbClr val="FF0000"/>
                </a:solidFill>
              </a:rPr>
              <a:t>Brilliant ideas I intend to steal</a:t>
            </a:r>
            <a:r>
              <a:rPr lang="uk-UA" dirty="0" smtClean="0">
                <a:solidFill>
                  <a:srgbClr val="FF0000"/>
                </a:solidFill>
              </a:rPr>
              <a:t>:</a:t>
            </a:r>
            <a:endParaRPr lang="uk-UA" dirty="0">
              <a:solidFill>
                <a:srgbClr val="FF0000"/>
              </a:solidFill>
            </a:endParaRPr>
          </a:p>
        </p:txBody>
      </p:sp>
      <p:sp>
        <p:nvSpPr>
          <p:cNvPr id="3" name="Содержимое 2"/>
          <p:cNvSpPr>
            <a:spLocks noGrp="1"/>
          </p:cNvSpPr>
          <p:nvPr>
            <p:ph idx="1"/>
          </p:nvPr>
        </p:nvSpPr>
        <p:spPr>
          <a:xfrm>
            <a:off x="0" y="1643050"/>
            <a:ext cx="5072066" cy="5214950"/>
          </a:xfrm>
        </p:spPr>
        <p:txBody>
          <a:bodyPr>
            <a:normAutofit/>
          </a:bodyPr>
          <a:lstStyle/>
          <a:p>
            <a:endParaRPr lang="en-US" sz="1400" dirty="0" smtClean="0">
              <a:latin typeface="Monotype Corsiva" pitchFamily="66" charset="0"/>
            </a:endParaRPr>
          </a:p>
          <a:p>
            <a:pPr>
              <a:buNone/>
            </a:pPr>
            <a:r>
              <a:rPr lang="en-US" b="1" dirty="0" smtClean="0">
                <a:latin typeface="Monotype Corsiva" pitchFamily="66" charset="0"/>
              </a:rPr>
              <a:t>“  The children come  first.” </a:t>
            </a:r>
          </a:p>
          <a:p>
            <a:pPr algn="r">
              <a:buNone/>
            </a:pPr>
            <a:r>
              <a:rPr lang="en-US" b="1" dirty="0" smtClean="0">
                <a:latin typeface="Monotype Corsiva" pitchFamily="66" charset="0"/>
              </a:rPr>
              <a:t>                                   Unknown     Author.</a:t>
            </a:r>
          </a:p>
          <a:p>
            <a:pPr>
              <a:buNone/>
            </a:pPr>
            <a:endParaRPr lang="en-US" b="1" dirty="0" smtClean="0">
              <a:latin typeface="Monotype Corsiva" pitchFamily="66" charset="0"/>
            </a:endParaRPr>
          </a:p>
          <a:p>
            <a:pPr>
              <a:buNone/>
            </a:pPr>
            <a:r>
              <a:rPr lang="en-US" b="1" dirty="0" smtClean="0">
                <a:latin typeface="Monotype Corsiva" pitchFamily="66" charset="0"/>
              </a:rPr>
              <a:t>“  Unless someone like you cares a whole awful  lot, nothing is going to get better. It’s not.” </a:t>
            </a:r>
          </a:p>
          <a:p>
            <a:pPr algn="r">
              <a:buNone/>
            </a:pPr>
            <a:r>
              <a:rPr lang="en-US" b="1" dirty="0" smtClean="0">
                <a:latin typeface="Monotype Corsiva" pitchFamily="66" charset="0"/>
              </a:rPr>
              <a:t>                                                                                                                      Dr. Seuss.</a:t>
            </a:r>
          </a:p>
          <a:p>
            <a:pPr>
              <a:buNone/>
            </a:pPr>
            <a:endParaRPr lang="en-US" sz="2400" dirty="0" smtClean="0">
              <a:latin typeface="Monotype Corsiva" pitchFamily="66" charset="0"/>
            </a:endParaRPr>
          </a:p>
          <a:p>
            <a:pPr>
              <a:buNone/>
            </a:pPr>
            <a:endParaRPr lang="en-US" sz="2400" dirty="0" smtClean="0">
              <a:latin typeface="Monotype Corsiva" pitchFamily="66" charset="0"/>
            </a:endParaRPr>
          </a:p>
          <a:p>
            <a:pPr>
              <a:buNone/>
            </a:pPr>
            <a:endParaRPr lang="en-US" sz="2400" dirty="0" smtClean="0">
              <a:latin typeface="Monotype Corsiva" pitchFamily="66" charset="0"/>
            </a:endParaRPr>
          </a:p>
        </p:txBody>
      </p:sp>
      <p:pic>
        <p:nvPicPr>
          <p:cNvPr id="3076" name="Picture 4" descr="C:\Users\Windows7\Desktop\uchenik.jpg"/>
          <p:cNvPicPr>
            <a:picLocks noChangeAspect="1" noChangeArrowheads="1"/>
          </p:cNvPicPr>
          <p:nvPr/>
        </p:nvPicPr>
        <p:blipFill>
          <a:blip r:embed="rId2"/>
          <a:srcRect/>
          <a:stretch>
            <a:fillRect/>
          </a:stretch>
        </p:blipFill>
        <p:spPr bwMode="auto">
          <a:xfrm>
            <a:off x="5072066" y="2500306"/>
            <a:ext cx="4071934" cy="4357694"/>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4000" dirty="0" smtClean="0">
                <a:solidFill>
                  <a:srgbClr val="C00000"/>
                </a:solidFill>
              </a:rPr>
              <a:t>3 – 2 – 1      </a:t>
            </a:r>
            <a:r>
              <a:rPr lang="en-US" sz="4000" dirty="0" smtClean="0">
                <a:solidFill>
                  <a:srgbClr val="C00000"/>
                </a:solidFill>
              </a:rPr>
              <a:t>strategy</a:t>
            </a:r>
            <a:endParaRPr lang="uk-UA" sz="4000" dirty="0">
              <a:solidFill>
                <a:srgbClr val="C00000"/>
              </a:solidFill>
            </a:endParaRPr>
          </a:p>
        </p:txBody>
      </p:sp>
      <p:sp>
        <p:nvSpPr>
          <p:cNvPr id="3" name="Содержимое 2"/>
          <p:cNvSpPr>
            <a:spLocks noGrp="1"/>
          </p:cNvSpPr>
          <p:nvPr>
            <p:ph idx="1"/>
          </p:nvPr>
        </p:nvSpPr>
        <p:spPr/>
        <p:txBody>
          <a:bodyPr>
            <a:normAutofit/>
          </a:bodyPr>
          <a:lstStyle/>
          <a:p>
            <a:pPr>
              <a:buNone/>
            </a:pPr>
            <a:r>
              <a:rPr lang="en-US" dirty="0" smtClean="0">
                <a:solidFill>
                  <a:srgbClr val="002060"/>
                </a:solidFill>
              </a:rPr>
              <a:t>       A  fun way to review material            </a:t>
            </a:r>
            <a:r>
              <a:rPr lang="en-US" sz="2400" dirty="0" smtClean="0">
                <a:solidFill>
                  <a:srgbClr val="00B0F0"/>
                </a:solidFill>
                <a:latin typeface="Comic Sans MS" pitchFamily="66" charset="0"/>
                <a:cs typeface="Arabic Typesetting" pitchFamily="66" charset="-78"/>
              </a:rPr>
              <a:t>Students draw a pyramid in their workbooks and write down three things they learned.                                  </a:t>
            </a:r>
          </a:p>
          <a:p>
            <a:pPr>
              <a:buNone/>
            </a:pPr>
            <a:r>
              <a:rPr lang="en-US" sz="2400" dirty="0" smtClean="0">
                <a:solidFill>
                  <a:srgbClr val="00B0F0"/>
                </a:solidFill>
                <a:latin typeface="Comic Sans MS" pitchFamily="66" charset="0"/>
                <a:cs typeface="Arabic Typesetting" pitchFamily="66" charset="-78"/>
              </a:rPr>
              <a:t>                       Two things they thought interesting.</a:t>
            </a:r>
          </a:p>
          <a:p>
            <a:pPr>
              <a:buNone/>
            </a:pPr>
            <a:r>
              <a:rPr lang="en-US" sz="2400" dirty="0" smtClean="0">
                <a:solidFill>
                  <a:srgbClr val="00B0F0"/>
                </a:solidFill>
                <a:latin typeface="Comic Sans MS" pitchFamily="66" charset="0"/>
                <a:cs typeface="Arabic Typesetting" pitchFamily="66" charset="-78"/>
              </a:rPr>
              <a:t>                                         And one question they still have.</a:t>
            </a:r>
          </a:p>
          <a:p>
            <a:pPr>
              <a:buNone/>
            </a:pPr>
            <a:r>
              <a:rPr lang="en-US" sz="2400" dirty="0" smtClean="0">
                <a:solidFill>
                  <a:srgbClr val="00B0F0"/>
                </a:solidFill>
                <a:latin typeface="Comic Sans MS" pitchFamily="66" charset="0"/>
                <a:cs typeface="Arabic Typesetting" pitchFamily="66" charset="-78"/>
              </a:rPr>
              <a:t>                                              </a:t>
            </a:r>
            <a:r>
              <a:rPr lang="en-US" dirty="0" smtClean="0">
                <a:solidFill>
                  <a:srgbClr val="002060"/>
                </a:solidFill>
                <a:latin typeface="Comic Sans MS" pitchFamily="66" charset="0"/>
                <a:cs typeface="Arabic Typesetting" pitchFamily="66" charset="-78"/>
              </a:rPr>
              <a:t>It’s a fine new way to go                            </a:t>
            </a:r>
            <a:r>
              <a:rPr lang="en-US" dirty="0" err="1" smtClean="0">
                <a:solidFill>
                  <a:srgbClr val="002060"/>
                </a:solidFill>
                <a:latin typeface="Comic Sans MS" pitchFamily="66" charset="0"/>
                <a:cs typeface="Arabic Typesetting" pitchFamily="66" charset="-78"/>
              </a:rPr>
              <a:t>go</a:t>
            </a:r>
            <a:r>
              <a:rPr lang="en-US" dirty="0" smtClean="0">
                <a:solidFill>
                  <a:srgbClr val="002060"/>
                </a:solidFill>
                <a:latin typeface="Comic Sans MS" pitchFamily="66" charset="0"/>
                <a:cs typeface="Arabic Typesetting" pitchFamily="66" charset="-78"/>
              </a:rPr>
              <a:t> over old material</a:t>
            </a:r>
          </a:p>
          <a:p>
            <a:pPr>
              <a:buNone/>
            </a:pPr>
            <a:r>
              <a:rPr lang="en-US" sz="2400" dirty="0" smtClean="0">
                <a:solidFill>
                  <a:srgbClr val="002060"/>
                </a:solidFill>
                <a:latin typeface="Comic Sans MS" pitchFamily="66" charset="0"/>
                <a:cs typeface="Arabic Typesetting" pitchFamily="66" charset="-78"/>
              </a:rPr>
              <a:t>                                               </a:t>
            </a:r>
            <a:r>
              <a:rPr lang="en-US" dirty="0" smtClean="0">
                <a:solidFill>
                  <a:srgbClr val="002060"/>
                </a:solidFill>
                <a:latin typeface="Comic Sans MS" pitchFamily="66" charset="0"/>
                <a:cs typeface="Arabic Typesetting" pitchFamily="66" charset="-78"/>
              </a:rPr>
              <a:t>without repeating it.</a:t>
            </a:r>
            <a:endParaRPr lang="en-US" sz="2400" dirty="0" smtClean="0">
              <a:solidFill>
                <a:srgbClr val="00B0F0"/>
              </a:solidFill>
              <a:latin typeface="Comic Sans MS" pitchFamily="66" charset="0"/>
              <a:cs typeface="Arabic Typesetting" pitchFamily="66" charset="-78"/>
            </a:endParaRPr>
          </a:p>
          <a:p>
            <a:pPr>
              <a:buNone/>
            </a:pPr>
            <a:r>
              <a:rPr lang="en-US" sz="2400" dirty="0" smtClean="0">
                <a:solidFill>
                  <a:srgbClr val="00B0F0"/>
                </a:solidFill>
                <a:latin typeface="Comic Sans MS" pitchFamily="66" charset="0"/>
                <a:cs typeface="Arabic Typesetting" pitchFamily="66" charset="-78"/>
              </a:rPr>
              <a:t>                                              </a:t>
            </a:r>
          </a:p>
          <a:p>
            <a:pPr>
              <a:buFont typeface="Arial" pitchFamily="34" charset="0"/>
              <a:buChar char="•"/>
            </a:pPr>
            <a:endParaRPr lang="en-US" sz="2400" dirty="0" smtClean="0">
              <a:solidFill>
                <a:srgbClr val="00B0F0"/>
              </a:solidFill>
              <a:latin typeface="Comic Sans MS" pitchFamily="66" charset="0"/>
              <a:cs typeface="Arabic Typesetting" pitchFamily="66" charset="-78"/>
            </a:endParaRPr>
          </a:p>
          <a:p>
            <a:pPr>
              <a:buFont typeface="Arial" pitchFamily="34" charset="0"/>
              <a:buChar char="•"/>
            </a:pPr>
            <a:endParaRPr lang="en-US" sz="2400" dirty="0" smtClean="0">
              <a:solidFill>
                <a:srgbClr val="00B0F0"/>
              </a:solidFill>
              <a:latin typeface="Comic Sans MS" pitchFamily="66" charset="0"/>
              <a:cs typeface="Arabic Typesetting" pitchFamily="66" charset="-78"/>
            </a:endParaRPr>
          </a:p>
          <a:p>
            <a:pPr>
              <a:buNone/>
            </a:pPr>
            <a:endParaRPr lang="uk-UA" sz="2400" dirty="0">
              <a:solidFill>
                <a:srgbClr val="00B0F0"/>
              </a:solidFill>
              <a:latin typeface="Comic Sans MS" pitchFamily="66" charset="0"/>
              <a:cs typeface="Arabic Typesetting" pitchFamily="66" charset="-78"/>
            </a:endParaRPr>
          </a:p>
        </p:txBody>
      </p:sp>
      <p:pic>
        <p:nvPicPr>
          <p:cNvPr id="1026" name="Picture 2" descr="C:\Users\Windows7\Desktop\images (1).jpg"/>
          <p:cNvPicPr>
            <a:picLocks noChangeAspect="1" noChangeArrowheads="1"/>
          </p:cNvPicPr>
          <p:nvPr/>
        </p:nvPicPr>
        <p:blipFill>
          <a:blip r:embed="rId2"/>
          <a:srcRect/>
          <a:stretch>
            <a:fillRect/>
          </a:stretch>
        </p:blipFill>
        <p:spPr bwMode="auto">
          <a:xfrm>
            <a:off x="357158" y="4214818"/>
            <a:ext cx="4056093" cy="2389206"/>
          </a:xfrm>
          <a:prstGeom prst="rect">
            <a:avLst/>
          </a:prstGeom>
          <a:noFill/>
        </p:spPr>
      </p:pic>
      <p:pic>
        <p:nvPicPr>
          <p:cNvPr id="1027" name="Picture 3" descr="C:\Users\Windows7\Desktop\images (2).jpg"/>
          <p:cNvPicPr>
            <a:picLocks noChangeAspect="1" noChangeArrowheads="1"/>
          </p:cNvPicPr>
          <p:nvPr/>
        </p:nvPicPr>
        <p:blipFill>
          <a:blip r:embed="rId3"/>
          <a:srcRect/>
          <a:stretch>
            <a:fillRect/>
          </a:stretch>
        </p:blipFill>
        <p:spPr bwMode="auto">
          <a:xfrm>
            <a:off x="6567502" y="0"/>
            <a:ext cx="2576498" cy="1864057"/>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500042"/>
            <a:ext cx="8686800" cy="838200"/>
          </a:xfrm>
        </p:spPr>
        <p:txBody>
          <a:bodyPr>
            <a:noAutofit/>
          </a:bodyPr>
          <a:lstStyle/>
          <a:p>
            <a:r>
              <a:rPr lang="en-US" sz="4400" dirty="0" smtClean="0">
                <a:solidFill>
                  <a:srgbClr val="C00000"/>
                </a:solidFill>
                <a:latin typeface="MV Boli" pitchFamily="2" charset="0"/>
                <a:cs typeface="MV Boli" pitchFamily="2" charset="0"/>
              </a:rPr>
              <a:t>Learning is a process </a:t>
            </a:r>
            <a:br>
              <a:rPr lang="en-US" sz="4400" dirty="0" smtClean="0">
                <a:solidFill>
                  <a:srgbClr val="C00000"/>
                </a:solidFill>
                <a:latin typeface="MV Boli" pitchFamily="2" charset="0"/>
                <a:cs typeface="MV Boli" pitchFamily="2" charset="0"/>
              </a:rPr>
            </a:br>
            <a:r>
              <a:rPr lang="en-US" sz="4400" dirty="0" smtClean="0">
                <a:solidFill>
                  <a:srgbClr val="C00000"/>
                </a:solidFill>
                <a:latin typeface="MV Boli" pitchFamily="2" charset="0"/>
                <a:cs typeface="MV Boli" pitchFamily="2" charset="0"/>
              </a:rPr>
              <a:t>              </a:t>
            </a:r>
            <a:r>
              <a:rPr lang="en-US" sz="4400" dirty="0" smtClean="0">
                <a:solidFill>
                  <a:srgbClr val="FF0000"/>
                </a:solidFill>
                <a:latin typeface="MV Boli" pitchFamily="2" charset="0"/>
                <a:cs typeface="MV Boli" pitchFamily="2" charset="0"/>
              </a:rPr>
              <a:t>not an event.</a:t>
            </a:r>
            <a:endParaRPr lang="uk-UA" sz="4400" dirty="0">
              <a:solidFill>
                <a:srgbClr val="FF0000"/>
              </a:solidFill>
              <a:cs typeface="MV Boli" pitchFamily="2" charset="0"/>
            </a:endParaRPr>
          </a:p>
        </p:txBody>
      </p:sp>
      <p:sp>
        <p:nvSpPr>
          <p:cNvPr id="3" name="Содержимое 2"/>
          <p:cNvSpPr>
            <a:spLocks noGrp="1"/>
          </p:cNvSpPr>
          <p:nvPr>
            <p:ph idx="1"/>
          </p:nvPr>
        </p:nvSpPr>
        <p:spPr/>
        <p:txBody>
          <a:bodyPr>
            <a:normAutofit lnSpcReduction="10000"/>
          </a:bodyPr>
          <a:lstStyle/>
          <a:p>
            <a:pPr>
              <a:buNone/>
            </a:pPr>
            <a:r>
              <a:rPr lang="en-US" dirty="0" smtClean="0"/>
              <a:t>                                 </a:t>
            </a:r>
            <a:r>
              <a:rPr lang="en-US" sz="5400" dirty="0" smtClean="0">
                <a:solidFill>
                  <a:srgbClr val="002060"/>
                </a:solidFill>
              </a:rPr>
              <a:t>SO</a:t>
            </a:r>
          </a:p>
          <a:p>
            <a:pPr>
              <a:buNone/>
            </a:pPr>
            <a:r>
              <a:rPr lang="en-US" sz="4000" dirty="0" smtClean="0">
                <a:solidFill>
                  <a:srgbClr val="002060"/>
                </a:solidFill>
              </a:rPr>
              <a:t>    I move from the most basic to the</a:t>
            </a:r>
          </a:p>
          <a:p>
            <a:pPr>
              <a:buNone/>
            </a:pPr>
            <a:r>
              <a:rPr lang="en-US" sz="5400" dirty="0" smtClean="0">
                <a:solidFill>
                  <a:srgbClr val="002060"/>
                </a:solidFill>
              </a:rPr>
              <a:t>    more complex levels of </a:t>
            </a:r>
          </a:p>
          <a:p>
            <a:pPr>
              <a:buNone/>
            </a:pPr>
            <a:r>
              <a:rPr lang="en-US" sz="6000" dirty="0" smtClean="0">
                <a:solidFill>
                  <a:srgbClr val="002060"/>
                </a:solidFill>
              </a:rPr>
              <a:t>              Thinking</a:t>
            </a:r>
            <a:endParaRPr lang="en-US" sz="4400" dirty="0" smtClean="0">
              <a:solidFill>
                <a:srgbClr val="002060"/>
              </a:solidFill>
            </a:endParaRPr>
          </a:p>
          <a:p>
            <a:pPr>
              <a:buNone/>
            </a:pPr>
            <a:r>
              <a:rPr lang="en-US" sz="5400" dirty="0" smtClean="0">
                <a:solidFill>
                  <a:srgbClr val="C00000"/>
                </a:solidFill>
              </a:rPr>
              <a:t>                   I use</a:t>
            </a:r>
            <a:r>
              <a:rPr lang="en-US" sz="5400" dirty="0" smtClean="0">
                <a:solidFill>
                  <a:srgbClr val="002060"/>
                </a:solidFill>
              </a:rPr>
              <a:t> </a:t>
            </a:r>
            <a:endParaRPr lang="uk-UA" sz="54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p:txBody>
          <a:bodyPr/>
          <a:lstStyle/>
          <a:p>
            <a:endParaRPr lang="uk-UA"/>
          </a:p>
        </p:txBody>
      </p:sp>
      <p:pic>
        <p:nvPicPr>
          <p:cNvPr id="2050" name="Picture 2" descr="C:\Users\Windows7\Desktop\Blooms Poster 2.jpg"/>
          <p:cNvPicPr>
            <a:picLocks noChangeAspect="1" noChangeArrowheads="1"/>
          </p:cNvPicPr>
          <p:nvPr/>
        </p:nvPicPr>
        <p:blipFill>
          <a:blip r:embed="rId2"/>
          <a:srcRect/>
          <a:stretch>
            <a:fillRect/>
          </a:stretch>
        </p:blipFill>
        <p:spPr bwMode="auto">
          <a:xfrm>
            <a:off x="0" y="-153683"/>
            <a:ext cx="9144000" cy="7078743"/>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p:txBody>
          <a:bodyPr/>
          <a:lstStyle/>
          <a:p>
            <a:endParaRPr lang="uk-UA"/>
          </a:p>
        </p:txBody>
      </p:sp>
      <p:pic>
        <p:nvPicPr>
          <p:cNvPr id="3075" name="Picture 3" descr="C:\Users\Windows7\Desktop\teaching-writing.jpg"/>
          <p:cNvPicPr>
            <a:picLocks noChangeAspect="1" noChangeArrowheads="1"/>
          </p:cNvPicPr>
          <p:nvPr/>
        </p:nvPicPr>
        <p:blipFill>
          <a:blip r:embed="rId2"/>
          <a:srcRect/>
          <a:stretch>
            <a:fillRect/>
          </a:stretch>
        </p:blipFill>
        <p:spPr bwMode="auto">
          <a:xfrm>
            <a:off x="0" y="-357214"/>
            <a:ext cx="9429784" cy="8072494"/>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                          </a:t>
            </a:r>
            <a:r>
              <a:rPr lang="en-US" sz="4000" dirty="0" smtClean="0">
                <a:latin typeface="MV Boli" pitchFamily="2" charset="0"/>
                <a:cs typeface="MV Boli" pitchFamily="2" charset="0"/>
              </a:rPr>
              <a:t>I help my </a:t>
            </a:r>
            <a:endParaRPr lang="uk-UA" dirty="0"/>
          </a:p>
        </p:txBody>
      </p:sp>
      <p:sp>
        <p:nvSpPr>
          <p:cNvPr id="3" name="Содержимое 2"/>
          <p:cNvSpPr>
            <a:spLocks noGrp="1"/>
          </p:cNvSpPr>
          <p:nvPr>
            <p:ph idx="1"/>
          </p:nvPr>
        </p:nvSpPr>
        <p:spPr/>
        <p:txBody>
          <a:bodyPr/>
          <a:lstStyle/>
          <a:p>
            <a:r>
              <a:rPr lang="en-US" dirty="0" smtClean="0"/>
              <a:t>S                  </a:t>
            </a:r>
            <a:r>
              <a:rPr lang="en-US" sz="4000" dirty="0" smtClean="0">
                <a:latin typeface="MV Boli" pitchFamily="2" charset="0"/>
                <a:cs typeface="MV Boli" pitchFamily="2" charset="0"/>
              </a:rPr>
              <a:t> students develop good writing skills by implementing the six traits of writing model into my classroom. They learn to be more critical of their own work , and it helps them</a:t>
            </a:r>
          </a:p>
          <a:p>
            <a:pPr>
              <a:buNone/>
            </a:pPr>
            <a:r>
              <a:rPr lang="en-US" sz="4000" dirty="0" smtClean="0">
                <a:latin typeface="MV Boli" pitchFamily="2" charset="0"/>
                <a:cs typeface="MV Boli" pitchFamily="2" charset="0"/>
              </a:rPr>
              <a:t>to make improvements.</a:t>
            </a:r>
            <a:endParaRPr lang="uk-UA" dirty="0"/>
          </a:p>
        </p:txBody>
      </p:sp>
      <p:pic>
        <p:nvPicPr>
          <p:cNvPr id="5122" name="Picture 2" descr="C:\Users\Windows7\Desktop\images (6).jpg"/>
          <p:cNvPicPr>
            <a:picLocks noChangeAspect="1" noChangeArrowheads="1"/>
          </p:cNvPicPr>
          <p:nvPr/>
        </p:nvPicPr>
        <p:blipFill>
          <a:blip r:embed="rId2"/>
          <a:srcRect/>
          <a:stretch>
            <a:fillRect/>
          </a:stretch>
        </p:blipFill>
        <p:spPr bwMode="auto">
          <a:xfrm>
            <a:off x="0" y="0"/>
            <a:ext cx="2822555" cy="2220112"/>
          </a:xfrm>
          <a:prstGeom prst="rect">
            <a:avLst/>
          </a:prstGeom>
          <a:noFill/>
        </p:spPr>
      </p:pic>
      <p:pic>
        <p:nvPicPr>
          <p:cNvPr id="5124" name="Picture 4" descr="C:\Users\Windows7\Desktop\images (7).jpg"/>
          <p:cNvPicPr>
            <a:picLocks noChangeAspect="1" noChangeArrowheads="1"/>
          </p:cNvPicPr>
          <p:nvPr/>
        </p:nvPicPr>
        <p:blipFill>
          <a:blip r:embed="rId3"/>
          <a:srcRect/>
          <a:stretch>
            <a:fillRect/>
          </a:stretch>
        </p:blipFill>
        <p:spPr bwMode="auto">
          <a:xfrm>
            <a:off x="6429387" y="4933104"/>
            <a:ext cx="2714613" cy="1924896"/>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p:txBody>
          <a:bodyPr/>
          <a:lstStyle/>
          <a:p>
            <a:endParaRPr lang="uk-UA"/>
          </a:p>
        </p:txBody>
      </p:sp>
      <p:pic>
        <p:nvPicPr>
          <p:cNvPr id="4098" name="Picture 2" descr="C:\Users\Windows7\Desktop\EP_2221R.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0"/>
            <a:ext cx="8686800" cy="1295400"/>
          </a:xfrm>
        </p:spPr>
        <p:txBody>
          <a:bodyPr>
            <a:normAutofit/>
          </a:bodyPr>
          <a:lstStyle/>
          <a:p>
            <a:pPr algn="ctr"/>
            <a:r>
              <a:rPr lang="en-US" sz="2000" dirty="0" smtClean="0">
                <a:solidFill>
                  <a:srgbClr val="C00000"/>
                </a:solidFill>
                <a:latin typeface="Comic Sans MS" pitchFamily="66" charset="0"/>
                <a:ea typeface="Batang" pitchFamily="18" charset="-127"/>
                <a:cs typeface="Arial Unicode MS" pitchFamily="34" charset="-128"/>
              </a:rPr>
              <a:t>I believe that extra curricular activities are an essential part of school life that enriches my    students’ life.</a:t>
            </a:r>
            <a:endParaRPr lang="uk-UA" sz="2000" dirty="0">
              <a:solidFill>
                <a:srgbClr val="C00000"/>
              </a:solidFill>
              <a:latin typeface="Comic Sans MS" pitchFamily="66" charset="0"/>
              <a:ea typeface="Batang" pitchFamily="18" charset="-127"/>
              <a:cs typeface="Arial Unicode MS" pitchFamily="34" charset="-128"/>
            </a:endParaRPr>
          </a:p>
        </p:txBody>
      </p:sp>
      <p:sp>
        <p:nvSpPr>
          <p:cNvPr id="3" name="Содержимое 2"/>
          <p:cNvSpPr>
            <a:spLocks noGrp="1"/>
          </p:cNvSpPr>
          <p:nvPr>
            <p:ph idx="1"/>
          </p:nvPr>
        </p:nvSpPr>
        <p:spPr/>
        <p:txBody>
          <a:bodyPr/>
          <a:lstStyle/>
          <a:p>
            <a:endParaRPr lang="uk-UA" dirty="0"/>
          </a:p>
        </p:txBody>
      </p:sp>
      <p:pic>
        <p:nvPicPr>
          <p:cNvPr id="13314" name="Picture 2" descr="C:\Users\Windows7\Desktop\фото\IMG_2377.JPG"/>
          <p:cNvPicPr>
            <a:picLocks noChangeAspect="1" noChangeArrowheads="1"/>
          </p:cNvPicPr>
          <p:nvPr/>
        </p:nvPicPr>
        <p:blipFill>
          <a:blip r:embed="rId2"/>
          <a:srcRect/>
          <a:stretch>
            <a:fillRect/>
          </a:stretch>
        </p:blipFill>
        <p:spPr bwMode="auto">
          <a:xfrm>
            <a:off x="285720" y="1571612"/>
            <a:ext cx="8572560" cy="5286388"/>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p:txBody>
          <a:bodyPr/>
          <a:lstStyle/>
          <a:p>
            <a:endParaRPr lang="uk-UA" dirty="0"/>
          </a:p>
        </p:txBody>
      </p:sp>
      <p:pic>
        <p:nvPicPr>
          <p:cNvPr id="12290" name="Picture 2" descr="C:\Users\Windows7\Desktop\фото\IMG_2374.JPG"/>
          <p:cNvPicPr>
            <a:picLocks noChangeAspect="1" noChangeArrowheads="1"/>
          </p:cNvPicPr>
          <p:nvPr/>
        </p:nvPicPr>
        <p:blipFill>
          <a:blip r:embed="rId2"/>
          <a:srcRect/>
          <a:stretch>
            <a:fillRect/>
          </a:stretch>
        </p:blipFill>
        <p:spPr bwMode="auto">
          <a:xfrm>
            <a:off x="0" y="24"/>
            <a:ext cx="4357686" cy="6858000"/>
          </a:xfrm>
          <a:prstGeom prst="rect">
            <a:avLst/>
          </a:prstGeom>
          <a:noFill/>
          <a:ln>
            <a:solidFill>
              <a:schemeClr val="tx1"/>
            </a:solidFill>
          </a:ln>
        </p:spPr>
      </p:pic>
      <p:pic>
        <p:nvPicPr>
          <p:cNvPr id="12295" name="Picture 7" descr="C:\Users\Windows7\Desktop\фото\IMG_2379.JPG"/>
          <p:cNvPicPr>
            <a:picLocks noChangeAspect="1" noChangeArrowheads="1"/>
          </p:cNvPicPr>
          <p:nvPr/>
        </p:nvPicPr>
        <p:blipFill>
          <a:blip r:embed="rId3"/>
          <a:srcRect/>
          <a:stretch>
            <a:fillRect/>
          </a:stretch>
        </p:blipFill>
        <p:spPr bwMode="auto">
          <a:xfrm>
            <a:off x="4381500" y="0"/>
            <a:ext cx="4762500" cy="6858000"/>
          </a:xfrm>
          <a:prstGeom prst="rect">
            <a:avLst/>
          </a:prstGeom>
          <a:noFill/>
          <a:ln>
            <a:solidFill>
              <a:schemeClr val="tx1"/>
            </a:solidFill>
          </a:ln>
        </p:spPr>
      </p:pic>
      <p:pic>
        <p:nvPicPr>
          <p:cNvPr id="1026" name="Picture 2" descr="C:\Users\Windows7\Desktop\images (1).jpg"/>
          <p:cNvPicPr>
            <a:picLocks noChangeAspect="1" noChangeArrowheads="1"/>
          </p:cNvPicPr>
          <p:nvPr/>
        </p:nvPicPr>
        <p:blipFill>
          <a:blip r:embed="rId4"/>
          <a:srcRect/>
          <a:stretch>
            <a:fillRect/>
          </a:stretch>
        </p:blipFill>
        <p:spPr bwMode="auto">
          <a:xfrm>
            <a:off x="5572132" y="571480"/>
            <a:ext cx="2314575" cy="1971675"/>
          </a:xfrm>
          <a:prstGeom prst="rect">
            <a:avLst/>
          </a:prstGeom>
          <a:noFill/>
        </p:spPr>
      </p:pic>
      <p:pic>
        <p:nvPicPr>
          <p:cNvPr id="1028" name="Picture 4" descr="C:\Users\Windows7\Desktop\english.jpg"/>
          <p:cNvPicPr>
            <a:picLocks noChangeAspect="1" noChangeArrowheads="1"/>
          </p:cNvPicPr>
          <p:nvPr/>
        </p:nvPicPr>
        <p:blipFill>
          <a:blip r:embed="rId5"/>
          <a:srcRect/>
          <a:stretch>
            <a:fillRect/>
          </a:stretch>
        </p:blipFill>
        <p:spPr bwMode="auto">
          <a:xfrm>
            <a:off x="428596" y="3786190"/>
            <a:ext cx="3714777" cy="1924218"/>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8686800" cy="1857364"/>
          </a:xfrm>
        </p:spPr>
        <p:txBody>
          <a:bodyPr/>
          <a:lstStyle/>
          <a:p>
            <a:r>
              <a:rPr lang="en-US" dirty="0" smtClean="0">
                <a:solidFill>
                  <a:srgbClr val="C00000"/>
                </a:solidFill>
              </a:rPr>
              <a:t>Students’ project </a:t>
            </a:r>
            <a:br>
              <a:rPr lang="en-US" dirty="0" smtClean="0">
                <a:solidFill>
                  <a:srgbClr val="C00000"/>
                </a:solidFill>
              </a:rPr>
            </a:br>
            <a:r>
              <a:rPr lang="en-US" dirty="0" smtClean="0">
                <a:solidFill>
                  <a:srgbClr val="C00000"/>
                </a:solidFill>
              </a:rPr>
              <a:t>work</a:t>
            </a:r>
            <a:endParaRPr lang="uk-UA" dirty="0">
              <a:solidFill>
                <a:srgbClr val="C00000"/>
              </a:solidFill>
            </a:endParaRPr>
          </a:p>
        </p:txBody>
      </p:sp>
      <p:sp>
        <p:nvSpPr>
          <p:cNvPr id="3" name="Содержимое 2"/>
          <p:cNvSpPr>
            <a:spLocks noGrp="1"/>
          </p:cNvSpPr>
          <p:nvPr>
            <p:ph idx="1"/>
          </p:nvPr>
        </p:nvSpPr>
        <p:spPr/>
        <p:txBody>
          <a:bodyPr/>
          <a:lstStyle/>
          <a:p>
            <a:endParaRPr lang="uk-UA" dirty="0"/>
          </a:p>
        </p:txBody>
      </p:sp>
      <p:pic>
        <p:nvPicPr>
          <p:cNvPr id="14338" name="Picture 2" descr="C:\Users\Windows7\Desktop\фото\IMG_2384.JPG"/>
          <p:cNvPicPr>
            <a:picLocks noChangeAspect="1" noChangeArrowheads="1"/>
          </p:cNvPicPr>
          <p:nvPr/>
        </p:nvPicPr>
        <p:blipFill>
          <a:blip r:embed="rId2"/>
          <a:srcRect/>
          <a:stretch>
            <a:fillRect/>
          </a:stretch>
        </p:blipFill>
        <p:spPr bwMode="auto">
          <a:xfrm>
            <a:off x="0" y="1500174"/>
            <a:ext cx="4143372" cy="5500726"/>
          </a:xfrm>
          <a:prstGeom prst="rect">
            <a:avLst/>
          </a:prstGeom>
          <a:noFill/>
          <a:ln cmpd="sng">
            <a:solidFill>
              <a:schemeClr val="tx1"/>
            </a:solidFill>
          </a:ln>
        </p:spPr>
      </p:pic>
      <p:pic>
        <p:nvPicPr>
          <p:cNvPr id="14340" name="Picture 4" descr="C:\Users\Windows7\Desktop\фото\IMG_2391.JPG"/>
          <p:cNvPicPr>
            <a:picLocks noChangeAspect="1" noChangeArrowheads="1"/>
          </p:cNvPicPr>
          <p:nvPr/>
        </p:nvPicPr>
        <p:blipFill>
          <a:blip r:embed="rId3"/>
          <a:srcRect/>
          <a:stretch>
            <a:fillRect/>
          </a:stretch>
        </p:blipFill>
        <p:spPr bwMode="auto">
          <a:xfrm>
            <a:off x="4143372" y="3857628"/>
            <a:ext cx="5000628" cy="3000372"/>
          </a:xfrm>
          <a:prstGeom prst="rect">
            <a:avLst/>
          </a:prstGeom>
          <a:noFill/>
        </p:spPr>
      </p:pic>
      <p:pic>
        <p:nvPicPr>
          <p:cNvPr id="14341" name="Picture 5" descr="C:\Users\Windows7\Desktop\фото\IMG_2386.JPG"/>
          <p:cNvPicPr>
            <a:picLocks noChangeAspect="1" noChangeArrowheads="1"/>
          </p:cNvPicPr>
          <p:nvPr/>
        </p:nvPicPr>
        <p:blipFill>
          <a:blip r:embed="rId4"/>
          <a:srcRect/>
          <a:stretch>
            <a:fillRect/>
          </a:stretch>
        </p:blipFill>
        <p:spPr bwMode="auto">
          <a:xfrm>
            <a:off x="4143372" y="0"/>
            <a:ext cx="5000628" cy="3857628"/>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pPr>
              <a:buNone/>
            </a:pPr>
            <a:r>
              <a:rPr lang="en-US" sz="4800" dirty="0" smtClean="0">
                <a:solidFill>
                  <a:srgbClr val="C00000"/>
                </a:solidFill>
                <a:latin typeface="MV Boli" pitchFamily="2" charset="0"/>
                <a:cs typeface="MV Boli" pitchFamily="2" charset="0"/>
              </a:rPr>
              <a:t>So  I  am  still  learning …</a:t>
            </a:r>
            <a:endParaRPr lang="uk-UA" sz="4800" dirty="0">
              <a:solidFill>
                <a:srgbClr val="C00000"/>
              </a:solidFill>
              <a:cs typeface="MV Boli" pitchFamily="2" charset="0"/>
            </a:endParaRPr>
          </a:p>
        </p:txBody>
      </p:sp>
      <p:pic>
        <p:nvPicPr>
          <p:cNvPr id="6150" name="Picture 6" descr="C:\Users\Windows7\Desktop\images (15).jpg"/>
          <p:cNvPicPr>
            <a:picLocks noChangeAspect="1" noChangeArrowheads="1"/>
          </p:cNvPicPr>
          <p:nvPr/>
        </p:nvPicPr>
        <p:blipFill>
          <a:blip r:embed="rId2"/>
          <a:srcRect/>
          <a:stretch>
            <a:fillRect/>
          </a:stretch>
        </p:blipFill>
        <p:spPr bwMode="auto">
          <a:xfrm>
            <a:off x="142844" y="142852"/>
            <a:ext cx="8858312" cy="4857784"/>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dirty="0" smtClean="0">
                <a:solidFill>
                  <a:srgbClr val="FF0000"/>
                </a:solidFill>
              </a:rPr>
              <a:t>Brilliant ideas I intend to steal</a:t>
            </a:r>
            <a:r>
              <a:rPr lang="uk-UA" dirty="0" smtClean="0">
                <a:solidFill>
                  <a:srgbClr val="FF0000"/>
                </a:solidFill>
              </a:rPr>
              <a:t>:</a:t>
            </a:r>
            <a:endParaRPr lang="uk-UA" dirty="0">
              <a:solidFill>
                <a:srgbClr val="FF0000"/>
              </a:solidFill>
            </a:endParaRPr>
          </a:p>
        </p:txBody>
      </p:sp>
      <p:sp>
        <p:nvSpPr>
          <p:cNvPr id="3" name="Содержимое 2"/>
          <p:cNvSpPr>
            <a:spLocks noGrp="1"/>
          </p:cNvSpPr>
          <p:nvPr>
            <p:ph idx="1"/>
          </p:nvPr>
        </p:nvSpPr>
        <p:spPr>
          <a:xfrm>
            <a:off x="142844" y="1571612"/>
            <a:ext cx="4786346" cy="5286388"/>
          </a:xfrm>
        </p:spPr>
        <p:txBody>
          <a:bodyPr>
            <a:normAutofit/>
          </a:bodyPr>
          <a:lstStyle/>
          <a:p>
            <a:endParaRPr lang="en-US" sz="1400" dirty="0" smtClean="0"/>
          </a:p>
          <a:p>
            <a:pPr>
              <a:buNone/>
            </a:pPr>
            <a:r>
              <a:rPr lang="en-US" b="1" dirty="0" smtClean="0">
                <a:latin typeface="Monotype Corsiva" pitchFamily="66" charset="0"/>
                <a:ea typeface="BatangChe" pitchFamily="49" charset="-127"/>
              </a:rPr>
              <a:t>“A person  is  a  person,  no  matter  how  small  .”  </a:t>
            </a:r>
          </a:p>
          <a:p>
            <a:pPr>
              <a:buNone/>
            </a:pPr>
            <a:r>
              <a:rPr lang="en-US" b="1" dirty="0" smtClean="0">
                <a:latin typeface="Monotype Corsiva" pitchFamily="66" charset="0"/>
                <a:ea typeface="BatangChe" pitchFamily="49" charset="-127"/>
              </a:rPr>
              <a:t>                             Dr. </a:t>
            </a:r>
            <a:r>
              <a:rPr lang="en-US" b="1" dirty="0" err="1" smtClean="0">
                <a:latin typeface="Monotype Corsiva" pitchFamily="66" charset="0"/>
                <a:ea typeface="BatangChe" pitchFamily="49" charset="-127"/>
              </a:rPr>
              <a:t>Suess</a:t>
            </a:r>
            <a:r>
              <a:rPr lang="en-US" b="1" dirty="0" smtClean="0">
                <a:latin typeface="Monotype Corsiva" pitchFamily="66" charset="0"/>
                <a:ea typeface="BatangChe" pitchFamily="49" charset="-127"/>
              </a:rPr>
              <a:t>. </a:t>
            </a:r>
          </a:p>
          <a:p>
            <a:endParaRPr lang="en-US" b="1" dirty="0" smtClean="0">
              <a:latin typeface="Monotype Corsiva" pitchFamily="66" charset="0"/>
              <a:ea typeface="BatangChe" pitchFamily="49" charset="-127"/>
            </a:endParaRPr>
          </a:p>
          <a:p>
            <a:pPr>
              <a:buNone/>
            </a:pPr>
            <a:r>
              <a:rPr lang="en-US" b="1" dirty="0" smtClean="0">
                <a:latin typeface="Monotype Corsiva" pitchFamily="66" charset="0"/>
                <a:ea typeface="BatangChe" pitchFamily="49" charset="-127"/>
              </a:rPr>
              <a:t>“  Teach  the child how to think, not what to think.”  </a:t>
            </a:r>
          </a:p>
          <a:p>
            <a:pPr>
              <a:buNone/>
            </a:pPr>
            <a:r>
              <a:rPr lang="en-US" b="1" dirty="0" smtClean="0">
                <a:latin typeface="Monotype Corsiva" pitchFamily="66" charset="0"/>
                <a:ea typeface="BatangChe" pitchFamily="49" charset="-127"/>
              </a:rPr>
              <a:t>                 Sidney  </a:t>
            </a:r>
            <a:r>
              <a:rPr lang="en-US" b="1" dirty="0" err="1" smtClean="0">
                <a:latin typeface="Monotype Corsiva" pitchFamily="66" charset="0"/>
                <a:ea typeface="BatangChe" pitchFamily="49" charset="-127"/>
              </a:rPr>
              <a:t>Sugarman</a:t>
            </a:r>
            <a:r>
              <a:rPr lang="en-US" b="1" dirty="0" smtClean="0">
                <a:latin typeface="Monotype Corsiva" pitchFamily="66" charset="0"/>
                <a:ea typeface="BatangChe" pitchFamily="49" charset="-127"/>
              </a:rPr>
              <a:t>.</a:t>
            </a:r>
          </a:p>
          <a:p>
            <a:endParaRPr lang="en-US" b="1" dirty="0" smtClean="0">
              <a:latin typeface="Monotype Corsiva" pitchFamily="66" charset="0"/>
              <a:ea typeface="BatangChe" pitchFamily="49" charset="-127"/>
            </a:endParaRPr>
          </a:p>
          <a:p>
            <a:endParaRPr lang="uk-UA" sz="1400" dirty="0"/>
          </a:p>
        </p:txBody>
      </p:sp>
      <p:pic>
        <p:nvPicPr>
          <p:cNvPr id="3076" name="Picture 4" descr="C:\Users\Windows7\Desktop\uchenik.jpg"/>
          <p:cNvPicPr>
            <a:picLocks noChangeAspect="1" noChangeArrowheads="1"/>
          </p:cNvPicPr>
          <p:nvPr/>
        </p:nvPicPr>
        <p:blipFill>
          <a:blip r:embed="rId2"/>
          <a:srcRect/>
          <a:stretch>
            <a:fillRect/>
          </a:stretch>
        </p:blipFill>
        <p:spPr bwMode="auto">
          <a:xfrm>
            <a:off x="5072066" y="2500306"/>
            <a:ext cx="4071934" cy="4357694"/>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2000" dirty="0" smtClean="0">
                <a:latin typeface="Arial Black" pitchFamily="34" charset="0"/>
              </a:rPr>
              <a:t>Macmillan spring school</a:t>
            </a:r>
            <a:endParaRPr lang="uk-UA" sz="1800" dirty="0">
              <a:latin typeface="Arial Black" pitchFamily="34" charset="0"/>
            </a:endParaRPr>
          </a:p>
        </p:txBody>
      </p:sp>
      <p:sp>
        <p:nvSpPr>
          <p:cNvPr id="3" name="Содержимое 2"/>
          <p:cNvSpPr>
            <a:spLocks noGrp="1"/>
          </p:cNvSpPr>
          <p:nvPr>
            <p:ph idx="1"/>
          </p:nvPr>
        </p:nvSpPr>
        <p:spPr/>
        <p:txBody>
          <a:bodyPr>
            <a:normAutofit/>
          </a:bodyPr>
          <a:lstStyle/>
          <a:p>
            <a:pPr>
              <a:buNone/>
            </a:pPr>
            <a:r>
              <a:rPr lang="en-US" sz="1800" b="1" dirty="0" smtClean="0"/>
              <a:t>European experience of teaching English</a:t>
            </a:r>
            <a:r>
              <a:rPr lang="uk-UA" sz="1800" b="1" dirty="0" smtClean="0"/>
              <a:t>:</a:t>
            </a:r>
            <a:endParaRPr lang="en-US" sz="1800" b="1" dirty="0" smtClean="0"/>
          </a:p>
          <a:p>
            <a:pPr>
              <a:buNone/>
            </a:pPr>
            <a:r>
              <a:rPr lang="uk-UA" sz="1800" dirty="0" smtClean="0"/>
              <a:t>“</a:t>
            </a:r>
            <a:r>
              <a:rPr lang="en-US" sz="1800" dirty="0" smtClean="0"/>
              <a:t>Forget me not ! How to revise smartly </a:t>
            </a:r>
          </a:p>
          <a:p>
            <a:pPr>
              <a:buNone/>
            </a:pPr>
            <a:r>
              <a:rPr lang="en-US" sz="1800" dirty="0" smtClean="0"/>
              <a:t>and remember more</a:t>
            </a:r>
            <a:r>
              <a:rPr lang="uk-UA" sz="1800" dirty="0" smtClean="0"/>
              <a:t>”</a:t>
            </a:r>
          </a:p>
          <a:p>
            <a:pPr>
              <a:buNone/>
            </a:pPr>
            <a:r>
              <a:rPr lang="uk-UA" sz="1800" dirty="0" smtClean="0"/>
              <a:t>“</a:t>
            </a:r>
            <a:r>
              <a:rPr lang="en-US" sz="1800" dirty="0" smtClean="0"/>
              <a:t>Early teaching of vocabulary and grammar </a:t>
            </a:r>
            <a:endParaRPr lang="uk-UA" sz="1800" dirty="0" smtClean="0"/>
          </a:p>
          <a:p>
            <a:pPr>
              <a:buNone/>
            </a:pPr>
            <a:r>
              <a:rPr lang="en-US" sz="1800" dirty="0" smtClean="0"/>
              <a:t>through storytelling</a:t>
            </a:r>
            <a:r>
              <a:rPr lang="uk-UA" sz="1800" dirty="0" smtClean="0"/>
              <a:t>”</a:t>
            </a:r>
          </a:p>
          <a:p>
            <a:pPr>
              <a:buNone/>
            </a:pPr>
            <a:endParaRPr lang="uk-UA" sz="1800" dirty="0" smtClean="0"/>
          </a:p>
          <a:p>
            <a:pPr>
              <a:buNone/>
            </a:pPr>
            <a:endParaRPr lang="uk-UA" sz="1800" dirty="0" smtClean="0"/>
          </a:p>
          <a:p>
            <a:pPr>
              <a:buNone/>
            </a:pPr>
            <a:r>
              <a:rPr lang="uk-UA" sz="1800" dirty="0" smtClean="0"/>
              <a:t>                                                                  “</a:t>
            </a:r>
            <a:r>
              <a:rPr lang="en-US" sz="1800" dirty="0" smtClean="0"/>
              <a:t>Introducing the English world of grammar </a:t>
            </a:r>
            <a:r>
              <a:rPr lang="uk-UA" sz="1800" dirty="0" smtClean="0"/>
              <a:t>                  </a:t>
            </a:r>
            <a:r>
              <a:rPr lang="en-US" sz="1800" dirty="0" smtClean="0"/>
              <a:t>and vocabulary to the whole class</a:t>
            </a:r>
            <a:r>
              <a:rPr lang="uk-UA" sz="1800" dirty="0" smtClean="0"/>
              <a:t>”       </a:t>
            </a:r>
            <a:r>
              <a:rPr lang="en-US" sz="1800" dirty="0" smtClean="0"/>
              <a:t>and vocabulary to the whole class</a:t>
            </a:r>
            <a:r>
              <a:rPr lang="uk-UA" sz="1800" dirty="0" smtClean="0"/>
              <a:t>” </a:t>
            </a:r>
          </a:p>
          <a:p>
            <a:pPr>
              <a:buNone/>
            </a:pPr>
            <a:endParaRPr lang="uk-UA" sz="1800" dirty="0" smtClean="0"/>
          </a:p>
          <a:p>
            <a:pPr>
              <a:buNone/>
            </a:pPr>
            <a:r>
              <a:rPr lang="uk-UA" sz="1800" dirty="0" smtClean="0"/>
              <a:t>                                                                    </a:t>
            </a:r>
            <a:r>
              <a:rPr lang="en-US" sz="1800" dirty="0" err="1" smtClean="0"/>
              <a:t>Lviv</a:t>
            </a:r>
            <a:r>
              <a:rPr lang="en-US" sz="1800" dirty="0" smtClean="0"/>
              <a:t>, 2016.</a:t>
            </a:r>
            <a:endParaRPr lang="uk-UA" sz="1800" dirty="0"/>
          </a:p>
        </p:txBody>
      </p:sp>
      <p:pic>
        <p:nvPicPr>
          <p:cNvPr id="7176" name="Picture 8" descr="C:\Users\Windows7\Desktop\фото\FR28xkBdRIU.jpg"/>
          <p:cNvPicPr>
            <a:picLocks noChangeAspect="1" noChangeArrowheads="1"/>
          </p:cNvPicPr>
          <p:nvPr/>
        </p:nvPicPr>
        <p:blipFill>
          <a:blip r:embed="rId2"/>
          <a:srcRect/>
          <a:stretch>
            <a:fillRect/>
          </a:stretch>
        </p:blipFill>
        <p:spPr bwMode="auto">
          <a:xfrm>
            <a:off x="0" y="3643314"/>
            <a:ext cx="4386723" cy="3214686"/>
          </a:xfrm>
          <a:prstGeom prst="rect">
            <a:avLst/>
          </a:prstGeom>
          <a:noFill/>
        </p:spPr>
      </p:pic>
      <p:pic>
        <p:nvPicPr>
          <p:cNvPr id="7177" name="Picture 9" descr="C:\Users\Windows7\Desktop\фото\2nJ1H_MBBtc.jpg"/>
          <p:cNvPicPr>
            <a:picLocks noChangeAspect="1" noChangeArrowheads="1"/>
          </p:cNvPicPr>
          <p:nvPr/>
        </p:nvPicPr>
        <p:blipFill>
          <a:blip r:embed="rId3"/>
          <a:srcRect/>
          <a:stretch>
            <a:fillRect/>
          </a:stretch>
        </p:blipFill>
        <p:spPr bwMode="auto">
          <a:xfrm>
            <a:off x="5714976" y="0"/>
            <a:ext cx="3429024" cy="3157662"/>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p:txBody>
          <a:bodyPr/>
          <a:lstStyle/>
          <a:p>
            <a:endParaRPr lang="uk-UA"/>
          </a:p>
        </p:txBody>
      </p:sp>
      <p:pic>
        <p:nvPicPr>
          <p:cNvPr id="8194" name="Picture 2" descr="C:\Users\Windows7\Desktop\фото\IMG_2363.JPG"/>
          <p:cNvPicPr>
            <a:picLocks noChangeAspect="1" noChangeArrowheads="1"/>
          </p:cNvPicPr>
          <p:nvPr/>
        </p:nvPicPr>
        <p:blipFill>
          <a:blip r:embed="rId2" cstate="print"/>
          <a:srcRect/>
          <a:stretch>
            <a:fillRect/>
          </a:stretch>
        </p:blipFill>
        <p:spPr bwMode="auto">
          <a:xfrm>
            <a:off x="-214346" y="1"/>
            <a:ext cx="9358346" cy="685800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p:txBody>
          <a:bodyPr/>
          <a:lstStyle/>
          <a:p>
            <a:endParaRPr lang="uk-UA" dirty="0"/>
          </a:p>
        </p:txBody>
      </p:sp>
      <p:pic>
        <p:nvPicPr>
          <p:cNvPr id="9218" name="Picture 2" descr="C:\Users\Windows7\Desktop\фото\IMG_2365.JPG"/>
          <p:cNvPicPr>
            <a:picLocks noChangeAspect="1" noChangeArrowheads="1"/>
          </p:cNvPicPr>
          <p:nvPr/>
        </p:nvPicPr>
        <p:blipFill>
          <a:blip r:embed="rId2" cstate="print"/>
          <a:srcRect/>
          <a:stretch>
            <a:fillRect/>
          </a:stretch>
        </p:blipFill>
        <p:spPr bwMode="auto">
          <a:xfrm>
            <a:off x="0" y="0"/>
            <a:ext cx="4500562" cy="6858000"/>
          </a:xfrm>
          <a:prstGeom prst="rect">
            <a:avLst/>
          </a:prstGeom>
          <a:noFill/>
        </p:spPr>
      </p:pic>
      <p:pic>
        <p:nvPicPr>
          <p:cNvPr id="9219" name="Picture 3" descr="C:\Users\Windows7\Desktop\фото\IMG_2400.JPG"/>
          <p:cNvPicPr>
            <a:picLocks noChangeAspect="1" noChangeArrowheads="1"/>
          </p:cNvPicPr>
          <p:nvPr/>
        </p:nvPicPr>
        <p:blipFill>
          <a:blip r:embed="rId3"/>
          <a:srcRect/>
          <a:stretch>
            <a:fillRect/>
          </a:stretch>
        </p:blipFill>
        <p:spPr bwMode="auto">
          <a:xfrm>
            <a:off x="4429124" y="0"/>
            <a:ext cx="4714876" cy="6858000"/>
          </a:xfrm>
          <a:prstGeom prst="rect">
            <a:avLst/>
          </a:prstGeom>
          <a:noFill/>
        </p:spPr>
      </p:pic>
      <p:pic>
        <p:nvPicPr>
          <p:cNvPr id="2050" name="Picture 2" descr="C:\Users\Windows7\Desktop\reserch.jpg"/>
          <p:cNvPicPr>
            <a:picLocks noChangeAspect="1" noChangeArrowheads="1"/>
          </p:cNvPicPr>
          <p:nvPr/>
        </p:nvPicPr>
        <p:blipFill>
          <a:blip r:embed="rId4"/>
          <a:srcRect/>
          <a:stretch>
            <a:fillRect/>
          </a:stretch>
        </p:blipFill>
        <p:spPr bwMode="auto">
          <a:xfrm>
            <a:off x="4786314" y="714356"/>
            <a:ext cx="4000528" cy="1484324"/>
          </a:xfrm>
          <a:prstGeom prst="rect">
            <a:avLst/>
          </a:prstGeom>
          <a:noFill/>
        </p:spPr>
      </p:pic>
      <p:pic>
        <p:nvPicPr>
          <p:cNvPr id="2051" name="Picture 3" descr="C:\Users\Windows7\Desktop\methodology.png"/>
          <p:cNvPicPr>
            <a:picLocks noChangeAspect="1" noChangeArrowheads="1"/>
          </p:cNvPicPr>
          <p:nvPr/>
        </p:nvPicPr>
        <p:blipFill>
          <a:blip r:embed="rId5"/>
          <a:srcRect/>
          <a:stretch>
            <a:fillRect/>
          </a:stretch>
        </p:blipFill>
        <p:spPr bwMode="auto">
          <a:xfrm>
            <a:off x="1142976" y="5143512"/>
            <a:ext cx="3038912" cy="185895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dirty="0"/>
          </a:p>
        </p:txBody>
      </p:sp>
      <p:sp>
        <p:nvSpPr>
          <p:cNvPr id="3" name="Содержимое 2"/>
          <p:cNvSpPr>
            <a:spLocks noGrp="1"/>
          </p:cNvSpPr>
          <p:nvPr>
            <p:ph idx="1"/>
          </p:nvPr>
        </p:nvSpPr>
        <p:spPr/>
        <p:txBody>
          <a:bodyPr/>
          <a:lstStyle/>
          <a:p>
            <a:endParaRPr lang="uk-UA" dirty="0"/>
          </a:p>
        </p:txBody>
      </p:sp>
      <p:pic>
        <p:nvPicPr>
          <p:cNvPr id="10242" name="Picture 2" descr="C:\Users\Windows7\Desktop\фото\IMG_2402.JPG"/>
          <p:cNvPicPr>
            <a:picLocks noChangeAspect="1" noChangeArrowheads="1"/>
          </p:cNvPicPr>
          <p:nvPr/>
        </p:nvPicPr>
        <p:blipFill>
          <a:blip r:embed="rId2"/>
          <a:srcRect/>
          <a:stretch>
            <a:fillRect/>
          </a:stretch>
        </p:blipFill>
        <p:spPr bwMode="auto">
          <a:xfrm>
            <a:off x="1" y="3143248"/>
            <a:ext cx="5000627" cy="3714752"/>
          </a:xfrm>
          <a:prstGeom prst="rect">
            <a:avLst/>
          </a:prstGeom>
          <a:noFill/>
        </p:spPr>
      </p:pic>
      <p:pic>
        <p:nvPicPr>
          <p:cNvPr id="10243" name="Picture 3" descr="C:\Users\Windows7\Desktop\фото\IMG_2401.JPG"/>
          <p:cNvPicPr>
            <a:picLocks noChangeAspect="1" noChangeArrowheads="1"/>
          </p:cNvPicPr>
          <p:nvPr/>
        </p:nvPicPr>
        <p:blipFill>
          <a:blip r:embed="rId3"/>
          <a:srcRect/>
          <a:stretch>
            <a:fillRect/>
          </a:stretch>
        </p:blipFill>
        <p:spPr bwMode="auto">
          <a:xfrm>
            <a:off x="5000629" y="1500174"/>
            <a:ext cx="4143372" cy="5357826"/>
          </a:xfrm>
          <a:prstGeom prst="rect">
            <a:avLst/>
          </a:prstGeom>
          <a:noFill/>
        </p:spPr>
      </p:pic>
      <p:pic>
        <p:nvPicPr>
          <p:cNvPr id="8195" name="Picture 3" descr="C:\Users\Windows7\Desktop\images (18).jpg"/>
          <p:cNvPicPr>
            <a:picLocks noChangeAspect="1" noChangeArrowheads="1"/>
          </p:cNvPicPr>
          <p:nvPr/>
        </p:nvPicPr>
        <p:blipFill>
          <a:blip r:embed="rId4"/>
          <a:srcRect/>
          <a:stretch>
            <a:fillRect/>
          </a:stretch>
        </p:blipFill>
        <p:spPr bwMode="auto">
          <a:xfrm>
            <a:off x="214282" y="214290"/>
            <a:ext cx="4572032" cy="2681295"/>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p:txBody>
          <a:bodyPr/>
          <a:lstStyle/>
          <a:p>
            <a:endParaRPr lang="uk-UA" dirty="0"/>
          </a:p>
        </p:txBody>
      </p:sp>
      <p:pic>
        <p:nvPicPr>
          <p:cNvPr id="11266" name="Picture 2" descr="C:\Users\Windows7\Desktop\фото\IMG_2371.JPG"/>
          <p:cNvPicPr>
            <a:picLocks noChangeAspect="1" noChangeArrowheads="1"/>
          </p:cNvPicPr>
          <p:nvPr/>
        </p:nvPicPr>
        <p:blipFill>
          <a:blip r:embed="rId2"/>
          <a:srcRect/>
          <a:stretch>
            <a:fillRect/>
          </a:stretch>
        </p:blipFill>
        <p:spPr bwMode="auto">
          <a:xfrm>
            <a:off x="0" y="1428736"/>
            <a:ext cx="4762501" cy="5429264"/>
          </a:xfrm>
          <a:prstGeom prst="rect">
            <a:avLst/>
          </a:prstGeom>
          <a:noFill/>
        </p:spPr>
      </p:pic>
      <p:pic>
        <p:nvPicPr>
          <p:cNvPr id="11267" name="Picture 3" descr="C:\Users\Windows7\Desktop\фото\IMG_2372.JPG"/>
          <p:cNvPicPr>
            <a:picLocks noChangeAspect="1" noChangeArrowheads="1"/>
          </p:cNvPicPr>
          <p:nvPr/>
        </p:nvPicPr>
        <p:blipFill>
          <a:blip r:embed="rId3"/>
          <a:srcRect/>
          <a:stretch>
            <a:fillRect/>
          </a:stretch>
        </p:blipFill>
        <p:spPr bwMode="auto">
          <a:xfrm>
            <a:off x="4646613" y="1428736"/>
            <a:ext cx="4497387" cy="5429264"/>
          </a:xfrm>
          <a:prstGeom prst="rect">
            <a:avLst/>
          </a:prstGeom>
          <a:noFill/>
        </p:spPr>
      </p:pic>
      <p:pic>
        <p:nvPicPr>
          <p:cNvPr id="3074" name="Picture 2" descr="C:\Users\Windows7\Desktop\images (12).jpg"/>
          <p:cNvPicPr>
            <a:picLocks noChangeAspect="1" noChangeArrowheads="1"/>
          </p:cNvPicPr>
          <p:nvPr/>
        </p:nvPicPr>
        <p:blipFill>
          <a:blip r:embed="rId4"/>
          <a:srcRect/>
          <a:stretch>
            <a:fillRect/>
          </a:stretch>
        </p:blipFill>
        <p:spPr bwMode="auto">
          <a:xfrm>
            <a:off x="2143108" y="285728"/>
            <a:ext cx="4876800" cy="933451"/>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dirty="0"/>
          </a:p>
        </p:txBody>
      </p:sp>
      <p:sp>
        <p:nvSpPr>
          <p:cNvPr id="3" name="Содержимое 2"/>
          <p:cNvSpPr>
            <a:spLocks noGrp="1"/>
          </p:cNvSpPr>
          <p:nvPr>
            <p:ph idx="1"/>
          </p:nvPr>
        </p:nvSpPr>
        <p:spPr/>
        <p:txBody>
          <a:bodyPr/>
          <a:lstStyle/>
          <a:p>
            <a:endParaRPr lang="uk-UA"/>
          </a:p>
        </p:txBody>
      </p:sp>
      <p:pic>
        <p:nvPicPr>
          <p:cNvPr id="9218" name="Picture 2"/>
          <p:cNvPicPr>
            <a:picLocks noChangeAspect="1" noChangeArrowheads="1"/>
          </p:cNvPicPr>
          <p:nvPr/>
        </p:nvPicPr>
        <p:blipFill>
          <a:blip r:embed="rId2"/>
          <a:srcRect/>
          <a:stretch>
            <a:fillRect/>
          </a:stretch>
        </p:blipFill>
        <p:spPr bwMode="auto">
          <a:xfrm>
            <a:off x="-9929914" y="17430848"/>
            <a:ext cx="25769878" cy="40690800"/>
          </a:xfrm>
          <a:prstGeom prst="rect">
            <a:avLst/>
          </a:prstGeom>
          <a:noFill/>
          <a:ln w="9525">
            <a:noFill/>
            <a:miter lim="800000"/>
            <a:headEnd/>
            <a:tailEnd/>
          </a:ln>
          <a:effectLst/>
        </p:spPr>
      </p:pic>
      <p:pic>
        <p:nvPicPr>
          <p:cNvPr id="9219" name="Picture 3" descr="F:\Фото\IMG_2373.JPG"/>
          <p:cNvPicPr>
            <a:picLocks noChangeAspect="1" noChangeArrowheads="1"/>
          </p:cNvPicPr>
          <p:nvPr/>
        </p:nvPicPr>
        <p:blipFill>
          <a:blip r:embed="rId3"/>
          <a:srcRect/>
          <a:stretch>
            <a:fillRect/>
          </a:stretch>
        </p:blipFill>
        <p:spPr bwMode="auto">
          <a:xfrm>
            <a:off x="1" y="0"/>
            <a:ext cx="5072066" cy="7143776"/>
          </a:xfrm>
          <a:prstGeom prst="rect">
            <a:avLst/>
          </a:prstGeom>
          <a:noFill/>
        </p:spPr>
      </p:pic>
      <p:pic>
        <p:nvPicPr>
          <p:cNvPr id="9221" name="Picture 5" descr="C:\Users\Windows7\Desktop\images (5).png"/>
          <p:cNvPicPr>
            <a:picLocks noChangeAspect="1" noChangeArrowheads="1"/>
          </p:cNvPicPr>
          <p:nvPr/>
        </p:nvPicPr>
        <p:blipFill>
          <a:blip r:embed="rId4"/>
          <a:srcRect/>
          <a:stretch>
            <a:fillRect/>
          </a:stretch>
        </p:blipFill>
        <p:spPr bwMode="auto">
          <a:xfrm>
            <a:off x="5072066" y="928670"/>
            <a:ext cx="3929090" cy="4786346"/>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smtClean="0">
                <a:solidFill>
                  <a:srgbClr val="C00000"/>
                </a:solidFill>
                <a:latin typeface="Arial Black" pitchFamily="34" charset="0"/>
              </a:rPr>
              <a:t>At the teachers’ meeting</a:t>
            </a:r>
            <a:endParaRPr lang="uk-UA" dirty="0">
              <a:solidFill>
                <a:srgbClr val="C00000"/>
              </a:solidFill>
              <a:latin typeface="Arial Black" pitchFamily="34" charset="0"/>
            </a:endParaRPr>
          </a:p>
        </p:txBody>
      </p:sp>
      <p:sp>
        <p:nvSpPr>
          <p:cNvPr id="3" name="Содержимое 2"/>
          <p:cNvSpPr>
            <a:spLocks noGrp="1"/>
          </p:cNvSpPr>
          <p:nvPr>
            <p:ph idx="1"/>
          </p:nvPr>
        </p:nvSpPr>
        <p:spPr>
          <a:xfrm>
            <a:off x="0" y="1554162"/>
            <a:ext cx="8991600" cy="5303838"/>
          </a:xfrm>
        </p:spPr>
        <p:txBody>
          <a:bodyPr>
            <a:normAutofit fontScale="92500" lnSpcReduction="10000"/>
          </a:bodyPr>
          <a:lstStyle/>
          <a:p>
            <a:pPr algn="ctr">
              <a:buNone/>
            </a:pPr>
            <a:r>
              <a:rPr lang="uk-UA" b="1" dirty="0" smtClean="0">
                <a:solidFill>
                  <a:srgbClr val="002060"/>
                </a:solidFill>
                <a:cs typeface="Aharoni" pitchFamily="2" charset="-79"/>
              </a:rPr>
              <a:t>  Ігрові форми інтерактивного навчання (песиміст ).</a:t>
            </a:r>
          </a:p>
          <a:p>
            <a:pPr>
              <a:buNone/>
            </a:pPr>
            <a:r>
              <a:rPr lang="uk-UA" b="1" dirty="0" smtClean="0">
                <a:solidFill>
                  <a:srgbClr val="002060"/>
                </a:solidFill>
                <a:cs typeface="Aharoni" pitchFamily="2" charset="-79"/>
              </a:rPr>
              <a:t>       </a:t>
            </a:r>
            <a:r>
              <a:rPr lang="uk-UA" sz="2000" b="1" dirty="0" smtClean="0">
                <a:solidFill>
                  <a:schemeClr val="tx1"/>
                </a:solidFill>
                <a:cs typeface="Aharoni" pitchFamily="2" charset="-79"/>
              </a:rPr>
              <a:t>Ігрові форми інтерактивного навчання. Чи справді це такий ефективний засіб досягнення навчальної мети</a:t>
            </a:r>
            <a:r>
              <a:rPr lang="en-US" sz="2000" b="1" dirty="0" smtClean="0">
                <a:solidFill>
                  <a:schemeClr val="tx1"/>
                </a:solidFill>
                <a:cs typeface="Aharoni" pitchFamily="2" charset="-79"/>
              </a:rPr>
              <a:t>? </a:t>
            </a:r>
            <a:r>
              <a:rPr lang="uk-UA" sz="2000" b="1" dirty="0" smtClean="0">
                <a:solidFill>
                  <a:schemeClr val="tx1"/>
                </a:solidFill>
                <a:cs typeface="Aharoni" pitchFamily="2" charset="-79"/>
              </a:rPr>
              <a:t>А може це тільки данина моді, бажання виглядати сучасним і ( ні в якому разі!) не гіршим за інших. Є це навчальна гра, чи просто загравання з дітьми, бажання додати декілька балів до власного авторитету та отримати схвальний відгук з боку адміністрації</a:t>
            </a:r>
            <a:r>
              <a:rPr lang="en-US" sz="2000" b="1" dirty="0" smtClean="0">
                <a:solidFill>
                  <a:schemeClr val="tx1"/>
                </a:solidFill>
                <a:cs typeface="Aharoni" pitchFamily="2" charset="-79"/>
              </a:rPr>
              <a:t>? </a:t>
            </a:r>
          </a:p>
          <a:p>
            <a:pPr>
              <a:buNone/>
            </a:pPr>
            <a:r>
              <a:rPr lang="en-US" sz="2000" b="1" dirty="0" smtClean="0">
                <a:solidFill>
                  <a:schemeClr val="tx1"/>
                </a:solidFill>
                <a:cs typeface="Aharoni" pitchFamily="2" charset="-79"/>
              </a:rPr>
              <a:t>            </a:t>
            </a:r>
            <a:r>
              <a:rPr lang="uk-UA" sz="2000" b="1" dirty="0" smtClean="0">
                <a:solidFill>
                  <a:schemeClr val="tx1"/>
                </a:solidFill>
                <a:cs typeface="Aharoni" pitchFamily="2" charset="-79"/>
              </a:rPr>
              <a:t>Напевно, кожен з нас неодноразово замислювався чи настільки важливою і потрібною є ця форма роботи на наших уроках</a:t>
            </a:r>
            <a:r>
              <a:rPr lang="en-US" sz="2000" b="1" dirty="0" smtClean="0">
                <a:solidFill>
                  <a:schemeClr val="tx1"/>
                </a:solidFill>
                <a:cs typeface="Aharoni" pitchFamily="2" charset="-79"/>
              </a:rPr>
              <a:t>.</a:t>
            </a:r>
            <a:r>
              <a:rPr lang="uk-UA" sz="2000" b="1" dirty="0" smtClean="0">
                <a:solidFill>
                  <a:schemeClr val="tx1"/>
                </a:solidFill>
                <a:cs typeface="Aharoni" pitchFamily="2" charset="-79"/>
              </a:rPr>
              <a:t> І, очевидно, ми часто приходили до спільної думки, що гра – це те, що забирає в нас так багато дорогоцінного часу і потребує ретельної підготовки, це те, що вимагає напруження емоційних та розумових сил. Часто основною умовою гри є змагання між учнями. Так, звичайно, бажання перемогти мобілізує думку та енергію гравців. Але, змагання, як правило, має результатом конфліктну ситуацію.</a:t>
            </a:r>
            <a:endParaRPr lang="uk-UA" b="1" dirty="0" smtClean="0">
              <a:solidFill>
                <a:srgbClr val="002060"/>
              </a:solidFill>
              <a:cs typeface="Aharoni" pitchFamily="2" charset="-79"/>
            </a:endParaRPr>
          </a:p>
          <a:p>
            <a:pPr>
              <a:buNone/>
            </a:pPr>
            <a:endParaRPr lang="uk-UA" b="1" dirty="0" smtClean="0">
              <a:solidFill>
                <a:srgbClr val="002060"/>
              </a:solidFill>
              <a:cs typeface="Aharoni" pitchFamily="2" charset="-79"/>
            </a:endParaRPr>
          </a:p>
          <a:p>
            <a:pPr>
              <a:buNone/>
            </a:pPr>
            <a:endParaRPr lang="uk-UA" b="1" dirty="0">
              <a:solidFill>
                <a:srgbClr val="002060"/>
              </a:solidFill>
              <a:cs typeface="Aharoni" pitchFamily="2" charset="-79"/>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571528"/>
            <a:ext cx="8686800" cy="428628"/>
          </a:xfrm>
        </p:spPr>
        <p:txBody>
          <a:bodyPr>
            <a:normAutofit fontScale="90000"/>
          </a:bodyPr>
          <a:lstStyle/>
          <a:p>
            <a:endParaRPr lang="uk-UA" dirty="0"/>
          </a:p>
        </p:txBody>
      </p:sp>
      <p:sp>
        <p:nvSpPr>
          <p:cNvPr id="3" name="Содержимое 2"/>
          <p:cNvSpPr>
            <a:spLocks noGrp="1"/>
          </p:cNvSpPr>
          <p:nvPr>
            <p:ph idx="1"/>
          </p:nvPr>
        </p:nvSpPr>
        <p:spPr>
          <a:xfrm>
            <a:off x="357158" y="0"/>
            <a:ext cx="8786842" cy="6080125"/>
          </a:xfrm>
        </p:spPr>
        <p:txBody>
          <a:bodyPr>
            <a:normAutofit/>
          </a:bodyPr>
          <a:lstStyle/>
          <a:p>
            <a:pPr>
              <a:buNone/>
            </a:pPr>
            <a:r>
              <a:rPr lang="uk-UA" sz="2400" b="1" dirty="0" smtClean="0"/>
              <a:t>  </a:t>
            </a:r>
            <a:endParaRPr lang="uk-UA" sz="2400" dirty="0" smtClean="0"/>
          </a:p>
          <a:p>
            <a:pPr>
              <a:buNone/>
            </a:pPr>
            <a:r>
              <a:rPr lang="uk-UA" sz="2000" b="1" dirty="0" smtClean="0"/>
              <a:t>         Ми намагаємося якомога більше наблизити гру до реальності, отримуючи при цьому реальних переможців і переможених, тобто драматичну і суперечливу ситуацію.</a:t>
            </a:r>
          </a:p>
          <a:p>
            <a:pPr>
              <a:buNone/>
            </a:pPr>
            <a:r>
              <a:rPr lang="en-US" sz="2000" b="1" dirty="0" smtClean="0"/>
              <a:t>    </a:t>
            </a:r>
            <a:r>
              <a:rPr lang="uk-UA" sz="2000" b="1" dirty="0" smtClean="0"/>
              <a:t>  </a:t>
            </a:r>
            <a:r>
              <a:rPr lang="en-US" sz="2000" b="1" dirty="0" smtClean="0"/>
              <a:t>  </a:t>
            </a:r>
            <a:r>
              <a:rPr lang="uk-UA" sz="2000" b="1" dirty="0" smtClean="0"/>
              <a:t>Щоб вдало провести  рольову гру необхідно пройти 4 етапи</a:t>
            </a:r>
            <a:r>
              <a:rPr lang="en-US" sz="2000" b="1" dirty="0" smtClean="0"/>
              <a:t>:</a:t>
            </a:r>
          </a:p>
          <a:p>
            <a:pPr>
              <a:buNone/>
            </a:pPr>
            <a:r>
              <a:rPr lang="uk-UA" sz="2000" b="1" dirty="0" smtClean="0"/>
              <a:t>      а) попереднє планування і підготовка вчителя</a:t>
            </a:r>
            <a:r>
              <a:rPr lang="en-US" sz="2000" b="1" dirty="0" smtClean="0"/>
              <a:t>;</a:t>
            </a:r>
          </a:p>
          <a:p>
            <a:pPr>
              <a:buNone/>
            </a:pPr>
            <a:r>
              <a:rPr lang="uk-UA" sz="2000" b="1" dirty="0" smtClean="0"/>
              <a:t>      б) підготовка і тренінг учнів</a:t>
            </a:r>
            <a:r>
              <a:rPr lang="en-US" sz="2000" b="1" dirty="0" smtClean="0"/>
              <a:t>;</a:t>
            </a:r>
            <a:endParaRPr lang="uk-UA" sz="2000" b="1" dirty="0" smtClean="0"/>
          </a:p>
          <a:p>
            <a:pPr>
              <a:buNone/>
            </a:pPr>
            <a:r>
              <a:rPr lang="uk-UA" sz="2000" b="1" dirty="0" smtClean="0"/>
              <a:t>      в) активна участь класу в проведенні вправи</a:t>
            </a:r>
            <a:r>
              <a:rPr lang="en-US" sz="2000" b="1" dirty="0" smtClean="0"/>
              <a:t>;</a:t>
            </a:r>
            <a:endParaRPr lang="uk-UA" sz="2000" b="1" dirty="0" smtClean="0"/>
          </a:p>
          <a:p>
            <a:pPr>
              <a:buNone/>
            </a:pPr>
            <a:r>
              <a:rPr lang="uk-UA" sz="2000" b="1" smtClean="0"/>
              <a:t>      г</a:t>
            </a:r>
            <a:r>
              <a:rPr lang="uk-UA" sz="2000" b="1" dirty="0" smtClean="0"/>
              <a:t>) ретельне обговорення й міркування з приводу вправи.</a:t>
            </a:r>
          </a:p>
          <a:p>
            <a:pPr>
              <a:buNone/>
            </a:pPr>
            <a:r>
              <a:rPr lang="uk-UA" sz="2000" b="1" dirty="0" smtClean="0"/>
              <a:t>         І все це слід проводити в атмосфері довіри, щоб учні не почувалися ніяково. Учні мають розуміти, що реагувати можна по-різному. А чи завжди є ця довіра?</a:t>
            </a:r>
          </a:p>
          <a:p>
            <a:pPr>
              <a:buNone/>
            </a:pPr>
            <a:r>
              <a:rPr lang="uk-UA" sz="2000" b="1" dirty="0" smtClean="0"/>
              <a:t>        Ще кажуть, що навчальні ігри особливо корисні на початковому етапі для молодших школярів. А чи не краще з раннього віку переконувати дітей, що навчання – це не гра, а важкий повсякденний труд.</a:t>
            </a:r>
            <a:endParaRPr lang="en-US" sz="2000" b="1" dirty="0" smtClean="0"/>
          </a:p>
          <a:p>
            <a:pPr>
              <a:buNone/>
            </a:pPr>
            <a:endParaRPr lang="en-US" sz="2000" b="1" dirty="0" smtClean="0"/>
          </a:p>
          <a:p>
            <a:pPr>
              <a:buNone/>
            </a:pPr>
            <a:endParaRPr lang="uk-UA" sz="2000" b="1"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solidFill>
                  <a:srgbClr val="FF0000"/>
                </a:solidFill>
                <a:latin typeface="MV Boli" pitchFamily="2" charset="0"/>
                <a:cs typeface="MV Boli" pitchFamily="2" charset="0"/>
              </a:rPr>
              <a:t>Cooperation </a:t>
            </a:r>
            <a:r>
              <a:rPr lang="en-US" dirty="0" smtClean="0">
                <a:solidFill>
                  <a:srgbClr val="00B0F0"/>
                </a:solidFill>
                <a:latin typeface="MV Boli" pitchFamily="2" charset="0"/>
                <a:cs typeface="MV Boli" pitchFamily="2" charset="0"/>
              </a:rPr>
              <a:t>and collaboration</a:t>
            </a:r>
            <a:endParaRPr lang="uk-UA" dirty="0">
              <a:solidFill>
                <a:srgbClr val="FF0000"/>
              </a:solidFill>
              <a:cs typeface="MV Boli" pitchFamily="2" charset="0"/>
            </a:endParaRPr>
          </a:p>
        </p:txBody>
      </p:sp>
      <p:sp>
        <p:nvSpPr>
          <p:cNvPr id="3" name="Содержимое 2"/>
          <p:cNvSpPr>
            <a:spLocks noGrp="1"/>
          </p:cNvSpPr>
          <p:nvPr>
            <p:ph idx="1"/>
          </p:nvPr>
        </p:nvSpPr>
        <p:spPr>
          <a:xfrm>
            <a:off x="142844" y="1571612"/>
            <a:ext cx="8858312" cy="5072098"/>
          </a:xfrm>
        </p:spPr>
        <p:txBody>
          <a:bodyPr>
            <a:normAutofit/>
          </a:bodyPr>
          <a:lstStyle/>
          <a:p>
            <a:pPr>
              <a:buNone/>
            </a:pPr>
            <a:r>
              <a:rPr lang="en-US" dirty="0" smtClean="0"/>
              <a:t>with</a:t>
            </a:r>
          </a:p>
          <a:p>
            <a:pPr>
              <a:buNone/>
            </a:pPr>
            <a:endParaRPr lang="en-US" sz="2000" dirty="0" smtClean="0"/>
          </a:p>
          <a:p>
            <a:pPr>
              <a:buNone/>
            </a:pPr>
            <a:r>
              <a:rPr lang="en-US" sz="2000" dirty="0" smtClean="0"/>
              <a:t>American</a:t>
            </a:r>
          </a:p>
          <a:p>
            <a:pPr>
              <a:buNone/>
            </a:pPr>
            <a:endParaRPr lang="en-US" sz="2000" dirty="0" smtClean="0"/>
          </a:p>
          <a:p>
            <a:pPr>
              <a:buNone/>
            </a:pPr>
            <a:r>
              <a:rPr lang="en-US" sz="2000" dirty="0" smtClean="0"/>
              <a:t>volunteers,</a:t>
            </a:r>
          </a:p>
          <a:p>
            <a:pPr>
              <a:buNone/>
            </a:pPr>
            <a:endParaRPr lang="en-US" sz="2000" dirty="0" smtClean="0"/>
          </a:p>
          <a:p>
            <a:pPr>
              <a:buNone/>
            </a:pPr>
            <a:r>
              <a:rPr lang="en-US" dirty="0" smtClean="0">
                <a:solidFill>
                  <a:srgbClr val="00B0F0"/>
                </a:solidFill>
                <a:latin typeface="+mj-lt"/>
                <a:cs typeface="MV Boli" pitchFamily="2" charset="0"/>
              </a:rPr>
              <a:t>the</a:t>
            </a:r>
          </a:p>
          <a:p>
            <a:pPr>
              <a:buNone/>
            </a:pPr>
            <a:r>
              <a:rPr lang="en-US" sz="4400" dirty="0" smtClean="0">
                <a:solidFill>
                  <a:srgbClr val="00B0F0"/>
                </a:solidFill>
                <a:latin typeface="+mj-lt"/>
                <a:cs typeface="MV Boli" pitchFamily="2" charset="0"/>
              </a:rPr>
              <a:t>Peace</a:t>
            </a:r>
          </a:p>
          <a:p>
            <a:pPr>
              <a:buNone/>
            </a:pPr>
            <a:r>
              <a:rPr lang="en-US" sz="4400" dirty="0" smtClean="0">
                <a:solidFill>
                  <a:srgbClr val="FF0000"/>
                </a:solidFill>
                <a:latin typeface="+mj-lt"/>
                <a:cs typeface="MV Boli" pitchFamily="2" charset="0"/>
              </a:rPr>
              <a:t>Corps</a:t>
            </a:r>
            <a:endParaRPr lang="en-US" sz="4400" dirty="0" smtClean="0">
              <a:solidFill>
                <a:srgbClr val="FF0000"/>
              </a:solidFill>
              <a:latin typeface="MV Boli" pitchFamily="2" charset="0"/>
              <a:cs typeface="MV Boli" pitchFamily="2" charset="0"/>
            </a:endParaRPr>
          </a:p>
          <a:p>
            <a:pPr>
              <a:buNone/>
            </a:pPr>
            <a:endParaRPr lang="en-US" dirty="0" smtClean="0">
              <a:solidFill>
                <a:srgbClr val="00B0F0"/>
              </a:solidFill>
              <a:latin typeface="MV Boli" pitchFamily="2" charset="0"/>
              <a:cs typeface="MV Boli" pitchFamily="2" charset="0"/>
            </a:endParaRPr>
          </a:p>
          <a:p>
            <a:pPr>
              <a:buNone/>
            </a:pPr>
            <a:endParaRPr lang="en-US" sz="2000" dirty="0" smtClean="0"/>
          </a:p>
          <a:p>
            <a:pPr>
              <a:buNone/>
            </a:pPr>
            <a:endParaRPr lang="en-US" dirty="0" smtClean="0"/>
          </a:p>
          <a:p>
            <a:pPr>
              <a:buNone/>
            </a:pPr>
            <a:endParaRPr lang="en-US" sz="2000" dirty="0" smtClean="0"/>
          </a:p>
          <a:p>
            <a:pPr>
              <a:buNone/>
            </a:pPr>
            <a:endParaRPr lang="en-US" sz="2000" dirty="0" smtClean="0"/>
          </a:p>
          <a:p>
            <a:pPr>
              <a:buNone/>
            </a:pPr>
            <a:endParaRPr lang="uk-UA" dirty="0"/>
          </a:p>
        </p:txBody>
      </p:sp>
      <p:pic>
        <p:nvPicPr>
          <p:cNvPr id="15362" name="Picture 2" descr="C:\Users\Windows7\Desktop\фото\IMG_2350.JPG"/>
          <p:cNvPicPr>
            <a:picLocks noChangeAspect="1" noChangeArrowheads="1"/>
          </p:cNvPicPr>
          <p:nvPr/>
        </p:nvPicPr>
        <p:blipFill>
          <a:blip r:embed="rId2"/>
          <a:srcRect/>
          <a:stretch>
            <a:fillRect/>
          </a:stretch>
        </p:blipFill>
        <p:spPr bwMode="auto">
          <a:xfrm>
            <a:off x="1828800" y="1981200"/>
            <a:ext cx="7315200" cy="487680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en-US" sz="2800" dirty="0" smtClean="0">
                <a:solidFill>
                  <a:schemeClr val="tx1"/>
                </a:solidFill>
              </a:rPr>
              <a:t>Cooperation with British publishing houses</a:t>
            </a:r>
            <a:endParaRPr lang="uk-UA" sz="2800" dirty="0">
              <a:solidFill>
                <a:schemeClr val="tx1"/>
              </a:solidFill>
            </a:endParaRPr>
          </a:p>
        </p:txBody>
      </p:sp>
      <p:sp>
        <p:nvSpPr>
          <p:cNvPr id="3" name="Содержимое 2"/>
          <p:cNvSpPr>
            <a:spLocks noGrp="1"/>
          </p:cNvSpPr>
          <p:nvPr>
            <p:ph idx="1"/>
          </p:nvPr>
        </p:nvSpPr>
        <p:spPr/>
        <p:txBody>
          <a:bodyPr/>
          <a:lstStyle/>
          <a:p>
            <a:endParaRPr lang="uk-UA" dirty="0"/>
          </a:p>
        </p:txBody>
      </p:sp>
      <p:pic>
        <p:nvPicPr>
          <p:cNvPr id="16386" name="Picture 2" descr="C:\Users\Windows7\Desktop\фото\IMG_2394.JPG"/>
          <p:cNvPicPr>
            <a:picLocks noChangeAspect="1" noChangeArrowheads="1"/>
          </p:cNvPicPr>
          <p:nvPr/>
        </p:nvPicPr>
        <p:blipFill>
          <a:blip r:embed="rId2"/>
          <a:srcRect/>
          <a:stretch>
            <a:fillRect/>
          </a:stretch>
        </p:blipFill>
        <p:spPr bwMode="auto">
          <a:xfrm>
            <a:off x="0" y="1428736"/>
            <a:ext cx="2928926" cy="5429264"/>
          </a:xfrm>
          <a:prstGeom prst="rect">
            <a:avLst/>
          </a:prstGeom>
          <a:noFill/>
        </p:spPr>
      </p:pic>
      <p:pic>
        <p:nvPicPr>
          <p:cNvPr id="16387" name="Picture 3" descr="C:\Users\Windows7\Desktop\фото\IMG_2396.JPG"/>
          <p:cNvPicPr>
            <a:picLocks noChangeAspect="1" noChangeArrowheads="1"/>
          </p:cNvPicPr>
          <p:nvPr/>
        </p:nvPicPr>
        <p:blipFill>
          <a:blip r:embed="rId3"/>
          <a:srcRect/>
          <a:stretch>
            <a:fillRect/>
          </a:stretch>
        </p:blipFill>
        <p:spPr bwMode="auto">
          <a:xfrm>
            <a:off x="2928926" y="1428736"/>
            <a:ext cx="3214710" cy="5429264"/>
          </a:xfrm>
          <a:prstGeom prst="rect">
            <a:avLst/>
          </a:prstGeom>
          <a:noFill/>
        </p:spPr>
      </p:pic>
      <p:pic>
        <p:nvPicPr>
          <p:cNvPr id="16388" name="Picture 4" descr="C:\Users\Windows7\Desktop\фото\IMG_2397.JPG"/>
          <p:cNvPicPr>
            <a:picLocks noChangeAspect="1" noChangeArrowheads="1"/>
          </p:cNvPicPr>
          <p:nvPr/>
        </p:nvPicPr>
        <p:blipFill>
          <a:blip r:embed="rId4"/>
          <a:srcRect/>
          <a:stretch>
            <a:fillRect/>
          </a:stretch>
        </p:blipFill>
        <p:spPr bwMode="auto">
          <a:xfrm>
            <a:off x="6143636" y="1428736"/>
            <a:ext cx="3000365" cy="5429264"/>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p:txBody>
          <a:bodyPr/>
          <a:lstStyle/>
          <a:p>
            <a:endParaRPr lang="uk-UA"/>
          </a:p>
        </p:txBody>
      </p:sp>
      <p:pic>
        <p:nvPicPr>
          <p:cNvPr id="3074" name="Picture 2" descr="F:\lessons-in-life.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4400" dirty="0" smtClean="0">
                <a:solidFill>
                  <a:srgbClr val="C00000"/>
                </a:solidFill>
              </a:rPr>
              <a:t>Rewarding     the      best</a:t>
            </a:r>
            <a:endParaRPr lang="uk-UA" sz="4400" dirty="0">
              <a:solidFill>
                <a:srgbClr val="C00000"/>
              </a:solidFill>
            </a:endParaRPr>
          </a:p>
        </p:txBody>
      </p:sp>
      <p:sp>
        <p:nvSpPr>
          <p:cNvPr id="3" name="Содержимое 2"/>
          <p:cNvSpPr>
            <a:spLocks noGrp="1"/>
          </p:cNvSpPr>
          <p:nvPr>
            <p:ph idx="1"/>
          </p:nvPr>
        </p:nvSpPr>
        <p:spPr>
          <a:xfrm>
            <a:off x="304800" y="1554162"/>
            <a:ext cx="8686800" cy="5303838"/>
          </a:xfrm>
        </p:spPr>
        <p:txBody>
          <a:bodyPr/>
          <a:lstStyle/>
          <a:p>
            <a:endParaRPr lang="uk-UA" dirty="0"/>
          </a:p>
        </p:txBody>
      </p:sp>
      <p:pic>
        <p:nvPicPr>
          <p:cNvPr id="17410" name="Picture 2" descr="C:\Users\Windows7\Desktop\фото\IMG_2356.JPG"/>
          <p:cNvPicPr>
            <a:picLocks noChangeAspect="1" noChangeArrowheads="1"/>
          </p:cNvPicPr>
          <p:nvPr/>
        </p:nvPicPr>
        <p:blipFill>
          <a:blip r:embed="rId2"/>
          <a:srcRect/>
          <a:stretch>
            <a:fillRect/>
          </a:stretch>
        </p:blipFill>
        <p:spPr bwMode="auto">
          <a:xfrm>
            <a:off x="5000628" y="1571612"/>
            <a:ext cx="3143244" cy="5072074"/>
          </a:xfrm>
          <a:prstGeom prst="rect">
            <a:avLst/>
          </a:prstGeom>
          <a:noFill/>
        </p:spPr>
      </p:pic>
      <p:pic>
        <p:nvPicPr>
          <p:cNvPr id="17411" name="Picture 3" descr="C:\Users\Windows7\Desktop\фото\IMG_2359.JPG"/>
          <p:cNvPicPr>
            <a:picLocks noChangeAspect="1" noChangeArrowheads="1"/>
          </p:cNvPicPr>
          <p:nvPr/>
        </p:nvPicPr>
        <p:blipFill>
          <a:blip r:embed="rId3"/>
          <a:srcRect/>
          <a:stretch>
            <a:fillRect/>
          </a:stretch>
        </p:blipFill>
        <p:spPr bwMode="auto">
          <a:xfrm>
            <a:off x="571472" y="1571612"/>
            <a:ext cx="3214710" cy="5072098"/>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solidFill>
                  <a:srgbClr val="C00000"/>
                </a:solidFill>
              </a:rPr>
              <a:t>        </a:t>
            </a:r>
            <a:r>
              <a:rPr lang="en-US" sz="4400" dirty="0" smtClean="0">
                <a:solidFill>
                  <a:srgbClr val="C00000"/>
                </a:solidFill>
              </a:rPr>
              <a:t>Students</a:t>
            </a:r>
            <a:endParaRPr lang="uk-UA" sz="4400" dirty="0">
              <a:solidFill>
                <a:srgbClr val="C00000"/>
              </a:solidFill>
            </a:endParaRPr>
          </a:p>
        </p:txBody>
      </p:sp>
      <p:sp>
        <p:nvSpPr>
          <p:cNvPr id="3" name="Содержимое 2"/>
          <p:cNvSpPr>
            <a:spLocks noGrp="1"/>
          </p:cNvSpPr>
          <p:nvPr>
            <p:ph idx="1"/>
          </p:nvPr>
        </p:nvSpPr>
        <p:spPr/>
        <p:txBody>
          <a:bodyPr/>
          <a:lstStyle/>
          <a:p>
            <a:endParaRPr lang="uk-UA"/>
          </a:p>
        </p:txBody>
      </p:sp>
      <p:pic>
        <p:nvPicPr>
          <p:cNvPr id="18434" name="Picture 2" descr="C:\Users\Windows7\Desktop\фото\IMG_2352.JPG"/>
          <p:cNvPicPr>
            <a:picLocks noChangeAspect="1" noChangeArrowheads="1"/>
          </p:cNvPicPr>
          <p:nvPr/>
        </p:nvPicPr>
        <p:blipFill>
          <a:blip r:embed="rId2"/>
          <a:srcRect/>
          <a:stretch>
            <a:fillRect/>
          </a:stretch>
        </p:blipFill>
        <p:spPr bwMode="auto">
          <a:xfrm>
            <a:off x="0" y="1643050"/>
            <a:ext cx="4857752" cy="5214950"/>
          </a:xfrm>
          <a:prstGeom prst="rect">
            <a:avLst/>
          </a:prstGeom>
          <a:noFill/>
        </p:spPr>
      </p:pic>
      <p:pic>
        <p:nvPicPr>
          <p:cNvPr id="18435" name="Picture 3" descr="C:\Users\Windows7\Desktop\фото\IMG_2354.JPG"/>
          <p:cNvPicPr>
            <a:picLocks noChangeAspect="1" noChangeArrowheads="1"/>
          </p:cNvPicPr>
          <p:nvPr/>
        </p:nvPicPr>
        <p:blipFill>
          <a:blip r:embed="rId3"/>
          <a:srcRect/>
          <a:stretch>
            <a:fillRect/>
          </a:stretch>
        </p:blipFill>
        <p:spPr bwMode="auto">
          <a:xfrm>
            <a:off x="4857752" y="0"/>
            <a:ext cx="4286248" cy="6858000"/>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p:txBody>
          <a:bodyPr/>
          <a:lstStyle/>
          <a:p>
            <a:endParaRPr lang="uk-UA" dirty="0"/>
          </a:p>
        </p:txBody>
      </p:sp>
      <p:pic>
        <p:nvPicPr>
          <p:cNvPr id="19459" name="Picture 3" descr="C:\Users\Windows7\Desktop\фото\IMG_2345.JPG"/>
          <p:cNvPicPr>
            <a:picLocks noChangeAspect="1" noChangeArrowheads="1"/>
          </p:cNvPicPr>
          <p:nvPr/>
        </p:nvPicPr>
        <p:blipFill>
          <a:blip r:embed="rId2"/>
          <a:srcRect/>
          <a:stretch>
            <a:fillRect/>
          </a:stretch>
        </p:blipFill>
        <p:spPr bwMode="auto">
          <a:xfrm>
            <a:off x="0" y="0"/>
            <a:ext cx="3000396" cy="4500594"/>
          </a:xfrm>
          <a:prstGeom prst="rect">
            <a:avLst/>
          </a:prstGeom>
          <a:noFill/>
        </p:spPr>
      </p:pic>
      <p:pic>
        <p:nvPicPr>
          <p:cNvPr id="19460" name="Picture 4" descr="C:\Users\Windows7\Desktop\фото\IMG_2347.JPG"/>
          <p:cNvPicPr>
            <a:picLocks noChangeAspect="1" noChangeArrowheads="1"/>
          </p:cNvPicPr>
          <p:nvPr/>
        </p:nvPicPr>
        <p:blipFill>
          <a:blip r:embed="rId3"/>
          <a:srcRect/>
          <a:stretch>
            <a:fillRect/>
          </a:stretch>
        </p:blipFill>
        <p:spPr bwMode="auto">
          <a:xfrm>
            <a:off x="3143240" y="1000108"/>
            <a:ext cx="3000396" cy="4500594"/>
          </a:xfrm>
          <a:prstGeom prst="rect">
            <a:avLst/>
          </a:prstGeom>
          <a:noFill/>
        </p:spPr>
      </p:pic>
      <p:pic>
        <p:nvPicPr>
          <p:cNvPr id="19461" name="Picture 5" descr="C:\Users\Windows7\Desktop\фото\IMG_2348.JPG"/>
          <p:cNvPicPr>
            <a:picLocks noChangeAspect="1" noChangeArrowheads="1"/>
          </p:cNvPicPr>
          <p:nvPr/>
        </p:nvPicPr>
        <p:blipFill>
          <a:blip r:embed="rId4"/>
          <a:srcRect/>
          <a:stretch>
            <a:fillRect/>
          </a:stretch>
        </p:blipFill>
        <p:spPr bwMode="auto">
          <a:xfrm>
            <a:off x="6286513" y="2635222"/>
            <a:ext cx="2857488" cy="4222778"/>
          </a:xfrm>
          <a:prstGeom prst="rect">
            <a:avLst/>
          </a:prstGeom>
          <a:noFill/>
        </p:spPr>
      </p:pic>
      <p:pic>
        <p:nvPicPr>
          <p:cNvPr id="4098" name="Picture 2" descr="C:\Users\Windows7\Desktop\Без названия (4).jpg"/>
          <p:cNvPicPr>
            <a:picLocks noChangeAspect="1" noChangeArrowheads="1"/>
          </p:cNvPicPr>
          <p:nvPr/>
        </p:nvPicPr>
        <p:blipFill>
          <a:blip r:embed="rId5"/>
          <a:srcRect/>
          <a:stretch>
            <a:fillRect/>
          </a:stretch>
        </p:blipFill>
        <p:spPr bwMode="auto">
          <a:xfrm>
            <a:off x="357158" y="4786322"/>
            <a:ext cx="2581275" cy="177165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p:txBody>
          <a:bodyPr/>
          <a:lstStyle/>
          <a:p>
            <a:endParaRPr lang="uk-UA"/>
          </a:p>
        </p:txBody>
      </p:sp>
      <p:pic>
        <p:nvPicPr>
          <p:cNvPr id="7170" name="Picture 2" descr="C:\Users\Windows7\Desktop\400_F_64768654_SBgdW3yZMPcnEfPRFC8qTfQeUuq3Uzwn.jpg"/>
          <p:cNvPicPr>
            <a:picLocks noChangeAspect="1" noChangeArrowheads="1"/>
          </p:cNvPicPr>
          <p:nvPr/>
        </p:nvPicPr>
        <p:blipFill>
          <a:blip r:embed="rId2"/>
          <a:srcRect/>
          <a:stretch>
            <a:fillRect/>
          </a:stretch>
        </p:blipFill>
        <p:spPr bwMode="auto">
          <a:xfrm>
            <a:off x="214282" y="357166"/>
            <a:ext cx="8744551" cy="607223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642918"/>
            <a:ext cx="8643998" cy="642942"/>
          </a:xfrm>
        </p:spPr>
        <p:txBody>
          <a:bodyPr>
            <a:normAutofit fontScale="90000"/>
          </a:bodyPr>
          <a:lstStyle/>
          <a:p>
            <a:r>
              <a:rPr lang="en-US" b="1" dirty="0" smtClean="0">
                <a:solidFill>
                  <a:srgbClr val="D34D03"/>
                </a:solidFill>
                <a:latin typeface="Monotype Corsiva" pitchFamily="66" charset="0"/>
              </a:rPr>
              <a:t>                           Our </a:t>
            </a:r>
            <a:r>
              <a:rPr lang="uk-UA" b="1" dirty="0" smtClean="0">
                <a:solidFill>
                  <a:srgbClr val="D34D03"/>
                </a:solidFill>
                <a:latin typeface="Monotype Corsiva" pitchFamily="66" charset="0"/>
              </a:rPr>
              <a:t>        </a:t>
            </a:r>
            <a:r>
              <a:rPr lang="en-US" b="1" dirty="0" smtClean="0">
                <a:solidFill>
                  <a:srgbClr val="D34D03"/>
                </a:solidFill>
                <a:latin typeface="Monotype Corsiva" pitchFamily="66" charset="0"/>
              </a:rPr>
              <a:t>Classroom </a:t>
            </a:r>
            <a:r>
              <a:rPr lang="uk-UA" b="1" dirty="0" smtClean="0">
                <a:solidFill>
                  <a:srgbClr val="D34D03"/>
                </a:solidFill>
                <a:latin typeface="Monotype Corsiva" pitchFamily="66" charset="0"/>
              </a:rPr>
              <a:t>       </a:t>
            </a:r>
            <a:r>
              <a:rPr lang="en-US" b="1" dirty="0" smtClean="0">
                <a:solidFill>
                  <a:srgbClr val="D34D03"/>
                </a:solidFill>
                <a:latin typeface="Monotype Corsiva" pitchFamily="66" charset="0"/>
              </a:rPr>
              <a:t>Rules</a:t>
            </a:r>
            <a:r>
              <a:rPr lang="uk-UA" b="1" dirty="0" smtClean="0">
                <a:solidFill>
                  <a:srgbClr val="D34D03"/>
                </a:solidFill>
                <a:latin typeface="Monotype Corsiva" pitchFamily="66" charset="0"/>
              </a:rPr>
              <a:t>:</a:t>
            </a:r>
            <a:br>
              <a:rPr lang="uk-UA" b="1" dirty="0" smtClean="0">
                <a:solidFill>
                  <a:srgbClr val="D34D03"/>
                </a:solidFill>
                <a:latin typeface="Monotype Corsiva" pitchFamily="66" charset="0"/>
              </a:rPr>
            </a:br>
            <a:endParaRPr lang="uk-UA" dirty="0"/>
          </a:p>
        </p:txBody>
      </p:sp>
      <p:pic>
        <p:nvPicPr>
          <p:cNvPr id="4099" name="Picture 3" descr="C:\Users\Windows7\Desktop\rules-kid-header.jpg"/>
          <p:cNvPicPr>
            <a:picLocks noChangeAspect="1" noChangeArrowheads="1"/>
          </p:cNvPicPr>
          <p:nvPr/>
        </p:nvPicPr>
        <p:blipFill>
          <a:blip r:embed="rId2" cstate="print"/>
          <a:srcRect/>
          <a:stretch>
            <a:fillRect/>
          </a:stretch>
        </p:blipFill>
        <p:spPr bwMode="auto">
          <a:xfrm>
            <a:off x="5201078" y="2214554"/>
            <a:ext cx="3942922" cy="2786058"/>
          </a:xfrm>
          <a:prstGeom prst="rect">
            <a:avLst/>
          </a:prstGeom>
          <a:noFill/>
        </p:spPr>
      </p:pic>
      <p:sp>
        <p:nvSpPr>
          <p:cNvPr id="3" name="Содержимое 2"/>
          <p:cNvSpPr>
            <a:spLocks noGrp="1"/>
          </p:cNvSpPr>
          <p:nvPr>
            <p:ph idx="1"/>
          </p:nvPr>
        </p:nvSpPr>
        <p:spPr>
          <a:xfrm>
            <a:off x="0" y="1357298"/>
            <a:ext cx="5286380" cy="5500702"/>
          </a:xfrm>
        </p:spPr>
        <p:txBody>
          <a:bodyPr>
            <a:normAutofit/>
          </a:bodyPr>
          <a:lstStyle/>
          <a:p>
            <a:pPr marL="742950" indent="-742950">
              <a:buNone/>
            </a:pPr>
            <a:r>
              <a:rPr lang="en-US" sz="3600" b="1" dirty="0" smtClean="0">
                <a:solidFill>
                  <a:srgbClr val="7030A0"/>
                </a:solidFill>
                <a:latin typeface="Monotype Corsiva" pitchFamily="66" charset="0"/>
              </a:rPr>
              <a:t>There is only one rule in the  class and that is  “Respect” </a:t>
            </a:r>
            <a:endParaRPr lang="en-US" sz="3600" b="1" dirty="0" smtClean="0">
              <a:solidFill>
                <a:srgbClr val="D34D03"/>
              </a:solidFill>
              <a:latin typeface="Monotype Corsiva" pitchFamily="66" charset="0"/>
            </a:endParaRPr>
          </a:p>
          <a:p>
            <a:pPr marL="742950" indent="-742950">
              <a:buFont typeface="+mj-lt"/>
              <a:buAutoNum type="arabicPeriod"/>
            </a:pPr>
            <a:r>
              <a:rPr lang="en-US" sz="3600" b="1" dirty="0" smtClean="0">
                <a:solidFill>
                  <a:srgbClr val="92D050"/>
                </a:solidFill>
                <a:latin typeface="Monotype Corsiva" pitchFamily="66" charset="0"/>
              </a:rPr>
              <a:t>Respect     for     self.</a:t>
            </a:r>
          </a:p>
          <a:p>
            <a:pPr marL="742950" indent="-742950">
              <a:buFont typeface="+mj-lt"/>
              <a:buAutoNum type="arabicPeriod"/>
            </a:pPr>
            <a:endParaRPr lang="en-US" sz="3600" b="1" dirty="0" smtClean="0">
              <a:solidFill>
                <a:srgbClr val="FF0000"/>
              </a:solidFill>
              <a:latin typeface="Monotype Corsiva" pitchFamily="66" charset="0"/>
            </a:endParaRPr>
          </a:p>
          <a:p>
            <a:pPr marL="742950" indent="-742950">
              <a:buFont typeface="+mj-lt"/>
              <a:buAutoNum type="arabicPeriod"/>
            </a:pPr>
            <a:r>
              <a:rPr lang="en-US" sz="3600" b="1" dirty="0" smtClean="0">
                <a:solidFill>
                  <a:srgbClr val="FF0000"/>
                </a:solidFill>
                <a:latin typeface="Monotype Corsiva" pitchFamily="66" charset="0"/>
              </a:rPr>
              <a:t>Respect     for     others.</a:t>
            </a:r>
          </a:p>
          <a:p>
            <a:pPr marL="742950" indent="-742950">
              <a:buFont typeface="+mj-lt"/>
              <a:buAutoNum type="arabicPeriod"/>
            </a:pPr>
            <a:endParaRPr lang="en-US" sz="3600" b="1" dirty="0" smtClean="0">
              <a:solidFill>
                <a:srgbClr val="00B0F0"/>
              </a:solidFill>
              <a:latin typeface="Monotype Corsiva" pitchFamily="66" charset="0"/>
            </a:endParaRPr>
          </a:p>
          <a:p>
            <a:pPr marL="742950" indent="-742950">
              <a:buFont typeface="+mj-lt"/>
              <a:buAutoNum type="arabicPeriod"/>
            </a:pPr>
            <a:r>
              <a:rPr lang="en-US" sz="3600" b="1" dirty="0" smtClean="0">
                <a:solidFill>
                  <a:srgbClr val="00B0F0"/>
                </a:solidFill>
                <a:latin typeface="Monotype Corsiva" pitchFamily="66" charset="0"/>
              </a:rPr>
              <a:t>Respect    for      property.</a:t>
            </a:r>
          </a:p>
          <a:p>
            <a:pPr marL="742950" indent="-742950">
              <a:buFont typeface="+mj-lt"/>
              <a:buAutoNum type="arabicPeriod"/>
            </a:pPr>
            <a:endParaRPr lang="uk-UA" sz="3600" b="1" dirty="0">
              <a:solidFill>
                <a:srgbClr val="00B0F0"/>
              </a:solidFill>
              <a:latin typeface="Monotype Corsiva" pitchFamily="66"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p:txBody>
          <a:bodyPr/>
          <a:lstStyle/>
          <a:p>
            <a:endParaRPr lang="uk-UA"/>
          </a:p>
        </p:txBody>
      </p:sp>
      <p:pic>
        <p:nvPicPr>
          <p:cNvPr id="5122" name="Picture 2" descr="C:\Users\Windows7\Desktop\Безымянный.png"/>
          <p:cNvPicPr>
            <a:picLocks noChangeAspect="1" noChangeArrowheads="1"/>
          </p:cNvPicPr>
          <p:nvPr/>
        </p:nvPicPr>
        <p:blipFill>
          <a:blip r:embed="rId2"/>
          <a:srcRect/>
          <a:stretch>
            <a:fillRect/>
          </a:stretch>
        </p:blipFill>
        <p:spPr bwMode="auto">
          <a:xfrm>
            <a:off x="0" y="0"/>
            <a:ext cx="9286908" cy="6893712"/>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p:txBody>
          <a:bodyPr/>
          <a:lstStyle/>
          <a:p>
            <a:endParaRPr lang="uk-UA"/>
          </a:p>
        </p:txBody>
      </p:sp>
      <p:pic>
        <p:nvPicPr>
          <p:cNvPr id="6146" name="Picture 2" descr="F:\my-teaching-philosophy1.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7170" name="Picture 2" descr="C:\Users\Windows7\Desktop\Lesson-Planning.png"/>
          <p:cNvPicPr>
            <a:picLocks noChangeAspect="1" noChangeArrowheads="1"/>
          </p:cNvPicPr>
          <p:nvPr/>
        </p:nvPicPr>
        <p:blipFill>
          <a:blip r:embed="rId2"/>
          <a:srcRect/>
          <a:stretch>
            <a:fillRect/>
          </a:stretch>
        </p:blipFill>
        <p:spPr bwMode="auto">
          <a:xfrm>
            <a:off x="0" y="0"/>
            <a:ext cx="9144000" cy="2000250"/>
          </a:xfrm>
          <a:prstGeom prst="rect">
            <a:avLst/>
          </a:prstGeom>
          <a:noFill/>
        </p:spPr>
      </p:pic>
      <p:sp>
        <p:nvSpPr>
          <p:cNvPr id="3" name="Содержимое 2"/>
          <p:cNvSpPr>
            <a:spLocks noGrp="1"/>
          </p:cNvSpPr>
          <p:nvPr>
            <p:ph idx="1"/>
          </p:nvPr>
        </p:nvSpPr>
        <p:spPr>
          <a:xfrm>
            <a:off x="214282" y="2071678"/>
            <a:ext cx="8777318" cy="4008447"/>
          </a:xfrm>
          <a:solidFill>
            <a:schemeClr val="bg1"/>
          </a:solidFill>
          <a:ln>
            <a:solidFill>
              <a:schemeClr val="bg1"/>
            </a:solidFill>
          </a:ln>
        </p:spPr>
        <p:txBody>
          <a:bodyPr/>
          <a:lstStyle/>
          <a:p>
            <a:pPr marL="514350" indent="-514350" algn="ctr">
              <a:buFont typeface="Wingdings" pitchFamily="2" charset="2"/>
              <a:buChar char="v"/>
            </a:pPr>
            <a:r>
              <a:rPr lang="en-US" dirty="0" smtClean="0">
                <a:solidFill>
                  <a:srgbClr val="00B050"/>
                </a:solidFill>
              </a:rPr>
              <a:t>What does a great lesson look like ?</a:t>
            </a:r>
          </a:p>
          <a:p>
            <a:pPr marL="514350" indent="-514350">
              <a:buFont typeface="Wingdings" pitchFamily="2" charset="2"/>
              <a:buChar char="v"/>
            </a:pPr>
            <a:r>
              <a:rPr lang="en-US" dirty="0" smtClean="0">
                <a:solidFill>
                  <a:srgbClr val="FF0000"/>
                </a:solidFill>
                <a:latin typeface="Monotype Corsiva" pitchFamily="66" charset="0"/>
                <a:cs typeface="Angsana New" pitchFamily="18" charset="-34"/>
              </a:rPr>
              <a:t>                           Ingredients:</a:t>
            </a:r>
          </a:p>
          <a:p>
            <a:pPr marL="514350" indent="-514350">
              <a:buFont typeface="Wingdings" pitchFamily="2" charset="2"/>
              <a:buChar char="§"/>
            </a:pPr>
            <a:r>
              <a:rPr lang="en-US" dirty="0" smtClean="0">
                <a:solidFill>
                  <a:schemeClr val="tx1">
                    <a:lumMod val="95000"/>
                    <a:lumOff val="5000"/>
                  </a:schemeClr>
                </a:solidFill>
                <a:latin typeface="Monotype Corsiva" pitchFamily="66" charset="0"/>
                <a:cs typeface="Angsana New" pitchFamily="18" charset="-34"/>
              </a:rPr>
              <a:t>S</a:t>
            </a:r>
            <a:r>
              <a:rPr lang="en-US" sz="2400" dirty="0" smtClean="0">
                <a:solidFill>
                  <a:schemeClr val="tx1">
                    <a:lumMod val="95000"/>
                    <a:lumOff val="5000"/>
                  </a:schemeClr>
                </a:solidFill>
                <a:latin typeface="Monotype Corsiva" pitchFamily="66" charset="0"/>
                <a:cs typeface="Angsana New" pitchFamily="18" charset="-34"/>
              </a:rPr>
              <a:t>tate the lesson objective ( make sure that you know exactly why you are teaching this lesson ).</a:t>
            </a:r>
          </a:p>
          <a:p>
            <a:pPr marL="514350" indent="-514350">
              <a:buFont typeface="Wingdings" pitchFamily="2" charset="2"/>
              <a:buChar char="§"/>
            </a:pPr>
            <a:r>
              <a:rPr lang="en-US" sz="2400" dirty="0" smtClean="0">
                <a:solidFill>
                  <a:schemeClr val="tx1">
                    <a:lumMod val="95000"/>
                    <a:lumOff val="5000"/>
                  </a:schemeClr>
                </a:solidFill>
                <a:latin typeface="Monotype Corsiva" pitchFamily="66" charset="0"/>
                <a:cs typeface="Angsana New" pitchFamily="18" charset="-34"/>
              </a:rPr>
              <a:t>Teach and model  </a:t>
            </a:r>
            <a:r>
              <a:rPr lang="en-US" sz="2400" dirty="0" err="1" smtClean="0">
                <a:solidFill>
                  <a:schemeClr val="tx1">
                    <a:lumMod val="95000"/>
                    <a:lumOff val="5000"/>
                  </a:schemeClr>
                </a:solidFill>
                <a:latin typeface="Monotype Corsiva" pitchFamily="66" charset="0"/>
                <a:cs typeface="Angsana New" pitchFamily="18" charset="-34"/>
              </a:rPr>
              <a:t>behaviour</a:t>
            </a:r>
            <a:r>
              <a:rPr lang="en-US" sz="2400" dirty="0" smtClean="0">
                <a:solidFill>
                  <a:schemeClr val="tx1">
                    <a:lumMod val="95000"/>
                    <a:lumOff val="5000"/>
                  </a:schemeClr>
                </a:solidFill>
                <a:latin typeface="Monotype Corsiva" pitchFamily="66" charset="0"/>
                <a:cs typeface="Angsana New" pitchFamily="18" charset="-34"/>
              </a:rPr>
              <a:t> expectations (set out on a successful  path by explaining and modeling how the students should behave ).</a:t>
            </a:r>
          </a:p>
          <a:p>
            <a:pPr marL="514350" indent="-514350">
              <a:buFont typeface="Wingdings" pitchFamily="2" charset="2"/>
              <a:buChar char="§"/>
            </a:pPr>
            <a:r>
              <a:rPr lang="en-US" sz="2400" dirty="0" smtClean="0">
                <a:solidFill>
                  <a:schemeClr val="tx1">
                    <a:lumMod val="95000"/>
                    <a:lumOff val="5000"/>
                  </a:schemeClr>
                </a:solidFill>
                <a:latin typeface="Monotype Corsiva" pitchFamily="66" charset="0"/>
                <a:cs typeface="Angsana New" pitchFamily="18" charset="-34"/>
              </a:rPr>
              <a:t>Give specific compliments for positive behavior.</a:t>
            </a:r>
            <a:endParaRPr lang="uk-UA" dirty="0">
              <a:solidFill>
                <a:schemeClr val="tx1">
                  <a:lumMod val="95000"/>
                  <a:lumOff val="5000"/>
                </a:schemeClr>
              </a:solidFill>
              <a:latin typeface="Monotype Corsiva" pitchFamily="66" charset="0"/>
              <a:cs typeface="Angsana New" pitchFamily="18" charset="-34"/>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2919</TotalTime>
  <Words>1289</Words>
  <PresentationFormat>Экран (4:3)</PresentationFormat>
  <Paragraphs>150</Paragraphs>
  <Slides>53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53</vt:i4>
      </vt:variant>
    </vt:vector>
  </HeadingPairs>
  <TitlesOfParts>
    <vt:vector size="54" baseType="lpstr">
      <vt:lpstr>Трек</vt:lpstr>
      <vt:lpstr>     My                teaching                              experience…</vt:lpstr>
      <vt:lpstr>Слайд 2</vt:lpstr>
      <vt:lpstr>Brilliant ideas I intend to steal:</vt:lpstr>
      <vt:lpstr>Brilliant ideas I intend to steal:</vt:lpstr>
      <vt:lpstr>Слайд 5</vt:lpstr>
      <vt:lpstr>                           Our         Classroom        Rules: </vt:lpstr>
      <vt:lpstr>Слайд 7</vt:lpstr>
      <vt:lpstr>Слайд 8</vt:lpstr>
      <vt:lpstr>Слайд 9</vt:lpstr>
      <vt:lpstr>Слайд 10</vt:lpstr>
      <vt:lpstr>Слайд 11</vt:lpstr>
      <vt:lpstr>Слайд 12</vt:lpstr>
      <vt:lpstr>Слайд 13</vt:lpstr>
      <vt:lpstr>What  makes  a  good  teacher</vt:lpstr>
      <vt:lpstr>How to teach</vt:lpstr>
      <vt:lpstr>Слайд 16</vt:lpstr>
      <vt:lpstr>Слайд 17</vt:lpstr>
      <vt:lpstr>Слайд 18</vt:lpstr>
      <vt:lpstr>Слайд 19</vt:lpstr>
      <vt:lpstr>Слайд 20</vt:lpstr>
      <vt:lpstr>Слайд 21</vt:lpstr>
      <vt:lpstr>Слайд 22</vt:lpstr>
      <vt:lpstr>Слайд 23</vt:lpstr>
      <vt:lpstr>Слайд 24</vt:lpstr>
      <vt:lpstr>Importance     of     grammar</vt:lpstr>
      <vt:lpstr>Слайд 26</vt:lpstr>
      <vt:lpstr>To teach grammar well we have to:</vt:lpstr>
      <vt:lpstr>Слайд 28</vt:lpstr>
      <vt:lpstr>Слайд 29</vt:lpstr>
      <vt:lpstr>3 – 2 – 1      strategy</vt:lpstr>
      <vt:lpstr>Learning is a process                not an event.</vt:lpstr>
      <vt:lpstr>Слайд 32</vt:lpstr>
      <vt:lpstr>Слайд 33</vt:lpstr>
      <vt:lpstr>                          I help my </vt:lpstr>
      <vt:lpstr>Слайд 35</vt:lpstr>
      <vt:lpstr>I believe that extra curricular activities are an essential part of school life that enriches my    students’ life.</vt:lpstr>
      <vt:lpstr>Слайд 37</vt:lpstr>
      <vt:lpstr>Students’ project  work</vt:lpstr>
      <vt:lpstr>Слайд 39</vt:lpstr>
      <vt:lpstr>Macmillan spring school</vt:lpstr>
      <vt:lpstr>Слайд 41</vt:lpstr>
      <vt:lpstr>Слайд 42</vt:lpstr>
      <vt:lpstr>Слайд 43</vt:lpstr>
      <vt:lpstr>Слайд 44</vt:lpstr>
      <vt:lpstr>Слайд 45</vt:lpstr>
      <vt:lpstr>At the teachers’ meeting</vt:lpstr>
      <vt:lpstr>Слайд 47</vt:lpstr>
      <vt:lpstr>Cooperation and collaboration</vt:lpstr>
      <vt:lpstr>Cooperation with British publishing houses</vt:lpstr>
      <vt:lpstr>Rewarding     the      best</vt:lpstr>
      <vt:lpstr>        Students</vt:lpstr>
      <vt:lpstr>Слайд 52</vt:lpstr>
      <vt:lpstr>Слайд 53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teaching experience.</dc:title>
  <dc:creator>Windows7</dc:creator>
  <cp:lastModifiedBy>Windows7</cp:lastModifiedBy>
  <cp:revision>164</cp:revision>
  <dcterms:created xsi:type="dcterms:W3CDTF">2016-12-11T15:02:06Z</dcterms:created>
  <dcterms:modified xsi:type="dcterms:W3CDTF">2016-12-27T22:07:10Z</dcterms:modified>
</cp:coreProperties>
</file>