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29" r:id="rId3"/>
    <p:sldId id="341" r:id="rId4"/>
    <p:sldId id="299" r:id="rId5"/>
    <p:sldId id="259" r:id="rId6"/>
    <p:sldId id="340" r:id="rId7"/>
    <p:sldId id="261" r:id="rId8"/>
    <p:sldId id="260" r:id="rId9"/>
    <p:sldId id="301" r:id="rId10"/>
    <p:sldId id="328" r:id="rId11"/>
    <p:sldId id="332" r:id="rId12"/>
    <p:sldId id="291" r:id="rId13"/>
    <p:sldId id="270" r:id="rId14"/>
    <p:sldId id="283" r:id="rId15"/>
    <p:sldId id="279" r:id="rId16"/>
    <p:sldId id="313" r:id="rId17"/>
    <p:sldId id="324" r:id="rId18"/>
    <p:sldId id="277" r:id="rId19"/>
    <p:sldId id="362" r:id="rId20"/>
    <p:sldId id="271" r:id="rId21"/>
    <p:sldId id="309" r:id="rId22"/>
    <p:sldId id="274" r:id="rId23"/>
    <p:sldId id="350" r:id="rId24"/>
    <p:sldId id="280" r:id="rId25"/>
    <p:sldId id="363" r:id="rId26"/>
    <p:sldId id="351" r:id="rId27"/>
    <p:sldId id="281" r:id="rId28"/>
    <p:sldId id="312" r:id="rId29"/>
    <p:sldId id="353" r:id="rId30"/>
    <p:sldId id="364" r:id="rId31"/>
    <p:sldId id="325" r:id="rId32"/>
    <p:sldId id="272" r:id="rId33"/>
    <p:sldId id="326" r:id="rId34"/>
    <p:sldId id="303" r:id="rId35"/>
    <p:sldId id="265" r:id="rId36"/>
    <p:sldId id="354" r:id="rId37"/>
    <p:sldId id="304" r:id="rId38"/>
    <p:sldId id="333" r:id="rId39"/>
    <p:sldId id="334" r:id="rId40"/>
    <p:sldId id="297" r:id="rId41"/>
    <p:sldId id="339" r:id="rId42"/>
    <p:sldId id="284" r:id="rId43"/>
    <p:sldId id="293" r:id="rId44"/>
    <p:sldId id="352" r:id="rId45"/>
    <p:sldId id="367" r:id="rId46"/>
    <p:sldId id="294" r:id="rId47"/>
    <p:sldId id="311" r:id="rId48"/>
    <p:sldId id="336" r:id="rId49"/>
    <p:sldId id="296" r:id="rId50"/>
    <p:sldId id="337" r:id="rId51"/>
    <p:sldId id="305" r:id="rId52"/>
    <p:sldId id="310" r:id="rId53"/>
    <p:sldId id="306" r:id="rId54"/>
    <p:sldId id="307" r:id="rId55"/>
    <p:sldId id="308" r:id="rId56"/>
    <p:sldId id="359" r:id="rId57"/>
    <p:sldId id="316" r:id="rId58"/>
    <p:sldId id="343" r:id="rId59"/>
    <p:sldId id="286" r:id="rId60"/>
    <p:sldId id="287" r:id="rId61"/>
    <p:sldId id="288" r:id="rId62"/>
    <p:sldId id="360" r:id="rId63"/>
    <p:sldId id="317" r:id="rId64"/>
    <p:sldId id="318" r:id="rId65"/>
    <p:sldId id="323" r:id="rId66"/>
    <p:sldId id="346" r:id="rId67"/>
    <p:sldId id="289" r:id="rId68"/>
    <p:sldId id="347" r:id="rId69"/>
    <p:sldId id="365" r:id="rId70"/>
    <p:sldId id="292" r:id="rId71"/>
    <p:sldId id="275" r:id="rId72"/>
    <p:sldId id="348" r:id="rId73"/>
    <p:sldId id="355" r:id="rId74"/>
    <p:sldId id="356" r:id="rId75"/>
    <p:sldId id="357" r:id="rId76"/>
    <p:sldId id="358" r:id="rId77"/>
    <p:sldId id="361" r:id="rId78"/>
    <p:sldId id="278" r:id="rId79"/>
    <p:sldId id="319" r:id="rId80"/>
    <p:sldId id="273" r:id="rId81"/>
    <p:sldId id="267" r:id="rId8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904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8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8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7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3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3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3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301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1444301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101" y="6407951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45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45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35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5BFEC76-70DF-486B-BC27-F9573E8BBC50}" type="datetimeFigureOut">
              <a:rPr lang="uk-UA" smtClean="0"/>
              <a:pPr/>
              <a:t>19.03.2015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101" y="6407951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51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3359D3E-6A18-4588-A1D7-6726E5167698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-Qmxwyf5bWKA/AAAAAAAAAAI/AAAAAAAAAC0/jYCMd6IIyDw/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3520" y="163774"/>
            <a:ext cx="8202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Заклад освіти І-ІІІ ступенів</a:t>
            </a:r>
          </a:p>
          <a:p>
            <a:pPr algn="ctr"/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„Тернопільський обласний навчально-реабілітаційний </a:t>
            </a:r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центр”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5781" y="1501260"/>
            <a:ext cx="76700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Проект</a:t>
            </a:r>
          </a:p>
          <a:p>
            <a:pPr algn="ctr"/>
            <a:r>
              <a:rPr lang="uk-UA" sz="6000" b="1" dirty="0" smtClean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«Кроки назустріч…»</a:t>
            </a:r>
            <a:endParaRPr lang="uk-UA" sz="6000" b="1" dirty="0">
              <a:ln w="95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7391401" y="4511040"/>
            <a:ext cx="4345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Автор проекту: </a:t>
            </a:r>
          </a:p>
          <a:p>
            <a:r>
              <a:rPr lang="uk-UA" sz="2400" dirty="0" err="1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Щеснович</a:t>
            </a:r>
            <a:r>
              <a:rPr lang="uk-UA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В.В. </a:t>
            </a:r>
          </a:p>
          <a:p>
            <a:r>
              <a:rPr lang="uk-UA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вчитель християнської етики,</a:t>
            </a:r>
          </a:p>
          <a:p>
            <a:r>
              <a:rPr lang="uk-UA" sz="2400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</a:t>
            </a:r>
            <a:r>
              <a:rPr lang="uk-UA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аступник директора </a:t>
            </a:r>
            <a:r>
              <a:rPr lang="uk-UA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ТОНРЦ з </a:t>
            </a:r>
            <a:r>
              <a:rPr lang="uk-UA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виховної роботи </a:t>
            </a:r>
            <a:endParaRPr lang="uk-UA" sz="240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1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asokur.com.ua/uploads/posts/2013-09/1379591932_shagi-schaste-w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Мета: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i="1" dirty="0" smtClean="0"/>
              <a:t>знайомити дітей із християнськими заповідями як основою морального життя людини, розвивати вміння, навички щодо розуміння іншої людини, співчувати, співпереживати;</a:t>
            </a:r>
            <a:endParaRPr lang="uk-UA" dirty="0" smtClean="0"/>
          </a:p>
          <a:p>
            <a:r>
              <a:rPr lang="uk-UA" b="1" i="1" dirty="0" smtClean="0"/>
              <a:t>виховувати бажання поступати відповідно до моральних цінностей та правил (бажання жити по совісті);</a:t>
            </a:r>
            <a:endParaRPr lang="uk-UA" dirty="0" smtClean="0"/>
          </a:p>
          <a:p>
            <a:r>
              <a:rPr lang="uk-UA" b="1" i="1" dirty="0" smtClean="0"/>
              <a:t>формувати початкові уявлення про духовний світ;</a:t>
            </a:r>
            <a:endParaRPr lang="uk-UA" dirty="0" smtClean="0"/>
          </a:p>
          <a:p>
            <a:r>
              <a:rPr lang="uk-UA" b="1" i="1" dirty="0" smtClean="0"/>
              <a:t>ознайомити з деякими творами іконопису, живопису, художньої літератури, що пов’язані з тематикою занять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28601"/>
            <a:ext cx="609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dirty="0" smtClean="0"/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asokur.com.ua/uploads/posts/2013-09/1379591932_shagi-schaste-w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>
                <a:solidFill>
                  <a:srgbClr val="002060"/>
                </a:solidFill>
              </a:rPr>
              <a:t>Заходи, в рамках </a:t>
            </a:r>
            <a:r>
              <a:rPr lang="uk-UA" sz="3600" dirty="0" err="1" smtClean="0">
                <a:solidFill>
                  <a:srgbClr val="002060"/>
                </a:solidFill>
              </a:rPr>
              <a:t>підпроекту</a:t>
            </a:r>
            <a:r>
              <a:rPr lang="uk-UA" sz="3600" dirty="0" smtClean="0">
                <a:solidFill>
                  <a:srgbClr val="002060"/>
                </a:solidFill>
              </a:rPr>
              <a:t> 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„КРОКИ НАЗУСТРІЧ … </a:t>
            </a:r>
            <a:r>
              <a:rPr lang="uk-UA" sz="3600" dirty="0" err="1" smtClean="0">
                <a:solidFill>
                  <a:srgbClr val="002060"/>
                </a:solidFill>
              </a:rPr>
              <a:t>БОГУ”</a:t>
            </a:r>
            <a:r>
              <a:rPr lang="uk-UA" sz="4400" dirty="0" smtClean="0">
                <a:solidFill>
                  <a:srgbClr val="002060"/>
                </a:solidFill>
              </a:rPr>
              <a:t/>
            </a:r>
            <a:br>
              <a:rPr lang="uk-UA" sz="4400" dirty="0" smtClean="0">
                <a:solidFill>
                  <a:srgbClr val="002060"/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1. Молитовні зустрічі.</a:t>
            </a:r>
          </a:p>
          <a:p>
            <a:r>
              <a:rPr lang="uk-UA" dirty="0" smtClean="0"/>
              <a:t>2. Традиційні молитви перед їжею.</a:t>
            </a:r>
          </a:p>
          <a:p>
            <a:r>
              <a:rPr lang="uk-UA" dirty="0" smtClean="0"/>
              <a:t>3. Уроки християнської етики.</a:t>
            </a:r>
          </a:p>
          <a:p>
            <a:r>
              <a:rPr lang="uk-UA" dirty="0" smtClean="0"/>
              <a:t>4. Позакласні заходи духовної тематики.</a:t>
            </a:r>
          </a:p>
          <a:p>
            <a:r>
              <a:rPr lang="uk-UA" dirty="0" smtClean="0"/>
              <a:t>5.Створення куточка благодійності «Більше </a:t>
            </a:r>
            <a:r>
              <a:rPr lang="uk-UA" dirty="0" smtClean="0"/>
              <a:t>щастя </a:t>
            </a:r>
            <a:r>
              <a:rPr lang="uk-UA" dirty="0" smtClean="0"/>
              <a:t>давати, ніж брати»</a:t>
            </a:r>
          </a:p>
          <a:p>
            <a:r>
              <a:rPr lang="uk-UA" dirty="0" smtClean="0"/>
              <a:t>6.Виготовлення дарунків для благодійників </a:t>
            </a:r>
          </a:p>
          <a:p>
            <a:r>
              <a:rPr lang="uk-UA" dirty="0" smtClean="0"/>
              <a:t>7. Організація проведення молитви вдячності в шкільній капличці .</a:t>
            </a:r>
          </a:p>
          <a:p>
            <a:r>
              <a:rPr lang="uk-UA" dirty="0" smtClean="0"/>
              <a:t>8.Діяльність комісії  учнівського </a:t>
            </a:r>
            <a:r>
              <a:rPr lang="uk-UA" dirty="0" smtClean="0"/>
              <a:t>самоврядування </a:t>
            </a:r>
            <a:r>
              <a:rPr lang="uk-UA" dirty="0" err="1" smtClean="0"/>
              <a:t>“</a:t>
            </a:r>
            <a:r>
              <a:rPr lang="uk-UA" dirty="0" err="1" smtClean="0"/>
              <a:t>Духовність”</a:t>
            </a:r>
            <a:r>
              <a:rPr lang="uk-UA" dirty="0" smtClean="0"/>
              <a:t>.</a:t>
            </a:r>
          </a:p>
          <a:p>
            <a:r>
              <a:rPr lang="uk-UA" dirty="0" smtClean="0"/>
              <a:t>9.Підготовка до першого Причастя.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28601"/>
            <a:ext cx="609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dirty="0" smtClean="0"/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01_ФОТО\фото ВИХОВНА робота класи\Робота з батьками\Изображение 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8180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Фото шкільних подій\2013-2014\Капличка і молебен\IMG_6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463" y="228600"/>
            <a:ext cx="4789135" cy="635508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PIM35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511" y="224644"/>
            <a:ext cx="4536504" cy="6408712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Фото шкільних подій ІІ\екскурсія в церкву Петра і Павла\IMG_7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Фото шкільних подій\2014-2015\Уроки та заходи ВВ\Газета до св. архистратига Михаїла\IMG_6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2466" name="Picture 2" descr="D:\Фото шкільних подій\2014-2015\Учнівське самоврядування\Газета до Покрови\IMG_5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9635" name="Picture 3" descr="D:\Фото шкільних подій\2014-2015\Миколая 2014\IMG_6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Фото шкільних подій\Гості закладу\Зарваницький колегіум\IMG_1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D:\Фото шкільних подій\2013-2014\200 років Шевченку\IMG_1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70560" y="-475656"/>
            <a:ext cx="1078992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Пріоритетом виховної роботи </a:t>
            </a:r>
            <a:r>
              <a:rPr kumimoji="0" lang="uk-UA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ТОНРЦ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є виховання духовності та становлення моральних орієнтирів</a:t>
            </a:r>
            <a:r>
              <a:rPr kumimoji="0" lang="uk-UA" sz="6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дітей з особливими потребами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D:\Фото шкільних подій\2014-2015\Освячення школи Йорданською водою\IMG_7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D:\Фото шкільних подій\Кращі фото\IMG_1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125" y="0"/>
            <a:ext cx="69657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Фото шкільних подій\2014-2015\Брати -семінаристи\IMG_6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:\DCIM\100KM753\IMG_8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Фото шкільних подій\2014-2015\Уроки та заходи ВВ\Голодомор День памяті\IMG_6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F:\IMG_2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F:\Фото\IMG_2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Фото шкільних подій\2014-2015\Уроки та заходи ВВ\Фото ВВ\IMG_6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2496" y="0"/>
            <a:ext cx="9359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42" name="Picture 2" descr="D:\Фото шкільних подій\2014-2015\Новий рік старші\IMG_7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F:\Фото\HPIM5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7240" y="1005840"/>
            <a:ext cx="104394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002060"/>
                </a:solidFill>
              </a:rPr>
              <a:t>Духовний педагог – духовний учень</a:t>
            </a:r>
          </a:p>
          <a:p>
            <a:pPr algn="ctr"/>
            <a:endParaRPr lang="uk-UA" sz="72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/>
              <a:t>Педагог – провідник дитячої душі, який пов'язує допитливість учня з досвідом та життям духовної особистості.</a:t>
            </a:r>
            <a:endParaRPr lang="uk-UA" sz="3200" dirty="0" smtClean="0"/>
          </a:p>
          <a:p>
            <a:pPr algn="ctr"/>
            <a:r>
              <a:rPr lang="uk-UA" sz="7200" dirty="0" smtClean="0">
                <a:solidFill>
                  <a:srgbClr val="002060"/>
                </a:solidFill>
              </a:rPr>
              <a:t/>
            </a:r>
            <a:br>
              <a:rPr lang="uk-UA" sz="7200" dirty="0" smtClean="0">
                <a:solidFill>
                  <a:srgbClr val="002060"/>
                </a:solidFill>
              </a:rPr>
            </a:br>
            <a:endParaRPr lang="uk-U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F:\IMG_1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0658" name="Picture 2" descr="D:\Фото шкільних подій\2014-2015\Новий рік молодші 24.12\IMG_7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Фото шкільних подій\2014-2015\Покрова\IMG_5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682" name="Picture 2" descr="D:\Фото шкільних подій\2014-2015\майстер-клас листівка\IMG_6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:\Фото шкільних подій\2013-2014\Капличка і молебен\Освячення шкільного прапора\IMG_1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Фото шкільних подій\2014-2015\Гості закладу\Духовна зустріч 10.12.2014\IMG_6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74723" y="243840"/>
            <a:ext cx="5578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Нехай слабкий зрушить сильного і вбереже його…</a:t>
            </a:r>
            <a:endParaRPr lang="uk-U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F:\Фото\DSC0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https://encrypted-tbn3.gstatic.com/images?q=tbn:ANd9GcRlyKhAdhYKRVUtRTyjB9y-vd9oXQ0vLrVcvpD01EMVym2lO_ew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956560" y="7"/>
            <a:ext cx="6827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ПІДПРОЕКТ </a:t>
            </a:r>
          </a:p>
          <a:p>
            <a:pPr algn="ctr"/>
            <a:r>
              <a:rPr lang="uk-UA" sz="2800" b="1" dirty="0" smtClean="0"/>
              <a:t>„КРОКИ НАЗУСТРІЧ… РОДИНІ”</a:t>
            </a:r>
            <a:endParaRPr lang="uk-UA" sz="28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01040" y="5654041"/>
            <a:ext cx="1117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>Діти із особливими потребами не посилаються особливим батькам, вони роблять батьків особливими!</a:t>
            </a:r>
            <a:endParaRPr lang="uk-UA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orphancenter.org.ua/wp-content/uploads/2013/11/a8108a442a8aa2ed25c58f78e7c.jpg"/>
          <p:cNvPicPr>
            <a:picLocks noChangeAspect="1" noChangeArrowheads="1"/>
          </p:cNvPicPr>
          <p:nvPr/>
        </p:nvPicPr>
        <p:blipFill>
          <a:blip r:embed="rId2" cstate="print">
            <a:lum bright="28000" contrast="4000"/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77240" y="0"/>
            <a:ext cx="1069848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Мета:</a:t>
            </a:r>
          </a:p>
          <a:p>
            <a:pPr>
              <a:buFontTx/>
              <a:buChar char="-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налагодження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відкритого діалогу з батьківською громадськістю щодо методів формування системи духовних цінностей дитини з особливими потребами;</a:t>
            </a:r>
          </a:p>
          <a:p>
            <a:pPr>
              <a:buFontTx/>
              <a:buChar char="-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залучення батьків до участі у родинних святах, позакласних духовних заходах та ін.;</a:t>
            </a:r>
          </a:p>
          <a:p>
            <a:pPr>
              <a:buFontTx/>
              <a:buChar char="-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формування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батьків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інтересу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 морально-духовного виховання на засадах християнської педагогіки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вчити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батьків виявляти розуміння до внутрішнього світу дитини;</a:t>
            </a: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творення близьких, довірливих стосунків між дітьми, батьками та педагогами;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підтримка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сімейних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родинних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традицій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анкетування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тестування батьків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метою виявлення помилок і корекції процесу духовного виховання в родині;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індивідуальні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консультації фахівців.</a:t>
            </a:r>
          </a:p>
          <a:p>
            <a:pPr>
              <a:buFontTx/>
              <a:buChar char="-"/>
            </a:pPr>
            <a:endParaRPr lang="uk-UA" dirty="0" smtClean="0">
              <a:solidFill>
                <a:srgbClr val="002060"/>
              </a:solidFill>
            </a:endParaRPr>
          </a:p>
          <a:p>
            <a:endParaRPr lang="uk-UA" dirty="0" smtClean="0">
              <a:solidFill>
                <a:srgbClr val="002060"/>
              </a:solidFill>
            </a:endParaRPr>
          </a:p>
          <a:p>
            <a:endParaRPr lang="uk-UA" dirty="0" smtClean="0">
              <a:solidFill>
                <a:srgbClr val="002060"/>
              </a:solidFill>
            </a:endParaRPr>
          </a:p>
          <a:p>
            <a:endParaRPr lang="uk-UA" dirty="0" smtClean="0">
              <a:solidFill>
                <a:srgbClr val="002060"/>
              </a:solidFill>
            </a:endParaRPr>
          </a:p>
          <a:p>
            <a:endParaRPr lang="uk-UA" dirty="0" smtClean="0">
              <a:solidFill>
                <a:srgbClr val="002060"/>
              </a:solidFill>
            </a:endParaRPr>
          </a:p>
          <a:p>
            <a:endParaRPr lang="uk-UA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orphancenter.org.ua/wp-content/uploads/2013/11/a8108a442a8aa2ed25c58f78e7c.jpg"/>
          <p:cNvPicPr>
            <a:picLocks noChangeAspect="1" noChangeArrowheads="1"/>
          </p:cNvPicPr>
          <p:nvPr/>
        </p:nvPicPr>
        <p:blipFill>
          <a:blip r:embed="rId2" cstate="print">
            <a:lum bright="28000" contrast="4000"/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77240" y="716285"/>
            <a:ext cx="9784080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Заходи, в рамках </a:t>
            </a:r>
            <a:r>
              <a:rPr lang="uk-UA" sz="2800" b="1" dirty="0" err="1" smtClean="0">
                <a:solidFill>
                  <a:srgbClr val="002060"/>
                </a:solidFill>
              </a:rPr>
              <a:t>підпроекту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„КРОКИ НАЗУСТРІЧ … РОДИНІ”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анкетування й тестування батьків з метою виявлення помилок і корекції процесу д</a:t>
            </a:r>
          </a:p>
          <a:p>
            <a:pPr>
              <a:buFontTx/>
              <a:buChar char="-"/>
            </a:pP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уховного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виховання в родині;</a:t>
            </a:r>
          </a:p>
          <a:p>
            <a:pPr>
              <a:buFontTx/>
              <a:buChar char="-"/>
            </a:pP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індивідуальні консультації фахівців;</a:t>
            </a:r>
          </a:p>
          <a:p>
            <a:pPr>
              <a:buFontTx/>
              <a:buChar char="-"/>
            </a:pP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батьківські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збори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духовно-моральну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тематику;</a:t>
            </a:r>
          </a:p>
          <a:p>
            <a:pPr>
              <a:buFontTx/>
              <a:buChar char="-"/>
            </a:pP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семінари-співбесіди;</a:t>
            </a:r>
          </a:p>
          <a:p>
            <a:pPr>
              <a:buFontTx/>
              <a:buChar char="-"/>
            </a:pP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огічної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культури батьків за програмою 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“Батьківська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твердиня”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батьками свят,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вистав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іменинників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uk-UA" dirty="0" smtClean="0">
              <a:solidFill>
                <a:srgbClr val="09040C"/>
              </a:solidFill>
            </a:endParaRPr>
          </a:p>
          <a:p>
            <a:pPr>
              <a:buFontTx/>
              <a:buChar char="-"/>
            </a:pP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789" y="2145343"/>
            <a:ext cx="3840427" cy="2700300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>
            <a:stCxn id="26" idx="1"/>
          </p:cNvCxnSpPr>
          <p:nvPr/>
        </p:nvCxnSpPr>
        <p:spPr>
          <a:xfrm flipH="1">
            <a:off x="5327916" y="1592796"/>
            <a:ext cx="2496277" cy="1908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27" idx="1"/>
          </p:cNvCxnSpPr>
          <p:nvPr/>
        </p:nvCxnSpPr>
        <p:spPr>
          <a:xfrm flipH="1">
            <a:off x="6096000" y="2384884"/>
            <a:ext cx="1920213" cy="1548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248128" y="3212976"/>
            <a:ext cx="144016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7728181" y="3140968"/>
            <a:ext cx="86409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29" idx="1"/>
          </p:cNvCxnSpPr>
          <p:nvPr/>
        </p:nvCxnSpPr>
        <p:spPr>
          <a:xfrm flipH="1" flipV="1">
            <a:off x="6480043" y="3717032"/>
            <a:ext cx="23042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7248129" y="4653136"/>
            <a:ext cx="1536171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Блок-схема: перфолента 25"/>
          <p:cNvSpPr/>
          <p:nvPr/>
        </p:nvSpPr>
        <p:spPr>
          <a:xfrm>
            <a:off x="7824192" y="1268760"/>
            <a:ext cx="3648405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Ми – діти Божі</a:t>
            </a:r>
            <a:endParaRPr lang="uk-UA" dirty="0"/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8016216" y="2060848"/>
            <a:ext cx="3360373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Ми – діти Землі</a:t>
            </a:r>
            <a:endParaRPr lang="uk-UA" dirty="0"/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8592280" y="2996952"/>
            <a:ext cx="2784309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Ми - українці</a:t>
            </a:r>
            <a:endParaRPr lang="uk-UA" dirty="0"/>
          </a:p>
        </p:txBody>
      </p:sp>
      <p:sp>
        <p:nvSpPr>
          <p:cNvPr id="29" name="Блок-схема: перфолента 28"/>
          <p:cNvSpPr/>
          <p:nvPr/>
        </p:nvSpPr>
        <p:spPr>
          <a:xfrm>
            <a:off x="8784300" y="4077072"/>
            <a:ext cx="2784309" cy="5760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Ми - друзі</a:t>
            </a:r>
            <a:endParaRPr lang="uk-UA" dirty="0"/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8592277" y="4797631"/>
            <a:ext cx="3264363" cy="179972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Ми – велика шкільна родина, об</a:t>
            </a:r>
            <a:r>
              <a:rPr lang="en-US" dirty="0" smtClean="0"/>
              <a:t>’</a:t>
            </a:r>
            <a:r>
              <a:rPr lang="uk-UA" dirty="0" err="1" smtClean="0"/>
              <a:t>єднана</a:t>
            </a:r>
            <a:r>
              <a:rPr lang="uk-UA" dirty="0" smtClean="0"/>
              <a:t> силою духу, вірою, надією та любов</a:t>
            </a:r>
            <a:r>
              <a:rPr lang="en-US" dirty="0" smtClean="0"/>
              <a:t>’</a:t>
            </a:r>
            <a:r>
              <a:rPr lang="uk-UA" dirty="0" smtClean="0"/>
              <a:t>ю!</a:t>
            </a:r>
            <a:endParaRPr lang="uk-UA" dirty="0"/>
          </a:p>
        </p:txBody>
      </p:sp>
      <p:sp>
        <p:nvSpPr>
          <p:cNvPr id="34" name="Блок-схема: перфолента 33"/>
          <p:cNvSpPr/>
          <p:nvPr/>
        </p:nvSpPr>
        <p:spPr>
          <a:xfrm>
            <a:off x="719405" y="260648"/>
            <a:ext cx="10177131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Модель компетентності учня ТОНРЦ</a:t>
            </a:r>
            <a:endParaRPr lang="uk-UA" sz="2400" b="1" dirty="0"/>
          </a:p>
        </p:txBody>
      </p:sp>
      <p:sp>
        <p:nvSpPr>
          <p:cNvPr id="45" name="Блок-схема: перфолента 44"/>
          <p:cNvSpPr/>
          <p:nvPr/>
        </p:nvSpPr>
        <p:spPr>
          <a:xfrm>
            <a:off x="335361" y="1412776"/>
            <a:ext cx="3552395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Людина Духовна</a:t>
            </a:r>
            <a:endParaRPr lang="uk-UA" dirty="0"/>
          </a:p>
        </p:txBody>
      </p:sp>
      <p:sp>
        <p:nvSpPr>
          <p:cNvPr id="46" name="Блок-схема: перфолента 45"/>
          <p:cNvSpPr/>
          <p:nvPr/>
        </p:nvSpPr>
        <p:spPr>
          <a:xfrm>
            <a:off x="335361" y="2204864"/>
            <a:ext cx="3552395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Людина Всесвіту</a:t>
            </a:r>
            <a:endParaRPr lang="uk-UA" dirty="0"/>
          </a:p>
        </p:txBody>
      </p:sp>
      <p:sp>
        <p:nvSpPr>
          <p:cNvPr id="47" name="Блок-схема: перфолента 46"/>
          <p:cNvSpPr/>
          <p:nvPr/>
        </p:nvSpPr>
        <p:spPr>
          <a:xfrm>
            <a:off x="335361" y="3140968"/>
            <a:ext cx="3552395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Патріот</a:t>
            </a:r>
            <a:endParaRPr lang="uk-UA" dirty="0"/>
          </a:p>
        </p:txBody>
      </p:sp>
      <p:sp>
        <p:nvSpPr>
          <p:cNvPr id="48" name="Блок-схема: перфолента 47"/>
          <p:cNvSpPr/>
          <p:nvPr/>
        </p:nvSpPr>
        <p:spPr>
          <a:xfrm>
            <a:off x="431373" y="4149080"/>
            <a:ext cx="3552395" cy="5760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Толерантна особистість</a:t>
            </a:r>
            <a:endParaRPr lang="uk-UA" dirty="0"/>
          </a:p>
        </p:txBody>
      </p:sp>
      <p:sp>
        <p:nvSpPr>
          <p:cNvPr id="49" name="Блок-схема: перфолента 48"/>
          <p:cNvSpPr/>
          <p:nvPr/>
        </p:nvSpPr>
        <p:spPr>
          <a:xfrm>
            <a:off x="335360" y="5085184"/>
            <a:ext cx="3648405" cy="144016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Член шкільної родини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MG_27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45035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sz="4400" dirty="0" smtClean="0">
                <a:solidFill>
                  <a:srgbClr val="004442"/>
                </a:solidFill>
                <a:latin typeface="Times New Roman" pitchFamily="18" charset="0"/>
              </a:rPr>
              <a:t>У вихованні батьки і педагоги як партнери взаємодоповнюють одне одного, співпрацюють, намагаються скорегувати недоліки, прорахунки у вихованні</a:t>
            </a:r>
            <a:r>
              <a:rPr lang="ru-RU" sz="4400" dirty="0" smtClean="0">
                <a:solidFill>
                  <a:srgbClr val="004442"/>
                </a:solidFill>
                <a:latin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4442"/>
                </a:solidFill>
                <a:latin typeface="Times New Roman" pitchFamily="18" charset="0"/>
              </a:rPr>
              <a:t/>
            </a:r>
            <a:br>
              <a:rPr lang="ru-RU" sz="4400" dirty="0" smtClean="0">
                <a:solidFill>
                  <a:srgbClr val="004442"/>
                </a:solidFill>
                <a:latin typeface="Times New Roman" pitchFamily="18" charset="0"/>
              </a:rPr>
            </a:br>
            <a:r>
              <a:rPr lang="ru-RU" sz="4400" dirty="0" smtClean="0">
                <a:solidFill>
                  <a:srgbClr val="004442"/>
                </a:solidFill>
                <a:latin typeface="Times New Roman" pitchFamily="18" charset="0"/>
              </a:rPr>
              <a:t>        Наша </a:t>
            </a:r>
            <a:r>
              <a:rPr lang="uk-UA" sz="4400" dirty="0" smtClean="0">
                <a:solidFill>
                  <a:srgbClr val="004442"/>
                </a:solidFill>
                <a:latin typeface="Times New Roman" pitchFamily="18" charset="0"/>
              </a:rPr>
              <a:t>співпраця - це взаємна довіра</a:t>
            </a:r>
            <a:r>
              <a:rPr lang="ru-RU" sz="4400" dirty="0" smtClean="0">
                <a:solidFill>
                  <a:srgbClr val="004442"/>
                </a:solidFill>
                <a:latin typeface="Times New Roman" pitchFamily="18" charset="0"/>
              </a:rPr>
              <a:t>, </a:t>
            </a:r>
            <a:r>
              <a:rPr lang="uk-UA" sz="4400" dirty="0" smtClean="0">
                <a:solidFill>
                  <a:srgbClr val="004442"/>
                </a:solidFill>
                <a:latin typeface="Times New Roman" pitchFamily="18" charset="0"/>
              </a:rPr>
              <a:t>повага і доброзичливість</a:t>
            </a:r>
            <a:r>
              <a:rPr lang="ru-RU" sz="2800" dirty="0" smtClean="0">
                <a:solidFill>
                  <a:srgbClr val="004442"/>
                </a:solidFill>
                <a:latin typeface="Times New Roman" pitchFamily="18" charset="0"/>
              </a:rPr>
              <a:t>.</a:t>
            </a:r>
            <a:endParaRPr lang="uk-UA" sz="2800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Виховна робота\Робота з батьками\Робота з батьками фото\SDC13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E:\01_ФОТО\фото ВИХОВНА робота класи\Робота з батьками\IMG_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176"/>
            <a:ext cx="12192000" cy="6919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83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F:\Фото\Копия (2) DSC0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F:\Фото до презентації\IMG_3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фото 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228601"/>
            <a:ext cx="4191000" cy="6324600"/>
          </a:xfrm>
          <a:prstGeom prst="rect">
            <a:avLst/>
          </a:prstGeom>
          <a:noFill/>
        </p:spPr>
      </p:pic>
      <p:pic>
        <p:nvPicPr>
          <p:cNvPr id="4" name="Picture 2" descr="H:\IMG_2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949" y="274320"/>
            <a:ext cx="4739815" cy="6263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171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0418" name="Picture 2" descr="D:\Фото шкільних подій\2014-2015\Новий рік старші\IMG_7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"/>
            <a:ext cx="10972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2000" b="1" u="sng" dirty="0" smtClean="0"/>
              <a:t>План позитивного </a:t>
            </a:r>
          </a:p>
          <a:p>
            <a:pPr eaLnBrk="1" hangingPunct="1">
              <a:buFontTx/>
              <a:buNone/>
            </a:pPr>
            <a:r>
              <a:rPr lang="uk-UA" sz="2000" b="1" u="sng" dirty="0" smtClean="0"/>
              <a:t>батьківства </a:t>
            </a:r>
            <a:endParaRPr lang="ru-RU" sz="2000" b="1" u="sng" dirty="0" smtClean="0"/>
          </a:p>
          <a:p>
            <a:pPr eaLnBrk="1" hangingPunct="1">
              <a:buFontTx/>
              <a:buNone/>
            </a:pPr>
            <a:endParaRPr lang="ru-RU" dirty="0" smtClean="0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438400" y="1828800"/>
            <a:ext cx="716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>
            <a:off x="2438400" y="0"/>
            <a:ext cx="3505200" cy="1828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5994400" y="0"/>
            <a:ext cx="3657600" cy="1828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438400" y="1828800"/>
            <a:ext cx="0" cy="388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9652000" y="1828800"/>
            <a:ext cx="0" cy="388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2438400" y="4724400"/>
            <a:ext cx="716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7620000" y="6716713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2438400" y="5715000"/>
            <a:ext cx="721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2438400" y="4038600"/>
            <a:ext cx="716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2336800" y="2514600"/>
            <a:ext cx="7162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4673600" y="2514600"/>
            <a:ext cx="0" cy="148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6908800" y="2514600"/>
            <a:ext cx="0" cy="148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5080000" y="2743200"/>
            <a:ext cx="1371600" cy="1257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5181600" y="2895600"/>
            <a:ext cx="1066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5181600" y="34290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3691879" y="220726"/>
            <a:ext cx="458811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/>
              <a:t/>
            </a:r>
            <a:br>
              <a:rPr lang="ru-RU"/>
            </a:br>
            <a:endParaRPr lang="ru-RU"/>
          </a:p>
          <a:p>
            <a:pPr algn="ctr" eaLnBrk="0" hangingPunct="0"/>
            <a:r>
              <a:rPr lang="uk-UA" sz="1200" b="1" u="sng">
                <a:cs typeface="Times New Roman" pitchFamily="18" charset="0"/>
              </a:rPr>
              <a:t>Батьківський авторитет:</a:t>
            </a:r>
            <a:endParaRPr lang="ru-RU" sz="800" b="1" u="sng"/>
          </a:p>
          <a:p>
            <a:pPr algn="ctr" eaLnBrk="0" hangingPunct="0"/>
            <a:r>
              <a:rPr lang="uk-UA" sz="1200">
                <a:cs typeface="Times New Roman" pitchFamily="18" charset="0"/>
              </a:rPr>
              <a:t>у поєднанні з любов’ю встановлює</a:t>
            </a:r>
            <a:endParaRPr lang="ru-RU" sz="800"/>
          </a:p>
          <a:p>
            <a:pPr algn="ctr" eaLnBrk="0" hangingPunct="0"/>
            <a:r>
              <a:rPr lang="uk-UA" sz="1200">
                <a:cs typeface="Times New Roman" pitchFamily="18" charset="0"/>
              </a:rPr>
              <a:t>обмеження, які допомагають дитині приймати</a:t>
            </a:r>
            <a:endParaRPr lang="ru-RU" sz="800"/>
          </a:p>
          <a:p>
            <a:pPr algn="ctr" eaLnBrk="0" hangingPunct="0"/>
            <a:r>
              <a:rPr lang="uk-UA" sz="1200">
                <a:cs typeface="Times New Roman" pitchFamily="18" charset="0"/>
              </a:rPr>
              <a:t>правильні рішення, привчають робити самостійний вибір</a:t>
            </a:r>
            <a:endParaRPr lang="ru-RU" sz="800"/>
          </a:p>
          <a:p>
            <a:pPr algn="ctr" eaLnBrk="0" hangingPunct="0"/>
            <a:endParaRPr lang="ru-RU"/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2235203" y="1365827"/>
            <a:ext cx="662713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eaLnBrk="0" hangingPunct="0"/>
            <a:r>
              <a:rPr lang="uk-UA" sz="1200" dirty="0">
                <a:cs typeface="Times New Roman" pitchFamily="18" charset="0"/>
              </a:rPr>
              <a:t>           </a:t>
            </a:r>
            <a:r>
              <a:rPr lang="uk-UA" sz="1200" b="1" dirty="0">
                <a:cs typeface="Times New Roman" pitchFamily="18" charset="0"/>
              </a:rPr>
              <a:t>Відповідальність:</a:t>
            </a:r>
            <a:r>
              <a:rPr lang="uk-UA" sz="1200" dirty="0">
                <a:cs typeface="Times New Roman" pitchFamily="18" charset="0"/>
              </a:rPr>
              <a:t> власним прикладом батьки вчать дітей бути </a:t>
            </a:r>
            <a:endParaRPr lang="en-US" sz="1200" dirty="0">
              <a:cs typeface="Times New Roman" pitchFamily="18" charset="0"/>
            </a:endParaRPr>
          </a:p>
          <a:p>
            <a:pPr eaLnBrk="0" hangingPunct="0"/>
            <a:r>
              <a:rPr lang="en-US" sz="1200" dirty="0">
                <a:cs typeface="Times New Roman" pitchFamily="18" charset="0"/>
              </a:rPr>
              <a:t>       </a:t>
            </a:r>
            <a:r>
              <a:rPr lang="uk-UA" sz="1200" dirty="0">
                <a:cs typeface="Times New Roman" pitchFamily="18" charset="0"/>
              </a:rPr>
              <a:t>відповідальними, що робить їх дисциплінованими та вчить контролювати себе</a:t>
            </a:r>
            <a:endParaRPr lang="ru-RU" sz="800" dirty="0"/>
          </a:p>
          <a:p>
            <a:pPr eaLnBrk="0" hangingPunct="0"/>
            <a:endParaRPr lang="ru-RU" dirty="0"/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1973944" y="2317833"/>
            <a:ext cx="660469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eaLnBrk="0" hangingPunct="0"/>
            <a:r>
              <a:rPr lang="uk-UA" sz="1200" b="1" dirty="0">
                <a:cs typeface="Times New Roman" pitchFamily="18" charset="0"/>
              </a:rPr>
              <a:t>                     Ласкавість:                                                                Увага:</a:t>
            </a:r>
            <a:endParaRPr lang="ru-RU" sz="800" dirty="0"/>
          </a:p>
          <a:p>
            <a:pPr eaLnBrk="0" hangingPunct="0"/>
            <a:r>
              <a:rPr lang="uk-UA" sz="1200" dirty="0">
                <a:cs typeface="Times New Roman" pitchFamily="18" charset="0"/>
              </a:rPr>
              <a:t>                     вияв піклування на                                                      приділяючи дітям</a:t>
            </a:r>
            <a:endParaRPr lang="ru-RU" sz="800" dirty="0"/>
          </a:p>
          <a:p>
            <a:pPr eaLnBrk="0" hangingPunct="0"/>
            <a:endParaRPr lang="ru-RU" dirty="0"/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2235203" y="3574575"/>
            <a:ext cx="525015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  <a:p>
            <a:pPr eaLnBrk="0" hangingPunct="0"/>
            <a:r>
              <a:rPr lang="uk-UA" sz="1200">
                <a:cs typeface="Times New Roman" pitchFamily="18" charset="0"/>
              </a:rPr>
              <a:t>                        </a:t>
            </a:r>
            <a:r>
              <a:rPr lang="uk-UA" sz="1200" b="1">
                <a:cs typeface="Times New Roman" pitchFamily="18" charset="0"/>
              </a:rPr>
              <a:t>Схвалення:</a:t>
            </a:r>
            <a:r>
              <a:rPr lang="uk-UA" sz="1200">
                <a:cs typeface="Times New Roman" pitchFamily="18" charset="0"/>
              </a:rPr>
              <a:t> щира похвала і підтримка розвивають </a:t>
            </a:r>
            <a:endParaRPr lang="ru-RU" sz="800"/>
          </a:p>
          <a:p>
            <a:pPr eaLnBrk="0" hangingPunct="0"/>
            <a:r>
              <a:rPr lang="uk-UA" sz="1200">
                <a:cs typeface="Times New Roman" pitchFamily="18" charset="0"/>
              </a:rPr>
              <a:t>                                            почуття власної значущості</a:t>
            </a:r>
            <a:endParaRPr lang="ru-RU" sz="800"/>
          </a:p>
          <a:p>
            <a:pPr eaLnBrk="0" hangingPunct="0"/>
            <a:r>
              <a:rPr lang="uk-UA" sz="1200">
                <a:cs typeface="Times New Roman" pitchFamily="18" charset="0"/>
              </a:rPr>
              <a:t>                             </a:t>
            </a:r>
            <a:endParaRPr lang="ru-RU" sz="800"/>
          </a:p>
          <a:p>
            <a:pPr eaLnBrk="0" hangingPunct="0"/>
            <a:endParaRPr lang="ru-RU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454404" y="4949721"/>
            <a:ext cx="4139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200">
                <a:cs typeface="Times New Roman" pitchFamily="18" charset="0"/>
              </a:rPr>
              <a:t> </a:t>
            </a:r>
            <a:r>
              <a:rPr lang="uk-UA" sz="1200" b="1"/>
              <a:t>Прийняття:</a:t>
            </a:r>
            <a:r>
              <a:rPr lang="uk-UA" sz="1200"/>
              <a:t> безумовна любов розвиває впевненість</a:t>
            </a:r>
            <a:endParaRPr lang="en-US" sz="1200"/>
          </a:p>
          <a:p>
            <a:r>
              <a:rPr lang="uk-UA" sz="1200"/>
              <a:t> </a:t>
            </a:r>
            <a:r>
              <a:rPr lang="en-US" sz="1200"/>
              <a:t>                      </a:t>
            </a:r>
            <a:r>
              <a:rPr lang="uk-UA" sz="1200"/>
              <a:t>у собі і </a:t>
            </a:r>
            <a:r>
              <a:rPr lang="uk-UA" sz="1200">
                <a:cs typeface="Times New Roman" pitchFamily="18" charset="0"/>
              </a:rPr>
              <a:t>почуття власної значущості</a:t>
            </a:r>
            <a:endParaRPr lang="ru-RU" sz="1200"/>
          </a:p>
          <a:p>
            <a:pPr eaLnBrk="0" hangingPunct="0"/>
            <a:endParaRPr lang="ru-RU" sz="120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1828803" y="575972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2438403" y="5189855"/>
            <a:ext cx="73949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algn="ctr" eaLnBrk="0" hangingPunct="0"/>
            <a:r>
              <a:rPr lang="uk-UA" b="1" dirty="0">
                <a:cs typeface="Times New Roman" pitchFamily="18" charset="0"/>
              </a:rPr>
              <a:t>           Любов – це </a:t>
            </a:r>
            <a:r>
              <a:rPr lang="uk-UA" b="1" dirty="0" err="1">
                <a:cs typeface="Times New Roman" pitchFamily="18" charset="0"/>
              </a:rPr>
              <a:t>суперстовпи</a:t>
            </a:r>
            <a:r>
              <a:rPr lang="uk-UA" b="1" dirty="0">
                <a:cs typeface="Times New Roman" pitchFamily="18" charset="0"/>
              </a:rPr>
              <a:t>, що утримують дах обмежень.</a:t>
            </a:r>
            <a:endParaRPr lang="ru-RU" sz="800" dirty="0"/>
          </a:p>
          <a:p>
            <a:pPr algn="ctr" eaLnBrk="0" hangingPunct="0"/>
            <a:r>
              <a:rPr lang="uk-UA" sz="1200" dirty="0">
                <a:cs typeface="Times New Roman" pitchFamily="18" charset="0"/>
              </a:rPr>
              <a:t>              </a:t>
            </a:r>
            <a:r>
              <a:rPr lang="uk-UA" b="1" dirty="0">
                <a:cs typeface="Times New Roman" pitchFamily="18" charset="0"/>
              </a:rPr>
              <a:t>Це захисна структура сім</a:t>
            </a:r>
            <a:r>
              <a:rPr lang="en-US" b="1" dirty="0">
                <a:cs typeface="Times New Roman" pitchFamily="18" charset="0"/>
              </a:rPr>
              <a:t>’</a:t>
            </a:r>
            <a:r>
              <a:rPr lang="uk-UA" b="1" dirty="0">
                <a:cs typeface="Times New Roman" pitchFamily="18" charset="0"/>
              </a:rPr>
              <a:t>ї.</a:t>
            </a:r>
            <a:endParaRPr lang="ru-RU" sz="800" dirty="0"/>
          </a:p>
          <a:p>
            <a:pPr eaLnBrk="0" hangingPunct="0"/>
            <a:endParaRPr lang="ru-RU" dirty="0"/>
          </a:p>
        </p:txBody>
      </p:sp>
      <p:sp>
        <p:nvSpPr>
          <p:cNvPr id="17436" name="AutoShape 28"/>
          <p:cNvSpPr>
            <a:spLocks/>
          </p:cNvSpPr>
          <p:nvPr/>
        </p:nvSpPr>
        <p:spPr bwMode="auto">
          <a:xfrm>
            <a:off x="9855200" y="2590800"/>
            <a:ext cx="711200" cy="3276600"/>
          </a:xfrm>
          <a:prstGeom prst="rightBrace">
            <a:avLst>
              <a:gd name="adj1" fmla="val 511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7437" name="AutoShape 29"/>
          <p:cNvSpPr>
            <a:spLocks/>
          </p:cNvSpPr>
          <p:nvPr/>
        </p:nvSpPr>
        <p:spPr bwMode="auto">
          <a:xfrm>
            <a:off x="9855200" y="0"/>
            <a:ext cx="609600" cy="25146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 rot="-5400000">
            <a:off x="10538185" y="3940148"/>
            <a:ext cx="987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b="1">
                <a:solidFill>
                  <a:schemeClr val="tx2"/>
                </a:solidFill>
              </a:rPr>
              <a:t>любов</a:t>
            </a:r>
            <a:endParaRPr lang="ru-RU" sz="2000" b="1">
              <a:solidFill>
                <a:schemeClr val="tx2"/>
              </a:solidFill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 rot="-5400000">
            <a:off x="10302373" y="913579"/>
            <a:ext cx="16033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b="1">
                <a:solidFill>
                  <a:schemeClr val="tx2"/>
                </a:solidFill>
              </a:rPr>
              <a:t>обмеження</a:t>
            </a:r>
            <a:endParaRPr lang="ru-RU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1_ФОТО\фото ВИХОВНА робота класи\Робота з батьками\IMG_1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724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-Qmxwyf5bWKA/AAAAAAAAAAI/AAAAAAAAAC0/jYCMd6IIyDw/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FF"/>
                </a:solidFill>
              </a:rPr>
              <a:t>Духовна філософія </a:t>
            </a:r>
            <a:br>
              <a:rPr lang="uk-UA" dirty="0" smtClean="0">
                <a:solidFill>
                  <a:srgbClr val="FFFFFF"/>
                </a:solidFill>
              </a:rPr>
            </a:br>
            <a:r>
              <a:rPr lang="uk-UA" dirty="0" smtClean="0">
                <a:solidFill>
                  <a:srgbClr val="FFFFFF"/>
                </a:solidFill>
              </a:rPr>
              <a:t>школи:</a:t>
            </a:r>
            <a:br>
              <a:rPr lang="uk-UA" dirty="0" smtClean="0">
                <a:solidFill>
                  <a:srgbClr val="FFFFFF"/>
                </a:solidFill>
              </a:rPr>
            </a:br>
            <a:endParaRPr lang="uk-UA" dirty="0">
              <a:solidFill>
                <a:srgbClr val="FFFFFF"/>
              </a:solidFill>
            </a:endParaRPr>
          </a:p>
        </p:txBody>
      </p:sp>
      <p:pic>
        <p:nvPicPr>
          <p:cNvPr id="4098" name="Picture 2" descr="http://zik.ua/gallery/full/a/n/ange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233" y="447675"/>
            <a:ext cx="4476751" cy="596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9847" y="1156544"/>
            <a:ext cx="57442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i="1" dirty="0" err="1" smtClean="0">
                <a:solidFill>
                  <a:schemeClr val="bg1"/>
                </a:solidFill>
                <a:cs typeface="Adobe Devanagari" panose="02040503050201020203" pitchFamily="18" charset="0"/>
              </a:rPr>
              <a:t>“Боже</a:t>
            </a:r>
            <a:r>
              <a:rPr lang="uk-UA" sz="5400" i="1" dirty="0" smtClean="0">
                <a:solidFill>
                  <a:schemeClr val="bg1"/>
                </a:solidFill>
                <a:cs typeface="Adobe Devanagari" panose="02040503050201020203" pitchFamily="18" charset="0"/>
              </a:rPr>
              <a:t>, дай нам ступати кожен крок </a:t>
            </a:r>
            <a:r>
              <a:rPr lang="uk-UA" sz="5400" i="1" dirty="0" smtClean="0">
                <a:solidFill>
                  <a:schemeClr val="bg1"/>
                </a:solidFill>
                <a:cs typeface="Adobe Devanagari" panose="02040503050201020203" pitchFamily="18" charset="0"/>
              </a:rPr>
              <a:t>із </a:t>
            </a:r>
            <a:r>
              <a:rPr lang="uk-UA" sz="5400" i="1" dirty="0" smtClean="0">
                <a:solidFill>
                  <a:schemeClr val="bg1"/>
                </a:solidFill>
                <a:cs typeface="Adobe Devanagari" panose="02040503050201020203" pitchFamily="18" charset="0"/>
              </a:rPr>
              <a:t>любов</a:t>
            </a:r>
            <a:r>
              <a:rPr lang="en-US" sz="5400" i="1" dirty="0" smtClean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’</a:t>
            </a:r>
            <a:r>
              <a:rPr lang="uk-UA" sz="5400" i="1" dirty="0" smtClean="0">
                <a:solidFill>
                  <a:schemeClr val="bg1"/>
                </a:solidFill>
                <a:cs typeface="Adobe Devanagari" panose="02040503050201020203" pitchFamily="18" charset="0"/>
              </a:rPr>
              <a:t>ю…”</a:t>
            </a:r>
            <a:endParaRPr lang="uk-UA" sz="5400" i="1" dirty="0">
              <a:solidFill>
                <a:schemeClr val="bg1"/>
              </a:solidFill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65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crosti.ru/patterns/00/05/f6/df240b2013/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75124" y="533403"/>
            <a:ext cx="5516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Підпроект</a:t>
            </a:r>
            <a:r>
              <a:rPr lang="uk-UA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“Кроки</a:t>
            </a:r>
            <a:r>
              <a:rPr lang="uk-UA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назустріч…</a:t>
            </a:r>
          </a:p>
          <a:p>
            <a:pPr algn="ctr"/>
            <a:r>
              <a:rPr lang="uk-UA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собі”</a:t>
            </a:r>
            <a:endParaRPr lang="uk-UA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11440" y="3105834"/>
            <a:ext cx="4023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«</a:t>
            </a:r>
            <a:r>
              <a:rPr lang="ru-RU" sz="3200" b="1" i="1" dirty="0" err="1" smtClean="0"/>
              <a:t>Істинне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покликання</a:t>
            </a:r>
            <a:r>
              <a:rPr lang="ru-RU" sz="3200" b="1" i="1" dirty="0" smtClean="0"/>
              <a:t> кожного </a:t>
            </a:r>
            <a:r>
              <a:rPr lang="ru-RU" sz="3200" b="1" i="1" dirty="0" err="1" smtClean="0"/>
              <a:t>полягає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тільки</a:t>
            </a:r>
            <a:r>
              <a:rPr lang="ru-RU" sz="3200" b="1" i="1" dirty="0" smtClean="0"/>
              <a:t> в одному - прийти до самого себе»</a:t>
            </a:r>
            <a:endParaRPr lang="uk-UA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crosti.ru/patterns/00/05/f6/df240b2013/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48400" y="533403"/>
            <a:ext cx="5943605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Мета:</a:t>
            </a:r>
          </a:p>
          <a:p>
            <a:pPr lvl="0" algn="just">
              <a:buFontTx/>
              <a:buChar char="-"/>
            </a:pP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умов для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позитивного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до себе.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активізація процесів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самопізнання;</a:t>
            </a:r>
          </a:p>
          <a:p>
            <a:pPr algn="just">
              <a:buFontTx/>
              <a:buChar char="-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опанування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прийомів ефективного спілкування; 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набуття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практичних комунікативних  навичок; 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навичок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подолання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стресів;</a:t>
            </a:r>
          </a:p>
          <a:p>
            <a:pPr algn="just">
              <a:buFontTx/>
              <a:buChar char="-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в  педагогів та учнів потреби в саморозвитку; 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рис, необхідних для адекватної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самооцінки.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uk-UA" sz="2000" i="1" dirty="0" smtClean="0"/>
          </a:p>
          <a:p>
            <a:pPr algn="just">
              <a:buFontTx/>
              <a:buChar char="-"/>
            </a:pPr>
            <a:endParaRPr lang="uk-UA" sz="4000" i="1" dirty="0" smtClean="0"/>
          </a:p>
          <a:p>
            <a:pPr algn="just">
              <a:buFontTx/>
              <a:buChar char="-"/>
            </a:pPr>
            <a:endParaRPr lang="uk-UA" sz="4000" i="1" dirty="0" smtClean="0"/>
          </a:p>
          <a:p>
            <a:pPr algn="just">
              <a:buFontTx/>
              <a:buChar char="-"/>
            </a:pPr>
            <a:endParaRPr lang="uk-UA" sz="4000" dirty="0" smtClean="0"/>
          </a:p>
          <a:p>
            <a:pPr algn="ctr"/>
            <a:endParaRPr lang="uk-UA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k-UA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k-UA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k-UA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i="1" dirty="0" smtClean="0"/>
              <a:t>Знаходимо час для роздумів…</a:t>
            </a:r>
            <a:endParaRPr lang="uk-UA" b="1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9394" name="Picture 2" descr="D:\Фото шкільних подій\2013-2014\Фото нові травень 2014\IMG_21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4"/>
            <a:ext cx="6035040" cy="6857999"/>
          </a:xfrm>
          <a:prstGeom prst="rect">
            <a:avLst/>
          </a:prstGeom>
          <a:noFill/>
        </p:spPr>
      </p:pic>
      <p:pic>
        <p:nvPicPr>
          <p:cNvPr id="9" name="Picture 1" descr="Изображение 36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681" y="4"/>
            <a:ext cx="598932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65960" y="0"/>
            <a:ext cx="8372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solidFill>
                  <a:srgbClr val="FF0000"/>
                </a:solidFill>
              </a:rPr>
              <a:t>Ми  - неповторні!</a:t>
            </a:r>
            <a:endParaRPr lang="uk-UA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5298" name="Picture 2" descr="IMG_14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1447800"/>
          </a:xfrm>
        </p:spPr>
        <p:txBody>
          <a:bodyPr>
            <a:normAutofit fontScale="85000" lnSpcReduction="10000"/>
          </a:bodyPr>
          <a:lstStyle/>
          <a:p>
            <a:r>
              <a:rPr lang="uk-UA" b="1" i="1" dirty="0" smtClean="0"/>
              <a:t>Тренінг </a:t>
            </a:r>
            <a:r>
              <a:rPr lang="uk-UA" b="1" i="1" dirty="0" err="1" smtClean="0"/>
              <a:t>„Мистецтво</a:t>
            </a:r>
            <a:r>
              <a:rPr lang="uk-UA" b="1" i="1" dirty="0" smtClean="0"/>
              <a:t> </a:t>
            </a:r>
            <a:r>
              <a:rPr lang="uk-UA" b="1" i="1" dirty="0" err="1" smtClean="0"/>
              <a:t>спілкування”</a:t>
            </a:r>
            <a:r>
              <a:rPr lang="uk-UA" b="1" i="1" dirty="0" smtClean="0"/>
              <a:t> з використанням елементів піщаної терапії проводить соціальний педагог</a:t>
            </a:r>
            <a:endParaRPr lang="uk-UA" dirty="0" smtClean="0"/>
          </a:p>
          <a:p>
            <a:pPr algn="ctr"/>
            <a:r>
              <a:rPr lang="uk-UA" b="1" i="1" dirty="0" err="1" smtClean="0"/>
              <a:t>Мокрицька</a:t>
            </a:r>
            <a:r>
              <a:rPr lang="uk-UA" b="1" i="1" dirty="0" smtClean="0"/>
              <a:t> З.М.</a:t>
            </a:r>
            <a:endParaRPr lang="uk-UA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6193373" y="5410200"/>
            <a:ext cx="5389033" cy="1249680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/>
              <a:t>Цікава зустріч у міській бібліотеці</a:t>
            </a:r>
            <a:endParaRPr lang="uk-UA" dirty="0"/>
          </a:p>
        </p:txBody>
      </p:sp>
      <p:pic>
        <p:nvPicPr>
          <p:cNvPr id="56322" name="Picture 2" descr="IMG_14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" y="304800"/>
            <a:ext cx="5257800" cy="509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IMG_39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760" y="259080"/>
            <a:ext cx="4800600" cy="498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G_0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40" y="274320"/>
            <a:ext cx="5394960" cy="519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IMG_08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" y="228600"/>
            <a:ext cx="5257800" cy="516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8 речей, яким варто повчитися в дітей з особливими потребами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002060"/>
                </a:solidFill>
              </a:rPr>
              <a:t>1) справжнє щастя дійсно можливе у зраненому тілі;</a:t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2) терпіння може допомогти здолати майже все;</a:t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3) не слід зважати на дрібні </a:t>
            </a:r>
            <a:r>
              <a:rPr lang="uk-UA" sz="2800" b="1" dirty="0" smtClean="0">
                <a:solidFill>
                  <a:srgbClr val="002060"/>
                </a:solidFill>
              </a:rPr>
              <a:t>неприємності;</a:t>
            </a: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4) бути іншим - це можливість, це </a:t>
            </a:r>
            <a:r>
              <a:rPr lang="uk-UA" sz="2800" b="1" dirty="0" smtClean="0">
                <a:solidFill>
                  <a:srgbClr val="002060"/>
                </a:solidFill>
              </a:rPr>
              <a:t>шанс;</a:t>
            </a: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5) важливість пристосування до світу </a:t>
            </a:r>
            <a:r>
              <a:rPr lang="uk-UA" sz="2800" b="1" dirty="0" smtClean="0">
                <a:solidFill>
                  <a:srgbClr val="002060"/>
                </a:solidFill>
              </a:rPr>
              <a:t>перебільшують;</a:t>
            </a: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6) не варто оцінювати людину за її зовнішнім </a:t>
            </a:r>
            <a:r>
              <a:rPr lang="uk-UA" sz="2800" b="1" dirty="0" smtClean="0">
                <a:solidFill>
                  <a:srgbClr val="002060"/>
                </a:solidFill>
              </a:rPr>
              <a:t>виглядом;</a:t>
            </a: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7) життя коротке. Приймай його сповна і з розкритими обіймами;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8) бути слабким - це не завжди </a:t>
            </a:r>
            <a:r>
              <a:rPr lang="uk-UA" sz="2800" b="1" dirty="0" smtClean="0">
                <a:solidFill>
                  <a:srgbClr val="002060"/>
                </a:solidFill>
              </a:rPr>
              <a:t>мінус.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encrypted-tbn1.gstatic.com/images?q=tbn:ANd9GcR7ExCX5tNyz3jmY6H1SoJXKWJXHiNe1SAqNuqsMHRTNmb8sy91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27125" y="200027"/>
            <a:ext cx="59283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Підпроект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«Кроки назустріч… успіху»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270760"/>
            <a:ext cx="10332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/>
              <a:t>“Коли</a:t>
            </a:r>
            <a:r>
              <a:rPr lang="uk-UA" sz="2400" b="1" i="1" dirty="0" smtClean="0"/>
              <a:t> робиш щось самостійно – світ робить тобі крок </a:t>
            </a:r>
            <a:r>
              <a:rPr lang="uk-UA" sz="2400" b="1" i="1" dirty="0" err="1" smtClean="0"/>
              <a:t>назустріч”</a:t>
            </a:r>
            <a:endParaRPr lang="uk-UA" sz="2400" b="1" i="1" dirty="0" smtClean="0"/>
          </a:p>
          <a:p>
            <a:pPr algn="ctr"/>
            <a:r>
              <a:rPr lang="uk-UA" sz="2400" b="1" i="1" dirty="0" smtClean="0"/>
              <a:t> 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encrypted-tbn1.gstatic.com/images?q=tbn:ANd9GcR7ExCX5tNyz3jmY6H1SoJXKWJXHiNe1SAqNuqsMHRTNmb8sy91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6280" y="61912"/>
            <a:ext cx="108203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Мета: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нахилів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особливими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потребами;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формування практичних навичок ефективного спілкування;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:\Гуртки\Новий рік\DSC_0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-Qmxwyf5bWKA/AAAAAAAAAAI/AAAAAAAAAC0/jYCMd6IIyDw/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3756" y="0"/>
            <a:ext cx="11804073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3300" algn="l"/>
              </a:tabLst>
            </a:pPr>
            <a:r>
              <a:rPr kumimoji="0" lang="uk-UA" sz="4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Основні ідеї проекту: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03300" algn="l"/>
              </a:tabLst>
            </a:pPr>
            <a:r>
              <a:rPr kumimoji="0" lang="uk-UA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Визнання 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цінності кожного як творіння Божого</a:t>
            </a:r>
            <a:r>
              <a:rPr kumimoji="0" lang="uk-UA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4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(незважаючи на наші відмінності, ми усі маємо певну цінність перед Богом і перед людьми)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Aft>
                <a:spcPct val="0"/>
              </a:spcAft>
              <a:buFontTx/>
              <a:buChar char="•"/>
              <a:tabLst>
                <a:tab pos="1003300" algn="l"/>
              </a:tabLst>
            </a:pPr>
            <a:r>
              <a:rPr kumimoji="0" lang="uk-UA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Розвитку  – 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надання дітям з особливими потребами можливостей для навчання та 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розвитку, творчого, духовного, інтелектуального 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зростання.</a:t>
            </a:r>
            <a:b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1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Гуртки\5 клас\гурткова робота\DSCF1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57150">
            <a:solidFill>
              <a:srgbClr val="33CC3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Гуртки\DSC_0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F:\P101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2466" name="Picture 2" descr="D:\Фото шкільних подій\7-8 клас\IMG_2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3490" name="Picture 2" descr="D:\Фото шкільних подій\7-8 клас\IMG_2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" y="944880"/>
            <a:ext cx="581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/>
              <a:t>Цінуємо досягнення кожного…</a:t>
            </a:r>
            <a:endParaRPr lang="uk-UA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Фото шкільних подій\2014-2015\Інтелектуальна дуель\IMG_5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535387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8611" name="Picture 3" descr="D:\Фото шкільних подій\2014-2015\олімпіада 24.09\IMG_2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4" y="0"/>
            <a:ext cx="5715001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0898" name="Picture 2" descr="IMG_11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 descr="https://encrypted-tbn0.gstatic.com/images?q=tbn:ANd9GcQWGgkehx3XLVm4qag18bFx65GgZ2OA9oz0V3QK5vjNMpawaShV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43800" y="457200"/>
            <a:ext cx="4450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/>
              <a:t>Підпроект</a:t>
            </a:r>
            <a:endParaRPr lang="uk-UA" sz="3600" b="1" dirty="0" smtClean="0"/>
          </a:p>
          <a:p>
            <a:pPr algn="ctr"/>
            <a:r>
              <a:rPr lang="uk-UA" sz="3600" b="1" dirty="0" err="1" smtClean="0"/>
              <a:t>“Кроки</a:t>
            </a:r>
            <a:r>
              <a:rPr lang="uk-UA" sz="3600" b="1" dirty="0" smtClean="0"/>
              <a:t> назустріч…</a:t>
            </a:r>
          </a:p>
          <a:p>
            <a:pPr algn="ctr"/>
            <a:r>
              <a:rPr lang="uk-UA" sz="3600" b="1" dirty="0" err="1" smtClean="0"/>
              <a:t>світу”</a:t>
            </a:r>
            <a:endParaRPr lang="uk-UA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495800"/>
            <a:ext cx="61232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dirty="0" smtClean="0"/>
              <a:t>Мета</a:t>
            </a:r>
            <a:r>
              <a:rPr lang="uk-UA" sz="2800" dirty="0" smtClean="0"/>
              <a:t>: </a:t>
            </a:r>
            <a:r>
              <a:rPr lang="uk-UA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сприяти процесу інтеграції та налагодженню партнерських відносин з однолітками, членами громадських та релігійних організацій.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 descr="https://encrypted-tbn0.gstatic.com/images?q=tbn:ANd9GcQWGgkehx3XLVm4qag18bFx65GgZ2OA9oz0V3QK5vjNMpawaShV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89760" y="1432561"/>
            <a:ext cx="79095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Заходи, в рамках </a:t>
            </a:r>
            <a:r>
              <a:rPr lang="uk-UA" sz="3200" b="1" dirty="0" err="1" smtClean="0">
                <a:solidFill>
                  <a:srgbClr val="002060"/>
                </a:solidFill>
              </a:rPr>
              <a:t>підпроекту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br>
              <a:rPr lang="uk-UA" sz="3200" b="1" dirty="0" smtClean="0">
                <a:solidFill>
                  <a:srgbClr val="002060"/>
                </a:solidFill>
              </a:rPr>
            </a:br>
            <a:r>
              <a:rPr lang="uk-UA" sz="3200" b="1" dirty="0" smtClean="0">
                <a:solidFill>
                  <a:srgbClr val="002060"/>
                </a:solidFill>
              </a:rPr>
              <a:t>„КРОКИ НАЗУСТРІЧ … СВІТУ”</a:t>
            </a:r>
          </a:p>
          <a:p>
            <a:pPr algn="just">
              <a:buFontTx/>
              <a:buChar char="-"/>
            </a:pPr>
            <a:r>
              <a:rPr lang="uk-UA" sz="3200" dirty="0" smtClean="0"/>
              <a:t>Організація   спільних екскурсій;</a:t>
            </a:r>
          </a:p>
          <a:p>
            <a:pPr algn="just">
              <a:buFontTx/>
              <a:buChar char="-"/>
            </a:pP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dirty="0" smtClean="0"/>
              <a:t>Організація  спільних колективних творчих справ, акцій;</a:t>
            </a:r>
          </a:p>
          <a:p>
            <a:pPr algn="just">
              <a:buFontTx/>
              <a:buChar char="-"/>
            </a:pPr>
            <a:r>
              <a:rPr lang="uk-UA" sz="3200" dirty="0" smtClean="0"/>
              <a:t> налагодження постійної співпраці із однолітками.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pPr algn="ctr"/>
            <a:endParaRPr lang="uk-UA" sz="32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F:\Фото до презентації\IMG_4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933" y="0"/>
            <a:ext cx="116912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6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3200" b="1" u="sng" dirty="0" smtClean="0">
                <a:solidFill>
                  <a:srgbClr val="002060"/>
                </a:solidFill>
              </a:rPr>
              <a:t>Мета проекту:</a:t>
            </a:r>
          </a:p>
          <a:p>
            <a:pPr lvl="0">
              <a:buFont typeface="Wingdings" pitchFamily="2" charset="2"/>
              <a:buChar char="v"/>
            </a:pP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</a:rPr>
              <a:t>Розвивати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uk-UA" sz="2600" b="1" dirty="0" smtClean="0">
                <a:solidFill>
                  <a:srgbClr val="002060"/>
                </a:solidFill>
              </a:rPr>
              <a:t>в дітей з особливими потребами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</a:rPr>
              <a:t>свідому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</a:rPr>
              <a:t>орієнтацію</a:t>
            </a:r>
            <a:r>
              <a:rPr lang="ru-RU" sz="2600" b="1" dirty="0" smtClean="0">
                <a:solidFill>
                  <a:srgbClr val="002060"/>
                </a:solidFill>
              </a:rPr>
              <a:t> на </a:t>
            </a:r>
            <a:r>
              <a:rPr lang="uk-UA" sz="2600" b="1" dirty="0" smtClean="0">
                <a:solidFill>
                  <a:srgbClr val="002060"/>
                </a:solidFill>
              </a:rPr>
              <a:t>християнські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</a:rPr>
              <a:t>цінності</a:t>
            </a:r>
            <a:r>
              <a:rPr lang="ru-RU" sz="2600" b="1" dirty="0" smtClean="0">
                <a:solidFill>
                  <a:srgbClr val="002060"/>
                </a:solidFill>
              </a:rPr>
              <a:t>; </a:t>
            </a:r>
            <a:r>
              <a:rPr lang="ru-RU" sz="2600" b="1" dirty="0" err="1" smtClean="0">
                <a:solidFill>
                  <a:srgbClr val="002060"/>
                </a:solidFill>
              </a:rPr>
              <a:t>здатність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</a:rPr>
              <a:t>до </a:t>
            </a:r>
            <a:r>
              <a:rPr lang="ru-RU" sz="2600" b="1" dirty="0" err="1" smtClean="0">
                <a:solidFill>
                  <a:srgbClr val="002060"/>
                </a:solidFill>
              </a:rPr>
              <a:t>самоосвіти</a:t>
            </a:r>
            <a:r>
              <a:rPr lang="ru-RU" sz="2600" b="1" dirty="0" smtClean="0">
                <a:solidFill>
                  <a:srgbClr val="002060"/>
                </a:solidFill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</a:rPr>
              <a:t>самовиховання</a:t>
            </a:r>
            <a:r>
              <a:rPr lang="ru-RU" sz="2600" b="1" dirty="0" smtClean="0">
                <a:solidFill>
                  <a:srgbClr val="002060"/>
                </a:solidFill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</a:rPr>
              <a:t>самооцінки</a:t>
            </a:r>
            <a:r>
              <a:rPr lang="ru-RU" sz="2600" b="1" dirty="0" smtClean="0">
                <a:solidFill>
                  <a:srgbClr val="002060"/>
                </a:solidFill>
              </a:rPr>
              <a:t>.</a:t>
            </a:r>
            <a:endParaRPr lang="uk-UA" sz="26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b="1" dirty="0" smtClean="0">
                <a:solidFill>
                  <a:srgbClr val="002060"/>
                </a:solidFill>
              </a:rPr>
              <a:t> </a:t>
            </a:r>
            <a:r>
              <a:rPr lang="uk-UA" sz="2600" b="1" dirty="0" err="1" smtClean="0">
                <a:solidFill>
                  <a:srgbClr val="002060"/>
                </a:solidFill>
              </a:rPr>
              <a:t>Cприяти</a:t>
            </a:r>
            <a:r>
              <a:rPr lang="uk-UA" sz="2600" b="1" dirty="0" smtClean="0">
                <a:solidFill>
                  <a:srgbClr val="002060"/>
                </a:solidFill>
              </a:rPr>
              <a:t>  </a:t>
            </a:r>
            <a:r>
              <a:rPr lang="uk-UA" sz="2600" b="1" dirty="0" smtClean="0">
                <a:solidFill>
                  <a:srgbClr val="002060"/>
                </a:solidFill>
              </a:rPr>
              <a:t>інтеграції дітей з особливими потребами у соціум для реалізації їх власного потенціалу на користь </a:t>
            </a:r>
            <a:r>
              <a:rPr lang="uk-UA" sz="2600" b="1" dirty="0" smtClean="0">
                <a:solidFill>
                  <a:srgbClr val="002060"/>
                </a:solidFill>
              </a:rPr>
              <a:t>суспільства. </a:t>
            </a:r>
            <a:endParaRPr lang="uk-UA" sz="26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b="1" dirty="0" smtClean="0">
                <a:solidFill>
                  <a:srgbClr val="002060"/>
                </a:solidFill>
              </a:rPr>
              <a:t> </a:t>
            </a:r>
            <a:r>
              <a:rPr lang="uk-UA" sz="2600" b="1" dirty="0" smtClean="0">
                <a:solidFill>
                  <a:srgbClr val="002060"/>
                </a:solidFill>
              </a:rPr>
              <a:t>Розвивати </a:t>
            </a:r>
            <a:r>
              <a:rPr lang="uk-UA" sz="2600" b="1" dirty="0" smtClean="0">
                <a:solidFill>
                  <a:srgbClr val="002060"/>
                </a:solidFill>
              </a:rPr>
              <a:t>уміння і навички громадянської активності у дітей з особливими </a:t>
            </a:r>
            <a:r>
              <a:rPr lang="uk-UA" sz="2600" b="1" dirty="0" smtClean="0">
                <a:solidFill>
                  <a:srgbClr val="002060"/>
                </a:solidFill>
              </a:rPr>
              <a:t>потребами.</a:t>
            </a:r>
            <a:endParaRPr lang="uk-UA" sz="26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b="1" dirty="0" smtClean="0">
                <a:solidFill>
                  <a:srgbClr val="002060"/>
                </a:solidFill>
              </a:rPr>
              <a:t> Сприяти </a:t>
            </a:r>
            <a:r>
              <a:rPr lang="uk-UA" sz="2600" b="1" dirty="0" smtClean="0">
                <a:solidFill>
                  <a:srgbClr val="002060"/>
                </a:solidFill>
              </a:rPr>
              <a:t>налагодженню комунікацій між дітьми з особливими потребами та їх здоровими однолітками на принципах партнерства та рівності та </a:t>
            </a:r>
            <a:r>
              <a:rPr lang="uk-UA" sz="2600" b="1" dirty="0" smtClean="0">
                <a:solidFill>
                  <a:srgbClr val="002060"/>
                </a:solidFill>
              </a:rPr>
              <a:t>взаємоперетворення.</a:t>
            </a:r>
            <a:endParaRPr lang="uk-UA" sz="26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b="1" dirty="0" smtClean="0">
                <a:solidFill>
                  <a:srgbClr val="002060"/>
                </a:solidFill>
              </a:rPr>
              <a:t> Сприяти </a:t>
            </a:r>
            <a:r>
              <a:rPr lang="uk-UA" sz="2600" b="1" dirty="0" smtClean="0">
                <a:solidFill>
                  <a:srgbClr val="002060"/>
                </a:solidFill>
              </a:rPr>
              <a:t>подоланню упередженого ставлення  суспільства до дітей та молоді з особливими </a:t>
            </a:r>
            <a:r>
              <a:rPr lang="uk-UA" sz="2600" b="1" dirty="0" smtClean="0">
                <a:solidFill>
                  <a:srgbClr val="002060"/>
                </a:solidFill>
              </a:rPr>
              <a:t>потребами.</a:t>
            </a:r>
            <a:endParaRPr lang="uk-UA" sz="26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endParaRPr lang="uk-UA" sz="2600" b="1" dirty="0" smtClean="0">
              <a:solidFill>
                <a:srgbClr val="002060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1_ФОТО\фото ВИХОВНА робота класи\Робота з батьками\IMG_0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5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Фото шкільних подій\Екскурсії\Зарваниця травень 2012\IMG_3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79" y="0"/>
            <a:ext cx="123748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IMG_09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F:\Фото\SDC1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F:\Фото\PIC_0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F:\Фото\PIC_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 descr="IMG_586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1" name="Picture 3" descr="F:\IMG_5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Фото шкільних подій\Випускники\IMG_3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4514" name="Picture 2" descr="D:\Фото шкільних подій\Кращі фото\IMG_2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562600"/>
            <a:ext cx="11841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Інколи справжні </a:t>
            </a:r>
            <a:r>
              <a:rPr lang="uk-UA" sz="2400" b="1" dirty="0" err="1" smtClean="0">
                <a:solidFill>
                  <a:srgbClr val="002060"/>
                </a:solidFill>
              </a:rPr>
              <a:t>супергерої</a:t>
            </a:r>
            <a:r>
              <a:rPr lang="uk-UA" sz="2400" b="1" dirty="0" smtClean="0">
                <a:solidFill>
                  <a:srgbClr val="002060"/>
                </a:solidFill>
              </a:rPr>
              <a:t> живуть у серцях малих дітей, котрі ведуть свої особисті великі битви.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685" y="579120"/>
            <a:ext cx="107572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Завдання:</a:t>
            </a:r>
          </a:p>
          <a:p>
            <a:r>
              <a:rPr lang="uk-UA" sz="3200" dirty="0" smtClean="0">
                <a:solidFill>
                  <a:srgbClr val="002060"/>
                </a:solidFill>
              </a:rPr>
              <a:t>Створення цілісного </a:t>
            </a:r>
            <a:r>
              <a:rPr lang="uk-UA" sz="3200" dirty="0" err="1" smtClean="0">
                <a:solidFill>
                  <a:srgbClr val="002060"/>
                </a:solidFill>
              </a:rPr>
              <a:t>виховуючого</a:t>
            </a:r>
            <a:r>
              <a:rPr lang="uk-UA" sz="3200" dirty="0" smtClean="0">
                <a:solidFill>
                  <a:srgbClr val="002060"/>
                </a:solidFill>
              </a:rPr>
              <a:t> середовища для духовного розвитку дитини з особливими потребами, її самовизначення, </a:t>
            </a:r>
            <a:r>
              <a:rPr lang="uk-UA" sz="3200" dirty="0" err="1" smtClean="0">
                <a:solidFill>
                  <a:srgbClr val="002060"/>
                </a:solidFill>
              </a:rPr>
              <a:t>самоактуалізації</a:t>
            </a:r>
            <a:r>
              <a:rPr lang="uk-UA" sz="3200" dirty="0" smtClean="0">
                <a:solidFill>
                  <a:srgbClr val="002060"/>
                </a:solidFill>
              </a:rPr>
              <a:t>, саморозвитку і життєтворчості, формування і збагачення її духовних інтересів, потреб, цінностей, орієнтирів, поглядів і переконань, середовища вільного, </a:t>
            </a:r>
            <a:r>
              <a:rPr lang="uk-UA" sz="3200" dirty="0" err="1" smtClean="0">
                <a:solidFill>
                  <a:srgbClr val="002060"/>
                </a:solidFill>
              </a:rPr>
              <a:t>особистісно</a:t>
            </a:r>
            <a:r>
              <a:rPr lang="uk-UA" sz="3200" dirty="0" smtClean="0">
                <a:solidFill>
                  <a:srgbClr val="002060"/>
                </a:solidFill>
              </a:rPr>
              <a:t> зорієнтованого і розвиваючого, толерантного, діалогового і психологічно безпечного, емоційно та естетично насиченого.</a:t>
            </a:r>
          </a:p>
        </p:txBody>
      </p:sp>
    </p:spTree>
    <p:extLst>
      <p:ext uri="{BB962C8B-B14F-4D97-AF65-F5344CB8AC3E}">
        <p14:creationId xmlns="" xmlns:p14="http://schemas.microsoft.com/office/powerpoint/2010/main" val="69597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99452"/>
            <a:ext cx="12192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Візьмемо світло душі, і спрямуємо його туди, де панує темрява...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Візьмемо усмішку і подаруємо її тому, хто поряд.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Візьмемо доброту і явимо її тому, хто сам не вміє віддавати.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Візьмемо віру і поділимося з кожним, хто не має її.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Візьмемо любов   і подаруємо її усьому світові</a:t>
            </a:r>
            <a:r>
              <a:rPr lang="uk-UA" sz="4000" dirty="0" smtClean="0">
                <a:solidFill>
                  <a:srgbClr val="FF149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lh3.googleusercontent.com/-Qmxwyf5bWKA/AAAAAAAAAAI/AAAAAAAAAC0/jYCMd6IIyDw/photo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9080" y="-73370"/>
            <a:ext cx="1170432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6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майбутнє світле щиро </a:t>
            </a:r>
            <a:r>
              <a:rPr kumimoji="0" lang="uk-UA" sz="4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вірим</a:t>
            </a:r>
            <a:r>
              <a:rPr kumimoji="0" lang="uk-UA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Знаєм</a:t>
            </a:r>
            <a:r>
              <a:rPr kumimoji="0" lang="uk-UA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настане час – усе буде.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Надію </a:t>
            </a:r>
            <a:r>
              <a:rPr kumimoji="0" lang="uk-UA" sz="4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маєм</a:t>
            </a:r>
            <a:r>
              <a:rPr kumimoji="0" lang="uk-UA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і </a:t>
            </a:r>
            <a:r>
              <a:rPr kumimoji="0" lang="uk-UA" sz="4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чекаєм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щось незвичне, та просте.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(Із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вірша Надії Романів –   випускниці ТОНРЦ)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asokur.com.ua/uploads/posts/2013-09/1379591932_shagi-schaste-w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0" y="228604"/>
            <a:ext cx="6096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dirty="0" smtClean="0"/>
          </a:p>
          <a:p>
            <a:pPr algn="ctr"/>
            <a:r>
              <a:rPr lang="uk-UA" sz="3200" b="1" dirty="0" smtClean="0"/>
              <a:t>ПІДПРОЕКТ </a:t>
            </a:r>
          </a:p>
          <a:p>
            <a:pPr algn="ctr"/>
            <a:r>
              <a:rPr lang="uk-UA" sz="3200" b="1" dirty="0" smtClean="0"/>
              <a:t>„КРОКИ НАЗУСТРІЧ … </a:t>
            </a:r>
            <a:r>
              <a:rPr lang="uk-UA" sz="3200" b="1" dirty="0" err="1" smtClean="0"/>
              <a:t>БОГУ”</a:t>
            </a:r>
            <a:endParaRPr lang="uk-UA" sz="3200" dirty="0" smtClean="0"/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1100</TotalTime>
  <Words>941</Words>
  <Application>Microsoft Office PowerPoint</Application>
  <PresentationFormat>Произвольный</PresentationFormat>
  <Paragraphs>173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Открытая</vt:lpstr>
      <vt:lpstr>Слайд 1</vt:lpstr>
      <vt:lpstr>Слайд 2</vt:lpstr>
      <vt:lpstr>Слайд 3</vt:lpstr>
      <vt:lpstr>Слайд 4</vt:lpstr>
      <vt:lpstr>Духовна філософія  школи: </vt:lpstr>
      <vt:lpstr>Основні ідеї проекту: Визнання  цінності кожного як творіння Божого (незважаючи на наші відмінності, ми усі маємо певну цінність перед Богом і перед людьми) Розвитку  – надання дітям з особливими потребами можливостей для навчання та розвитку, творчого, духовного, інтелектуального зростання.  </vt:lpstr>
      <vt:lpstr>Слайд 7</vt:lpstr>
      <vt:lpstr>Слайд 8</vt:lpstr>
      <vt:lpstr>Слайд 9</vt:lpstr>
      <vt:lpstr>Мета:</vt:lpstr>
      <vt:lpstr>  Заходи, в рамках підпроекту  „КРОКИ НАЗУСТРІЧ … БОГУ”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8 речей, яким варто повчитися в дітей з особливими потребами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Колобок</dc:creator>
  <cp:lastModifiedBy>Саша</cp:lastModifiedBy>
  <cp:revision>300</cp:revision>
  <dcterms:created xsi:type="dcterms:W3CDTF">2015-02-26T10:50:02Z</dcterms:created>
  <dcterms:modified xsi:type="dcterms:W3CDTF">2015-03-19T16:25:27Z</dcterms:modified>
</cp:coreProperties>
</file>