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8" r:id="rId3"/>
    <p:sldId id="259" r:id="rId4"/>
    <p:sldId id="263" r:id="rId5"/>
    <p:sldId id="264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96" autoAdjust="0"/>
  </p:normalViewPr>
  <p:slideViewPr>
    <p:cSldViewPr>
      <p:cViewPr>
        <p:scale>
          <a:sx n="50" d="100"/>
          <a:sy n="50" d="100"/>
        </p:scale>
        <p:origin x="-88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8FF26-2913-4CEE-B284-070044996460}" type="datetimeFigureOut">
              <a:rPr lang="ru-RU" smtClean="0"/>
              <a:pPr/>
              <a:t>01.11.2016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6F1A-F5AE-4C63-B5B0-92D230EFDC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77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F1A-F5AE-4C63-B5B0-92D230EFDC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857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D6F1A-F5AE-4C63-B5B0-92D230EFDC7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71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кут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Округлений прямокут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кут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кут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Місце для вмісту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Округлений прямокут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кут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кут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кут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Місце для вмісту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13" name="Місце для вмісту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кут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Округлений прямокут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Прямокут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кут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Округлений прямокут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pPr/>
              <a:t>01.11.2016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64F593F-0D5B-4CF0-BEE2-6583C73E727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risni-porady.co.ua/wp-content/uploads/2010/11/navishho-potribni-vitami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154429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295" endPos="92000" dist="101600" dir="5400000" sy="-100000" algn="bl" rotWithShape="0"/>
          </a:effectLst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Тема уроку: Вітаміни</a:t>
            </a:r>
            <a:endParaRPr lang="ru-RU" i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Мета:</a:t>
            </a:r>
          </a:p>
          <a:p>
            <a:r>
              <a:rPr lang="uk-UA" sz="2800" dirty="0"/>
              <a:t>Сформулювати загальне уявлення про вітаміни</a:t>
            </a:r>
            <a:r>
              <a:rPr lang="uk-UA" sz="2800" dirty="0" smtClean="0"/>
              <a:t>;</a:t>
            </a:r>
          </a:p>
          <a:p>
            <a:endParaRPr lang="uk-UA" sz="2800" dirty="0"/>
          </a:p>
          <a:p>
            <a:r>
              <a:rPr lang="uk-UA" sz="2800" dirty="0"/>
              <a:t>Дати пояснення про авітаміноз</a:t>
            </a:r>
            <a:r>
              <a:rPr lang="ru-RU" sz="2800" dirty="0"/>
              <a:t>, </a:t>
            </a:r>
            <a:r>
              <a:rPr lang="ru-RU" sz="2800" dirty="0" err="1"/>
              <a:t>гіпо</a:t>
            </a:r>
            <a:r>
              <a:rPr lang="ru-RU" sz="2800" dirty="0"/>
              <a:t>- та </a:t>
            </a:r>
            <a:r>
              <a:rPr lang="ru-RU" sz="2800" dirty="0" err="1" smtClean="0"/>
              <a:t>гіпервітаміноз</a:t>
            </a:r>
            <a:r>
              <a:rPr lang="ru-RU" sz="2800" dirty="0" smtClean="0"/>
              <a:t>;</a:t>
            </a:r>
          </a:p>
          <a:p>
            <a:endParaRPr lang="ru-RU" sz="2800" dirty="0" smtClean="0"/>
          </a:p>
          <a:p>
            <a:r>
              <a:rPr lang="uk-UA" sz="2800" dirty="0" smtClean="0"/>
              <a:t>Розкрити роль вітамінів для здоров</a:t>
            </a:r>
            <a:r>
              <a:rPr lang="en-US" sz="2800" dirty="0" smtClean="0"/>
              <a:t>’</a:t>
            </a:r>
            <a:r>
              <a:rPr lang="uk-UA" sz="2800" dirty="0" smtClean="0"/>
              <a:t>я людини.</a:t>
            </a:r>
            <a:endParaRPr lang="uk-UA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00351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www.moymalish.com/uploads/2_images/produkty-soderzhashchiye-vitamin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105894"/>
            <a:ext cx="3392810" cy="339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Вітамін                 (аскорбінова кислота)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99592" y="1844824"/>
            <a:ext cx="7772400" cy="4572000"/>
          </a:xfrm>
        </p:spPr>
        <p:txBody>
          <a:bodyPr/>
          <a:lstStyle/>
          <a:p>
            <a:r>
              <a:rPr lang="uk-UA" dirty="0" smtClean="0"/>
              <a:t>Допомагає організму боротися з інфекціями,стимулює оновлення клітин.</a:t>
            </a:r>
          </a:p>
          <a:p>
            <a:r>
              <a:rPr lang="uk-UA" dirty="0" smtClean="0"/>
              <a:t>При авітамінозі-цинга(запалення ясен,випадають здорові зуби)</a:t>
            </a:r>
            <a:endParaRPr lang="uk-UA" dirty="0"/>
          </a:p>
          <a:p>
            <a:r>
              <a:rPr lang="uk-UA" dirty="0" smtClean="0"/>
              <a:t>Міститься  в цитрусових,ягодах моркві</a:t>
            </a: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6632"/>
            <a:ext cx="1512168" cy="18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310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03" t="5346" r="14103" b="4716"/>
          <a:stretch/>
        </p:blipFill>
        <p:spPr bwMode="auto">
          <a:xfrm>
            <a:off x="2109629" y="332656"/>
            <a:ext cx="203032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Вітамін </a:t>
            </a:r>
            <a:r>
              <a:rPr lang="uk-UA" dirty="0"/>
              <a:t> </a:t>
            </a:r>
            <a:r>
              <a:rPr lang="uk-UA" dirty="0" smtClean="0"/>
              <a:t>             (</a:t>
            </a:r>
            <a:r>
              <a:rPr lang="uk-UA" dirty="0" err="1" smtClean="0"/>
              <a:t>кальциферол</a:t>
            </a:r>
            <a:r>
              <a:rPr lang="uk-UA" dirty="0" smtClean="0"/>
              <a:t>) 25мг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99592" y="2305050"/>
            <a:ext cx="7772400" cy="4572000"/>
          </a:xfrm>
        </p:spPr>
        <p:txBody>
          <a:bodyPr/>
          <a:lstStyle/>
          <a:p>
            <a:r>
              <a:rPr lang="uk-UA" dirty="0" smtClean="0"/>
              <a:t>Відповідає за обмін кальцію,ріст …</a:t>
            </a:r>
          </a:p>
          <a:p>
            <a:r>
              <a:rPr lang="uk-UA" dirty="0" smtClean="0"/>
              <a:t>При авітамінозі - рахіт(деформація кісток)</a:t>
            </a:r>
          </a:p>
          <a:p>
            <a:r>
              <a:rPr lang="uk-UA" dirty="0" smtClean="0"/>
              <a:t>Міститься в рибному жирі, ікрі,маслі,яєчному жовтку</a:t>
            </a:r>
            <a:endParaRPr lang="ru-RU" dirty="0"/>
          </a:p>
        </p:txBody>
      </p:sp>
      <p:pic>
        <p:nvPicPr>
          <p:cNvPr id="11268" name="Picture 4" descr="http://almaznica.ru/wp-content/uploads/2013/03/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3367"/>
            <a:ext cx="3314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87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ikar.info/pictures_ckfinder/images/information_items_15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2656"/>
            <a:ext cx="1728192" cy="148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Вітамін                (токоферол) 10-11мг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99592" y="2060848"/>
            <a:ext cx="7772400" cy="4797152"/>
          </a:xfrm>
        </p:spPr>
        <p:txBody>
          <a:bodyPr/>
          <a:lstStyle/>
          <a:p>
            <a:r>
              <a:rPr lang="uk-UA" dirty="0" smtClean="0"/>
              <a:t>Впливає на репродуктивну систему.</a:t>
            </a:r>
          </a:p>
          <a:p>
            <a:r>
              <a:rPr lang="uk-UA" dirty="0" smtClean="0"/>
              <a:t>Авітаміноз - спричиняє безпліддя</a:t>
            </a:r>
          </a:p>
          <a:p>
            <a:r>
              <a:rPr lang="uk-UA" dirty="0" smtClean="0"/>
              <a:t>Міститься в соняшниковій,кукурудзяній олії,зелені.</a:t>
            </a:r>
            <a:endParaRPr lang="ru-RU" dirty="0"/>
          </a:p>
        </p:txBody>
      </p:sp>
      <p:pic>
        <p:nvPicPr>
          <p:cNvPr id="12292" name="Picture 4" descr="http://www.roditeli.ua/uploads/m_pages/5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524051"/>
            <a:ext cx="3418815" cy="31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759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ilive.com.ua/sites/default/files/%D0%92%D0%B8%D1%82%D0%B0%D0%BC%D0%B8%D0%BD%20%D0%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922" y="4221088"/>
            <a:ext cx="5050925" cy="24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358"/>
            <a:ext cx="1661170" cy="215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Вітамін            (філохінон) 0,2-0,3 мг)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755576" y="1772816"/>
            <a:ext cx="7772400" cy="2664296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Впливає на зсідання крові.</a:t>
            </a:r>
          </a:p>
          <a:p>
            <a:r>
              <a:rPr lang="uk-UA" dirty="0" smtClean="0"/>
              <a:t>Авітаміноз - спричиняють  порушення зсідання крові,сильні кровотечі.</a:t>
            </a:r>
          </a:p>
          <a:p>
            <a:r>
              <a:rPr lang="uk-UA" dirty="0" smtClean="0"/>
              <a:t>Цей вітамін синтезується кишковими мікроорганізмами</a:t>
            </a:r>
          </a:p>
          <a:p>
            <a:r>
              <a:rPr lang="uk-UA" dirty="0" smtClean="0"/>
              <a:t>Міститься у шпинаті,капусті,томаті,печінці.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628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Гіпервітаміноз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Виникає при надмірному вживанні вітамінів.</a:t>
            </a:r>
          </a:p>
          <a:p>
            <a:r>
              <a:rPr lang="uk-UA" dirty="0" smtClean="0"/>
              <a:t>Проявляється у вигляді інтоксикації організму.</a:t>
            </a:r>
          </a:p>
          <a:p>
            <a:r>
              <a:rPr lang="uk-UA" dirty="0" smtClean="0"/>
              <a:t>Особливо токсичні дози водорозчинних вітамінів,тому що вони накопичуються в організмі.</a:t>
            </a:r>
            <a:endParaRPr lang="ru-RU" dirty="0"/>
          </a:p>
        </p:txBody>
      </p:sp>
      <p:pic>
        <p:nvPicPr>
          <p:cNvPr id="14338" name="Picture 2" descr="http://pro-vitamin.ru/files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84984"/>
            <a:ext cx="47720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643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ovetskiymultik.at.ua/_ph/530/2/5868007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94000"/>
            <a:ext cx="4752000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Вплив різних факторів на структуру вітамінів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При дії високої температури в м</a:t>
            </a:r>
            <a:r>
              <a:rPr lang="en-US" dirty="0" smtClean="0"/>
              <a:t>’</a:t>
            </a:r>
            <a:r>
              <a:rPr lang="uk-UA" dirty="0" smtClean="0"/>
              <a:t>ясі втрачається до 60% вітамінів групи В.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Під час термічної обробки овочів руйнується до 20% вітамінів групи В  та 50% вітамінів групи С.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Вітамін С руйнується на повітрі.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27420" y="4369230"/>
            <a:ext cx="5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1076" y="3414820"/>
            <a:ext cx="5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4194770"/>
            <a:ext cx="5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В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3717032"/>
            <a:ext cx="65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С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2852" y="4419525"/>
            <a:ext cx="65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С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4820" y="3789040"/>
            <a:ext cx="655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С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87911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7" grpId="0"/>
      <p:bldP spid="8" grpId="0"/>
      <p:bldP spid="6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bloggerdaily.net/wp-content/uploads/2009/06/summarize-300x2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628"/>
          <a:stretch/>
        </p:blipFill>
        <p:spPr bwMode="auto">
          <a:xfrm>
            <a:off x="6034980" y="188640"/>
            <a:ext cx="2857500" cy="185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://languageartsgames.4you4free.com/summa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39667"/>
            <a:ext cx="5328592" cy="211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Підведемо підсумки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а)    1.</a:t>
            </a:r>
            <a:r>
              <a:rPr lang="uk-UA" dirty="0"/>
              <a:t> Вітаміни-це біологічно активні речовини,які діють в дуже малій </a:t>
            </a:r>
            <a:r>
              <a:rPr lang="uk-UA" dirty="0" smtClean="0"/>
              <a:t>кількості,що входять до складу ферментів.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2.Прискорюють процеси обміну речовин.</a:t>
            </a:r>
          </a:p>
          <a:p>
            <a:pPr marL="0" indent="0">
              <a:buNone/>
            </a:pPr>
            <a:r>
              <a:rPr lang="uk-UA" dirty="0" smtClean="0"/>
              <a:t>        3. Підвищують розумову та фізичну працездатність.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  4.Підвищуюють імунітет до захворювань.</a:t>
            </a:r>
          </a:p>
          <a:p>
            <a:pPr marL="0" indent="0">
              <a:buNone/>
            </a:pPr>
            <a:r>
              <a:rPr lang="uk-UA" dirty="0" smtClean="0"/>
              <a:t>        5.Впливають на ріст та розвиток організму.</a:t>
            </a: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38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ofessorowl.files.wordpress.com/2013/06/fotolia_35265232_xl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312368" cy="32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27584" y="332656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б)    Що перешкоджає засвоєнню вітамінів В </a:t>
            </a:r>
            <a:r>
              <a:rPr lang="uk-UA" dirty="0" err="1" smtClean="0"/>
              <a:t>в</a:t>
            </a:r>
            <a:r>
              <a:rPr lang="uk-UA" dirty="0" smtClean="0"/>
              <a:t> організмі?</a:t>
            </a:r>
          </a:p>
          <a:p>
            <a:r>
              <a:rPr lang="uk-UA" dirty="0" smtClean="0"/>
              <a:t>Алкоголь – руйнує вітаміни А.В.</a:t>
            </a:r>
          </a:p>
          <a:p>
            <a:r>
              <a:rPr lang="uk-UA" dirty="0" smtClean="0"/>
              <a:t>Нікотин – руйнує вітаміни А,С,Е.</a:t>
            </a:r>
          </a:p>
          <a:p>
            <a:r>
              <a:rPr lang="uk-UA" dirty="0" smtClean="0"/>
              <a:t>Аспірин – зменшує вміст вітамінів В,С,А.</a:t>
            </a:r>
          </a:p>
          <a:p>
            <a:r>
              <a:rPr lang="uk-UA" dirty="0" smtClean="0"/>
              <a:t>Антибіотики – руйнують вітамін В.</a:t>
            </a:r>
          </a:p>
          <a:p>
            <a:r>
              <a:rPr lang="uk-UA" dirty="0" smtClean="0"/>
              <a:t>Снодійне – перешкоджають засвоєнню вітамінів А,</a:t>
            </a:r>
            <a:r>
              <a:rPr lang="en-US" dirty="0" smtClean="0"/>
              <a:t>D,E,B.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84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Тести «Вітаміни»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Авітаміноз </a:t>
            </a:r>
            <a:r>
              <a:rPr lang="uk-UA" dirty="0"/>
              <a:t>я</a:t>
            </a:r>
            <a:r>
              <a:rPr lang="uk-UA" dirty="0" smtClean="0"/>
              <a:t>кого вітаміну приводить до захворювання на цингу: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А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В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С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D</a:t>
            </a:r>
            <a:endParaRPr lang="ru-RU" dirty="0"/>
          </a:p>
        </p:txBody>
      </p:sp>
      <p:pic>
        <p:nvPicPr>
          <p:cNvPr id="18434" name="Picture 2" descr="http://web.scott.k12.va.us/martha2/dmbte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2062140"/>
            <a:ext cx="3168352" cy="4515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993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</a:t>
            </a:r>
            <a:r>
              <a:rPr lang="uk-UA" dirty="0" smtClean="0"/>
              <a:t>Авітаміноз якого вітаміну приводить до захворювання «курячою сліпотою»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А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В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С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</a:t>
            </a:r>
            <a:endParaRPr lang="uk-UA" dirty="0" smtClean="0"/>
          </a:p>
        </p:txBody>
      </p:sp>
      <p:pic>
        <p:nvPicPr>
          <p:cNvPr id="19458" name="Picture 2" descr="http://blog.akshaystudy.com/wp-content/uploads/2012/10/aptitude_test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67372"/>
            <a:ext cx="2952328" cy="343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64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mritaclub.do.am/statta/vitaminiamri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472" y="2253600"/>
            <a:ext cx="4487768" cy="44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ЩО таке вітаміни?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Вітаміни</a:t>
            </a:r>
            <a:r>
              <a:rPr lang="uk-UA" sz="2800" dirty="0" smtClean="0"/>
              <a:t>-це біологічно активні речовини,які діють в дуже малій кількості.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648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</a:t>
            </a:r>
            <a:r>
              <a:rPr lang="uk-UA" dirty="0" smtClean="0"/>
              <a:t>Відсутність  якого вітаміну викликає параліч нервової системи,хворобу «бері-бері»: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А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В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С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</a:t>
            </a:r>
            <a:endParaRPr lang="ru-RU" dirty="0"/>
          </a:p>
        </p:txBody>
      </p:sp>
      <p:pic>
        <p:nvPicPr>
          <p:cNvPr id="20482" name="Picture 2" descr="http://3.bp.blogspot.com/-4zsrSV3S_zw/URqltgTvv2I/AAAAAAAAArs/zS117JzqNzA/s1600/exam-sweat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64904"/>
            <a:ext cx="327866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94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</a:t>
            </a:r>
            <a:r>
              <a:rPr lang="uk-UA" dirty="0" smtClean="0"/>
              <a:t>Відсутність якого вітаміну викликає рахіт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А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В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С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</a:t>
            </a:r>
            <a:endParaRPr lang="ru-RU" dirty="0"/>
          </a:p>
        </p:txBody>
      </p:sp>
      <p:pic>
        <p:nvPicPr>
          <p:cNvPr id="21506" name="Picture 2" descr="http://www.lessons4living.com/images/penclch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32194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7202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uk-UA" dirty="0" smtClean="0"/>
              <a:t>Який вітамін синтезується під дією сонячного світла: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А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В</a:t>
            </a:r>
          </a:p>
          <a:p>
            <a:pPr marL="514350" indent="-514350">
              <a:buFont typeface="+mj-lt"/>
              <a:buAutoNum type="alphaLcParenR"/>
            </a:pPr>
            <a:r>
              <a:rPr lang="uk-UA" dirty="0" smtClean="0"/>
              <a:t>С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</a:t>
            </a:r>
            <a:endParaRPr lang="ru-RU" dirty="0"/>
          </a:p>
        </p:txBody>
      </p:sp>
      <p:pic>
        <p:nvPicPr>
          <p:cNvPr id="22530" name="Picture 2" descr="http://aptitude-test.info/img/Test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5593" y="2492896"/>
            <a:ext cx="276370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268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6.У моркві міститься багато каротину потрібного для синтезу вітаміну: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D</a:t>
            </a:r>
            <a:endParaRPr lang="ru-RU" dirty="0"/>
          </a:p>
        </p:txBody>
      </p:sp>
      <p:pic>
        <p:nvPicPr>
          <p:cNvPr id="23554" name="Picture 2" descr="http://www.mkm-haifa.co.il/ulpanim/future/efol/EfEfolAll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20888"/>
            <a:ext cx="3495675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001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Закріплення матеріалу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Задачі</a:t>
            </a:r>
          </a:p>
          <a:p>
            <a:pPr marL="0" indent="0">
              <a:buNone/>
            </a:pPr>
            <a:r>
              <a:rPr lang="uk-UA" dirty="0" smtClean="0"/>
              <a:t>1.В учня погіршився зір при слабкому освітлені. Що може бути причиною?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2.Чому в блокаду Ленінграду пили відвар хвої?</a:t>
            </a:r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3.Чому терту моркву краще їсти із маслом або сметаною?</a:t>
            </a:r>
          </a:p>
          <a:p>
            <a:pPr marL="0" indent="0">
              <a:buNone/>
            </a:pPr>
            <a:endParaRPr lang="uk-UA" dirty="0" smtClean="0"/>
          </a:p>
          <a:p>
            <a:endParaRPr lang="ru-RU" dirty="0"/>
          </a:p>
        </p:txBody>
      </p:sp>
      <p:pic>
        <p:nvPicPr>
          <p:cNvPr id="24578" name="Picture 2" descr="http://sophialearning.s3.amazonaws.com/packet_logos/809/large/study_ow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9089"/>
            <a:ext cx="180975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static2.aif.ru/public/dontknow/569/68df3dfb4d02f054949e9c1676d035ef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97152"/>
            <a:ext cx="21907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297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ptitude-test-centre.edugroomers.com/images/aptitude-test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6016" y="2636912"/>
            <a:ext cx="338350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914400" y="476672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4.Чому,відправляючись у кругосвітню подорож, моряки брали квашену капусту?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 smtClean="0"/>
              <a:t>5.Антибіотики руйнують мікрофлору </a:t>
            </a:r>
            <a:r>
              <a:rPr lang="uk-UA" dirty="0" err="1" smtClean="0"/>
              <a:t>кишечника</a:t>
            </a:r>
            <a:r>
              <a:rPr lang="uk-UA" smtClean="0"/>
              <a:t>, знижують </a:t>
            </a:r>
            <a:r>
              <a:rPr lang="uk-UA" dirty="0" smtClean="0"/>
              <a:t>звертання крові. Чому?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496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g15.nnm.me/8/b/e/0/7/9841850935316033f76c24996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94" y="1481882"/>
            <a:ext cx="89433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thumbs.dreamstime.com/thumb_580/12970089952FZkT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2" y="188640"/>
            <a:ext cx="297964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16174" y="2852936"/>
            <a:ext cx="7870626" cy="3166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sz="4400" dirty="0" smtClean="0"/>
          </a:p>
          <a:p>
            <a:pPr marL="0" indent="0" algn="ctr">
              <a:buNone/>
            </a:pPr>
            <a:endParaRPr lang="uk-UA" sz="4400" dirty="0" smtClean="0"/>
          </a:p>
          <a:p>
            <a:pPr marL="0" indent="0" algn="ctr">
              <a:buNone/>
            </a:pPr>
            <a:endParaRPr lang="uk-UA" sz="4400" dirty="0" smtClean="0"/>
          </a:p>
          <a:p>
            <a:pPr marL="0" indent="0" algn="ctr">
              <a:buNone/>
            </a:pPr>
            <a:r>
              <a:rPr lang="uk-UA" sz="5400" b="1" dirty="0" smtClean="0">
                <a:solidFill>
                  <a:schemeClr val="bg1"/>
                </a:solidFill>
              </a:rPr>
              <a:t>Будьте здорові!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318730" y="404664"/>
            <a:ext cx="1669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</a:rPr>
              <a:t>Д</a:t>
            </a:r>
            <a:r>
              <a:rPr lang="en-US" sz="3200" dirty="0">
                <a:solidFill>
                  <a:schemeClr val="bg1"/>
                </a:solidFill>
              </a:rPr>
              <a:t>/</a:t>
            </a:r>
            <a:r>
              <a:rPr lang="uk-UA" sz="3200" dirty="0">
                <a:solidFill>
                  <a:schemeClr val="bg1"/>
                </a:solidFill>
              </a:rPr>
              <a:t>з</a:t>
            </a:r>
          </a:p>
          <a:p>
            <a:r>
              <a:rPr lang="uk-UA" sz="3200" dirty="0">
                <a:solidFill>
                  <a:schemeClr val="bg1"/>
                </a:solidFill>
              </a:rPr>
              <a:t>Пар. 42</a:t>
            </a:r>
          </a:p>
        </p:txBody>
      </p:sp>
    </p:spTree>
    <p:extLst>
      <p:ext uri="{BB962C8B-B14F-4D97-AF65-F5344CB8AC3E}">
        <p14:creationId xmlns:p14="http://schemas.microsoft.com/office/powerpoint/2010/main" xmlns="" val="345862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4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nado.znate.ru/images/ukbase_1_1133196561_9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957" y="116631"/>
            <a:ext cx="1946771" cy="293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2/25/Lunin_M_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2656"/>
            <a:ext cx="2688233" cy="35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vkurse.ua/i/2012-10/ovoshchi-ose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167334"/>
            <a:ext cx="2411219" cy="15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120" y="274638"/>
            <a:ext cx="7772400" cy="1143000"/>
          </a:xfrm>
        </p:spPr>
        <p:txBody>
          <a:bodyPr/>
          <a:lstStyle/>
          <a:p>
            <a:r>
              <a:rPr lang="uk-UA" dirty="0" smtClean="0"/>
              <a:t>Трішки історії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0" y="2599928"/>
            <a:ext cx="8686800" cy="3349352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Вітаміни відкрив М.І. Лунін у 1880р.</a:t>
            </a:r>
          </a:p>
          <a:p>
            <a:r>
              <a:rPr lang="uk-UA" sz="2800" dirty="0" smtClean="0"/>
              <a:t>Вперше штучно синтезував вітамін польський біохімік Казимир </a:t>
            </a:r>
            <a:r>
              <a:rPr lang="uk-UA" sz="2800" dirty="0" err="1" smtClean="0"/>
              <a:t>Функ</a:t>
            </a:r>
            <a:r>
              <a:rPr lang="uk-UA" sz="2800" dirty="0" smtClean="0"/>
              <a:t>  у 1911р.</a:t>
            </a:r>
          </a:p>
          <a:p>
            <a:pPr marL="0" indent="0">
              <a:buNone/>
            </a:pPr>
            <a:r>
              <a:rPr lang="uk-UA" sz="2800" dirty="0" smtClean="0"/>
              <a:t>        Через рік він придумав і назву-від лат. «</a:t>
            </a:r>
            <a:r>
              <a:rPr lang="en-US" sz="2800" dirty="0" smtClean="0"/>
              <a:t>vita</a:t>
            </a:r>
            <a:r>
              <a:rPr lang="uk-UA" sz="2800" dirty="0" smtClean="0"/>
              <a:t>»- «життя»</a:t>
            </a:r>
          </a:p>
          <a:p>
            <a:r>
              <a:rPr lang="uk-UA" sz="2800" dirty="0" smtClean="0"/>
              <a:t>Зараз відомо близько 50 видів вітамінів.</a:t>
            </a:r>
            <a:endParaRPr lang="ru-RU" sz="2800" dirty="0"/>
          </a:p>
        </p:txBody>
      </p:sp>
      <p:sp>
        <p:nvSpPr>
          <p:cNvPr id="4" name="Виноска-хмарка 3"/>
          <p:cNvSpPr/>
          <p:nvPr/>
        </p:nvSpPr>
        <p:spPr>
          <a:xfrm>
            <a:off x="1835696" y="116632"/>
            <a:ext cx="3672408" cy="2448272"/>
          </a:xfrm>
          <a:prstGeom prst="cloudCallout">
            <a:avLst>
              <a:gd name="adj1" fmla="val 92306"/>
              <a:gd name="adj2" fmla="val -2862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ukrhealth.info/gif/vitamini_in_fruits_and_berri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9483" y="430420"/>
            <a:ext cx="2184834" cy="18206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иноска-хмарка 4"/>
          <p:cNvSpPr/>
          <p:nvPr/>
        </p:nvSpPr>
        <p:spPr>
          <a:xfrm>
            <a:off x="2543200" y="0"/>
            <a:ext cx="4032448" cy="2855424"/>
          </a:xfrm>
          <a:prstGeom prst="cloudCallout">
            <a:avLst>
              <a:gd name="adj1" fmla="val -72390"/>
              <a:gd name="adj2" fmla="val -2781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0" name="Picture 8" descr="http://bbuilding.org.ua/wp-content/uploads/2011/01/big_44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061" y="269488"/>
            <a:ext cx="1955337" cy="14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bse.sci-lib.com/a_pictures/images/29/14593230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361" b="21813"/>
          <a:stretch/>
        </p:blipFill>
        <p:spPr bwMode="auto">
          <a:xfrm>
            <a:off x="3407247" y="548680"/>
            <a:ext cx="2143149" cy="16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202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referatua.org.ua/i/37/9b65291d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671" y="3593029"/>
            <a:ext cx="4536841" cy="199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772400" cy="1143000"/>
          </a:xfrm>
        </p:spPr>
        <p:txBody>
          <a:bodyPr/>
          <a:lstStyle/>
          <a:p>
            <a:r>
              <a:rPr lang="uk-UA" dirty="0" smtClean="0"/>
              <a:t>Значення вітамінів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4896544" cy="5832648"/>
          </a:xfrm>
        </p:spPr>
        <p:txBody>
          <a:bodyPr>
            <a:normAutofit fontScale="925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2800" dirty="0" smtClean="0"/>
              <a:t>Входять до складу ферментів.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2800" dirty="0" smtClean="0"/>
              <a:t>Впливають на обмін речовин.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2800" dirty="0" smtClean="0"/>
              <a:t>Впливають на ріст та розвиток організму.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uk-UA" sz="2800" dirty="0" smtClean="0"/>
              <a:t>Підвищують опір організму до несприятливих факторів середовища.</a:t>
            </a:r>
            <a:endParaRPr lang="ru-RU" sz="2800" dirty="0"/>
          </a:p>
        </p:txBody>
      </p:sp>
      <p:pic>
        <p:nvPicPr>
          <p:cNvPr id="4098" name="Picture 2" descr="http://yak-prosto.com/images/6/8/sho-take-ferment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00"/>
          <a:stretch/>
        </p:blipFill>
        <p:spPr bwMode="auto">
          <a:xfrm>
            <a:off x="4716016" y="116632"/>
            <a:ext cx="42672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196752"/>
            <a:ext cx="1125488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</a:rPr>
              <a:t>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2132856"/>
            <a:ext cx="94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29536" y="908720"/>
            <a:ext cx="56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С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56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cookorama.net/uploads/images/00/01/57/2010/04/29/e67b8ae1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9376"/>
            <a:ext cx="5490914" cy="679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deti06.net/wp-content/uploads/2012/09/1292208469_3-carrot-ki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91643"/>
            <a:ext cx="2985081" cy="216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40578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вітамінної недостатності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179512" y="1700808"/>
            <a:ext cx="8964488" cy="45259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uk-UA" i="1" dirty="0" smtClean="0">
                <a:solidFill>
                  <a:srgbClr val="00B050"/>
                </a:solidFill>
              </a:rPr>
              <a:t>Авітаміноз</a:t>
            </a:r>
            <a:endParaRPr lang="uk-UA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uk-UA" i="1" dirty="0" smtClean="0">
                <a:solidFill>
                  <a:srgbClr val="00B050"/>
                </a:solidFill>
              </a:rPr>
              <a:t>(Відсутність 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B050"/>
                </a:solidFill>
              </a:rPr>
              <a:t>в організмі вітаміну)</a:t>
            </a:r>
          </a:p>
          <a:p>
            <a:r>
              <a:rPr lang="uk-UA" dirty="0" smtClean="0"/>
              <a:t>Цинга</a:t>
            </a:r>
          </a:p>
          <a:p>
            <a:r>
              <a:rPr lang="uk-UA" dirty="0" smtClean="0"/>
              <a:t>Рахіт</a:t>
            </a:r>
          </a:p>
          <a:p>
            <a:r>
              <a:rPr lang="uk-UA" dirty="0" smtClean="0"/>
              <a:t>Куряча сліпота</a:t>
            </a:r>
          </a:p>
          <a:p>
            <a:r>
              <a:rPr lang="uk-UA" dirty="0" smtClean="0"/>
              <a:t>Бері-бері</a:t>
            </a:r>
          </a:p>
          <a:p>
            <a:endParaRPr lang="uk-UA" dirty="0"/>
          </a:p>
          <a:p>
            <a:endParaRPr lang="uk-UA" dirty="0"/>
          </a:p>
          <a:p>
            <a:pPr marL="0" indent="0">
              <a:buNone/>
            </a:pPr>
            <a:r>
              <a:rPr lang="uk-UA" i="1" dirty="0" smtClean="0">
                <a:solidFill>
                  <a:srgbClr val="00B050"/>
                </a:solidFill>
              </a:rPr>
              <a:t>Гіповітаміноз</a:t>
            </a:r>
          </a:p>
          <a:p>
            <a:pPr marL="0" indent="0">
              <a:buNone/>
            </a:pPr>
            <a:r>
              <a:rPr lang="uk-UA" i="1" dirty="0" smtClean="0">
                <a:solidFill>
                  <a:srgbClr val="00B050"/>
                </a:solidFill>
              </a:rPr>
              <a:t>(нестача в організмі вітаміну)</a:t>
            </a:r>
          </a:p>
          <a:p>
            <a:r>
              <a:rPr lang="uk-UA" dirty="0" smtClean="0"/>
              <a:t>Зниження працездатності</a:t>
            </a:r>
          </a:p>
          <a:p>
            <a:r>
              <a:rPr lang="uk-UA" dirty="0" smtClean="0"/>
              <a:t>Зниження імунітету</a:t>
            </a:r>
          </a:p>
          <a:p>
            <a:r>
              <a:rPr lang="uk-UA" dirty="0" smtClean="0"/>
              <a:t>Швидка стомлюваність</a:t>
            </a:r>
          </a:p>
          <a:p>
            <a:pPr marL="0" indent="0">
              <a:buNone/>
            </a:pPr>
            <a:endParaRPr lang="ru-RU" dirty="0"/>
          </a:p>
        </p:txBody>
      </p:sp>
      <p:grpSp>
        <p:nvGrpSpPr>
          <p:cNvPr id="4" name="Групувати 3"/>
          <p:cNvGrpSpPr/>
          <p:nvPr/>
        </p:nvGrpSpPr>
        <p:grpSpPr>
          <a:xfrm>
            <a:off x="467544" y="4616388"/>
            <a:ext cx="8375848" cy="2106538"/>
            <a:chOff x="2555776" y="4616388"/>
            <a:chExt cx="8375848" cy="2106538"/>
          </a:xfrm>
        </p:grpSpPr>
        <p:pic>
          <p:nvPicPr>
            <p:cNvPr id="6146" name="Picture 2" descr="http://medlorka.ru/cachepics/af1b466df7cdab8cbde72c31f841de58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4634694"/>
              <a:ext cx="2088232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www.likar.info/pictures_ckfinder/images/originnal_450ec6f26d9a451fa53c05e5ef46d18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8" y="4616388"/>
              <a:ext cx="1992267" cy="210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0" name="Picture 6" descr="http://health-inform.com/wp-content/uploads/2012/12/kuryacha-slipota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4634694"/>
              <a:ext cx="1914525" cy="2085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52" name="Picture 8" descr="http://intranet.tdmu.edu.ua/data/kafedra/internal/chemistry/classes_stud/uk/pharm/prov_pharm/ptn/3/10.%20%D0%92%D0%86%D0%A2%D0%90%D0%9C%D0%86%D0%9D%D0%98%20%D0%AF%D0%9A%20%D0%9A%D0%9E%D0%9C%D0%9F%D0%9E%D0%9D%D0%95%D0%9D%D0%A2%D0%98%20%D0%A5%D0%90%D0%A0%D0%A7%D0%A3%D0%92%D0%90%D0%9D%D0%9D%D0%AF.files/image01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2749" y="4616388"/>
              <a:ext cx="2428875" cy="2103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567611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99392"/>
            <a:ext cx="7772400" cy="1143000"/>
          </a:xfrm>
        </p:spPr>
        <p:txBody>
          <a:bodyPr/>
          <a:lstStyle/>
          <a:p>
            <a:r>
              <a:rPr lang="uk-UA" dirty="0" smtClean="0"/>
              <a:t>Азбука вітамінів</a:t>
            </a:r>
            <a:endParaRPr lang="ru-RU" dirty="0"/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81289878"/>
              </p:ext>
            </p:extLst>
          </p:nvPr>
        </p:nvGraphicFramePr>
        <p:xfrm>
          <a:off x="0" y="1268760"/>
          <a:ext cx="9143999" cy="552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148"/>
                <a:gridCol w="1866148"/>
                <a:gridCol w="1866148"/>
                <a:gridCol w="354555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Назва вітамінів,</a:t>
                      </a:r>
                    </a:p>
                    <a:p>
                      <a:pPr algn="ctr"/>
                      <a:r>
                        <a:rPr lang="uk-UA" sz="2400" dirty="0" smtClean="0"/>
                        <a:t>добова норма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Значення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Авітаміноз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/>
                        <a:t>Продукти</a:t>
                      </a:r>
                      <a:endParaRPr lang="ru-RU" sz="2400" dirty="0"/>
                    </a:p>
                  </a:txBody>
                  <a:tcPr/>
                </a:tc>
              </a:tr>
              <a:tr h="3967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http://facte.ru/wp-content/uploads/2011/03/4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2657103" cy="29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urveda.info/wp-content/uploads/2013/09/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20707"/>
            <a:ext cx="2408647" cy="17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043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www.epidemiolog.ru/upload/medialibrary/aee/wdskiep%20j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56992"/>
            <a:ext cx="33051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lubim-zhizn.ru/wp-content/uploads/2013/03/vitamin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124" y="476672"/>
            <a:ext cx="1836204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Вітамін                (ретинол) 0,9 мг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543471" y="1700808"/>
            <a:ext cx="7772400" cy="4572000"/>
          </a:xfrm>
        </p:spPr>
        <p:txBody>
          <a:bodyPr/>
          <a:lstStyle/>
          <a:p>
            <a:r>
              <a:rPr lang="uk-UA" dirty="0" smtClean="0"/>
              <a:t>Необхідний для росту і розвитку </a:t>
            </a:r>
            <a:r>
              <a:rPr lang="uk-UA" dirty="0"/>
              <a:t>е</a:t>
            </a:r>
            <a:r>
              <a:rPr lang="uk-UA" dirty="0" smtClean="0"/>
              <a:t>пітеліальної тканини</a:t>
            </a:r>
          </a:p>
          <a:p>
            <a:r>
              <a:rPr lang="uk-UA" dirty="0" smtClean="0"/>
              <a:t>Входить до зорового пігменту….</a:t>
            </a:r>
          </a:p>
          <a:p>
            <a:r>
              <a:rPr lang="uk-UA" dirty="0" smtClean="0"/>
              <a:t>При авітамінозі-захворювання «Куряча сліпота»</a:t>
            </a:r>
          </a:p>
          <a:p>
            <a:r>
              <a:rPr lang="uk-UA" dirty="0" smtClean="0"/>
              <a:t>Міститься в молоці, рибі,яйцях,маслі,моркві,абрикосах.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578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svit24.net/images/stories/articles/2013/Zdorovie/11-2013/08/vib%20b5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97282"/>
            <a:ext cx="4087883" cy="262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all4life.com.ua/media/content/vitaminb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162213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Вітамін                   (тіамін) 1,6 мг</a:t>
            </a:r>
            <a:endParaRPr lang="ru-RU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827584" y="1700808"/>
            <a:ext cx="7772400" cy="4572000"/>
          </a:xfrm>
        </p:spPr>
        <p:txBody>
          <a:bodyPr/>
          <a:lstStyle/>
          <a:p>
            <a:r>
              <a:rPr lang="uk-UA" dirty="0" smtClean="0"/>
              <a:t>Регулює обмін речовин, кровопостачання,роботу м</a:t>
            </a:r>
            <a:r>
              <a:rPr lang="en-US" dirty="0" smtClean="0"/>
              <a:t>’</a:t>
            </a:r>
            <a:r>
              <a:rPr lang="uk-UA" dirty="0" smtClean="0"/>
              <a:t>язів, активує процеси мозку.</a:t>
            </a:r>
          </a:p>
          <a:p>
            <a:r>
              <a:rPr lang="uk-UA" dirty="0" smtClean="0"/>
              <a:t>При авітамінозі – захворювання бері-бері(порушення нервової системи)</a:t>
            </a:r>
          </a:p>
          <a:p>
            <a:r>
              <a:rPr lang="uk-UA" dirty="0" smtClean="0"/>
              <a:t>Міститься в горіхах, печінці,крупах,м</a:t>
            </a:r>
            <a:r>
              <a:rPr lang="en-US" dirty="0" smtClean="0"/>
              <a:t>’</a:t>
            </a:r>
            <a:r>
              <a:rPr lang="uk-UA" dirty="0" smtClean="0"/>
              <a:t>ясі,зелені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104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трога">
  <a:themeElements>
    <a:clrScheme name="Строга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рога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рога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616</TotalTime>
  <Words>634</Words>
  <Application>Microsoft Office PowerPoint</Application>
  <PresentationFormat>Экран (4:3)</PresentationFormat>
  <Paragraphs>144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Строга</vt:lpstr>
      <vt:lpstr>Тема уроку: Вітаміни</vt:lpstr>
      <vt:lpstr>ЩО таке вітаміни?</vt:lpstr>
      <vt:lpstr>Трішки історії</vt:lpstr>
      <vt:lpstr>Значення вітамінів</vt:lpstr>
      <vt:lpstr>Слайд 5</vt:lpstr>
      <vt:lpstr>Види вітамінної недостатності</vt:lpstr>
      <vt:lpstr>Азбука вітамінів</vt:lpstr>
      <vt:lpstr>Вітамін                (ретинол) 0,9 мг</vt:lpstr>
      <vt:lpstr>Вітамін                   (тіамін) 1,6 мг</vt:lpstr>
      <vt:lpstr>Вітамін                 (аскорбінова кислота)</vt:lpstr>
      <vt:lpstr>Вітамін               (кальциферол) 25мг</vt:lpstr>
      <vt:lpstr>Вітамін                (токоферол) 10-11мг</vt:lpstr>
      <vt:lpstr>Вітамін            (філохінон) 0,2-0,3 мг)</vt:lpstr>
      <vt:lpstr>Гіпервітаміноз</vt:lpstr>
      <vt:lpstr>Вплив різних факторів на структуру вітамінів</vt:lpstr>
      <vt:lpstr>Підведемо підсумки</vt:lpstr>
      <vt:lpstr>Слайд 17</vt:lpstr>
      <vt:lpstr>Тести «Вітаміни»</vt:lpstr>
      <vt:lpstr>Слайд 19</vt:lpstr>
      <vt:lpstr>Слайд 20</vt:lpstr>
      <vt:lpstr>Слайд 21</vt:lpstr>
      <vt:lpstr>Слайд 22</vt:lpstr>
      <vt:lpstr>Слайд 23</vt:lpstr>
      <vt:lpstr>Закріплення матеріалу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 Вітаміни</dc:title>
  <dc:creator>Sara Yasmeen (Wipro Technologies)</dc:creator>
  <cp:lastModifiedBy>User</cp:lastModifiedBy>
  <cp:revision>15</cp:revision>
  <dcterms:created xsi:type="dcterms:W3CDTF">2010-02-23T11:30:32Z</dcterms:created>
  <dcterms:modified xsi:type="dcterms:W3CDTF">2016-11-01T15:46:43Z</dcterms:modified>
</cp:coreProperties>
</file>