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35"/>
  </p:notesMasterIdLst>
  <p:sldIdLst>
    <p:sldId id="281" r:id="rId2"/>
    <p:sldId id="282" r:id="rId3"/>
    <p:sldId id="283" r:id="rId4"/>
    <p:sldId id="295" r:id="rId5"/>
    <p:sldId id="259" r:id="rId6"/>
    <p:sldId id="260" r:id="rId7"/>
    <p:sldId id="261" r:id="rId8"/>
    <p:sldId id="262" r:id="rId9"/>
    <p:sldId id="263" r:id="rId10"/>
    <p:sldId id="264" r:id="rId11"/>
    <p:sldId id="265" r:id="rId12"/>
    <p:sldId id="266" r:id="rId13"/>
    <p:sldId id="270" r:id="rId14"/>
    <p:sldId id="271" r:id="rId15"/>
    <p:sldId id="274" r:id="rId16"/>
    <p:sldId id="275" r:id="rId17"/>
    <p:sldId id="277" r:id="rId18"/>
    <p:sldId id="278" r:id="rId19"/>
    <p:sldId id="279" r:id="rId20"/>
    <p:sldId id="280" r:id="rId21"/>
    <p:sldId id="284" r:id="rId22"/>
    <p:sldId id="285" r:id="rId23"/>
    <p:sldId id="286" r:id="rId24"/>
    <p:sldId id="287" r:id="rId25"/>
    <p:sldId id="288" r:id="rId26"/>
    <p:sldId id="289" r:id="rId27"/>
    <p:sldId id="290" r:id="rId28"/>
    <p:sldId id="291" r:id="rId29"/>
    <p:sldId id="292" r:id="rId30"/>
    <p:sldId id="293" r:id="rId31"/>
    <p:sldId id="294" r:id="rId32"/>
    <p:sldId id="296" r:id="rId33"/>
    <p:sldId id="297" r:id="rId3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FCC00"/>
    <a:srgbClr val="00FF00"/>
    <a:srgbClr val="FF5D37"/>
    <a:srgbClr val="006666"/>
    <a:srgbClr val="00CCFF"/>
    <a:srgbClr val="FF6600"/>
    <a:srgbClr val="9933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p:cViewPr varScale="1">
        <p:scale>
          <a:sx n="72" d="100"/>
          <a:sy n="72" d="100"/>
        </p:scale>
        <p:origin x="-1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D7C453-B7AF-4680-B1E8-0DA3F0025BCD}" type="datetimeFigureOut">
              <a:rPr lang="uk-UA"/>
              <a:pPr>
                <a:defRPr/>
              </a:pPr>
              <a:t>14.12.2015</a:t>
            </a:fld>
            <a:endParaRPr lang="uk-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uk-UA"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6BFB94-2C47-407E-A114-97858EAB138F}" type="slidenum">
              <a:rPr lang="uk-UA"/>
              <a:pPr>
                <a:defRPr/>
              </a:pPr>
              <a:t>‹#›</a:t>
            </a:fld>
            <a:endParaRPr lang="uk-UA" dirty="0"/>
          </a:p>
        </p:txBody>
      </p:sp>
    </p:spTree>
    <p:extLst>
      <p:ext uri="{BB962C8B-B14F-4D97-AF65-F5344CB8AC3E}">
        <p14:creationId xmlns:p14="http://schemas.microsoft.com/office/powerpoint/2010/main" val="99378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Образ слайда 1"/>
          <p:cNvSpPr>
            <a:spLocks noGrp="1" noRot="1" noChangeAspect="1"/>
          </p:cNvSpPr>
          <p:nvPr>
            <p:ph type="sldImg"/>
          </p:nvPr>
        </p:nvSpPr>
        <p:spPr bwMode="auto">
          <a:noFill/>
          <a:ln>
            <a:solidFill>
              <a:srgbClr val="000000"/>
            </a:solidFill>
            <a:miter lim="800000"/>
            <a:headEnd/>
            <a:tailEnd/>
          </a:ln>
        </p:spPr>
      </p:sp>
      <p:sp>
        <p:nvSpPr>
          <p:cNvPr id="81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35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00B0B4-7E28-407A-AD58-B592EAAFF840}" type="slidenum">
              <a:rPr lang="uk-UA">
                <a:cs typeface="Arial" charset="0"/>
              </a:rPr>
              <a:pPr fontAlgn="base">
                <a:spcBef>
                  <a:spcPct val="0"/>
                </a:spcBef>
                <a:spcAft>
                  <a:spcPct val="0"/>
                </a:spcAft>
                <a:defRPr/>
              </a:pPr>
              <a:t>5</a:t>
            </a:fld>
            <a:endParaRPr lang="uk-U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Date Placeholder 3"/>
          <p:cNvSpPr>
            <a:spLocks noGrp="1"/>
          </p:cNvSpPr>
          <p:nvPr>
            <p:ph type="dt" sz="half" idx="18"/>
          </p:nvPr>
        </p:nvSpPr>
        <p:spPr/>
        <p:txBody>
          <a:bodyPr/>
          <a:lstStyle>
            <a:lvl1pPr>
              <a:defRPr/>
            </a:lvl1pPr>
          </a:lstStyle>
          <a:p>
            <a:pPr>
              <a:defRPr/>
            </a:pPr>
            <a:fld id="{98BA983F-3F39-4EAE-92B1-1BFD73BA1E20}" type="datetimeFigureOut">
              <a:rPr lang="en-US"/>
              <a:pPr>
                <a:defRPr/>
              </a:pPr>
              <a:t>12/14/2015</a:t>
            </a:fld>
            <a:endParaRPr lang="en-US" dirty="0"/>
          </a:p>
        </p:txBody>
      </p:sp>
      <p:sp>
        <p:nvSpPr>
          <p:cNvPr id="22" name="Footer Placeholder 4"/>
          <p:cNvSpPr>
            <a:spLocks noGrp="1"/>
          </p:cNvSpPr>
          <p:nvPr>
            <p:ph type="ftr" sz="quarter" idx="19"/>
          </p:nvPr>
        </p:nvSpPr>
        <p:spPr/>
        <p:txBody>
          <a:bodyPr/>
          <a:lstStyle>
            <a:lvl1pPr>
              <a:defRPr/>
            </a:lvl1pPr>
          </a:lstStyle>
          <a:p>
            <a:pPr>
              <a:defRPr/>
            </a:pPr>
            <a:endParaRPr lang="en-US"/>
          </a:p>
        </p:txBody>
      </p:sp>
      <p:sp>
        <p:nvSpPr>
          <p:cNvPr id="23" name="Slide Number Placeholder 5"/>
          <p:cNvSpPr>
            <a:spLocks noGrp="1"/>
          </p:cNvSpPr>
          <p:nvPr>
            <p:ph type="sldNum" sz="quarter" idx="20"/>
          </p:nvPr>
        </p:nvSpPr>
        <p:spPr/>
        <p:txBody>
          <a:bodyPr/>
          <a:lstStyle>
            <a:lvl1pPr>
              <a:defRPr/>
            </a:lvl1pPr>
          </a:lstStyle>
          <a:p>
            <a:pPr>
              <a:defRPr/>
            </a:pPr>
            <a:fld id="{450307EF-98AE-4DCD-BAB8-F6D8D23032DE}"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Date Placeholder 3"/>
          <p:cNvSpPr>
            <a:spLocks noGrp="1"/>
          </p:cNvSpPr>
          <p:nvPr>
            <p:ph type="dt" sz="half" idx="23"/>
          </p:nvPr>
        </p:nvSpPr>
        <p:spPr/>
        <p:txBody>
          <a:bodyPr/>
          <a:lstStyle>
            <a:lvl1pPr>
              <a:defRPr/>
            </a:lvl1pPr>
          </a:lstStyle>
          <a:p>
            <a:pPr>
              <a:defRPr/>
            </a:pPr>
            <a:fld id="{8E56ED22-442F-45BB-B43D-338BF1DDDA9A}" type="datetimeFigureOut">
              <a:rPr lang="en-US"/>
              <a:pPr>
                <a:defRPr/>
              </a:pPr>
              <a:t>12/14/2015</a:t>
            </a:fld>
            <a:endParaRPr lang="en-US" dirty="0"/>
          </a:p>
        </p:txBody>
      </p:sp>
      <p:sp>
        <p:nvSpPr>
          <p:cNvPr id="25" name="Footer Placeholder 4"/>
          <p:cNvSpPr>
            <a:spLocks noGrp="1"/>
          </p:cNvSpPr>
          <p:nvPr>
            <p:ph type="ftr" sz="quarter" idx="24"/>
          </p:nvPr>
        </p:nvSpPr>
        <p:spPr/>
        <p:txBody>
          <a:bodyPr/>
          <a:lstStyle>
            <a:lvl1pPr>
              <a:defRPr/>
            </a:lvl1pPr>
          </a:lstStyle>
          <a:p>
            <a:pPr>
              <a:defRPr/>
            </a:pPr>
            <a:endParaRPr lang="en-US"/>
          </a:p>
        </p:txBody>
      </p:sp>
      <p:sp>
        <p:nvSpPr>
          <p:cNvPr id="26" name="Slide Number Placeholder 5"/>
          <p:cNvSpPr>
            <a:spLocks noGrp="1"/>
          </p:cNvSpPr>
          <p:nvPr>
            <p:ph type="sldNum" sz="quarter" idx="25"/>
          </p:nvPr>
        </p:nvSpPr>
        <p:spPr/>
        <p:txBody>
          <a:bodyPr/>
          <a:lstStyle>
            <a:lvl1pPr>
              <a:defRPr/>
            </a:lvl1pPr>
          </a:lstStyle>
          <a:p>
            <a:pPr>
              <a:defRPr/>
            </a:pPr>
            <a:fld id="{68E1E879-DCE0-49F3-9992-A6A257A341FE}"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fade/>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0136498-1C93-49C7-8A3A-B5F17140AFFC}" type="datetimeFigureOut">
              <a:rPr lang="en-US" smtClean="0"/>
              <a:pPr>
                <a:defRPr/>
              </a:pPr>
              <a:t>12/14/2015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00CF63-8BAF-49CD-AC9D-0C80445D3FFC}" type="slidenum">
              <a:rPr lang="en-US" smtClean="0"/>
              <a:pPr>
                <a:defRPr/>
              </a:pPr>
              <a:t>‹#›</a:t>
            </a:fld>
            <a:endParaRPr lang="en-US" dirty="0"/>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40136498-1C93-49C7-8A3A-B5F17140AFFC}" type="datetimeFigureOut">
              <a:rPr lang="en-US" smtClean="0"/>
              <a:pPr>
                <a:defRPr/>
              </a:pPr>
              <a:t>12/14/2015</a:t>
            </a:fld>
            <a:endParaRPr lang="en-US" dirty="0"/>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500CF63-8BAF-49CD-AC9D-0C80445D3FF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p:fade/>
  </p:transition>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бъект 18"/>
          <p:cNvSpPr>
            <a:spLocks noGrp="1"/>
          </p:cNvSpPr>
          <p:nvPr>
            <p:ph sz="quarter" idx="13"/>
          </p:nvPr>
        </p:nvSpPr>
        <p:spPr>
          <a:xfrm>
            <a:off x="682580" y="579549"/>
            <a:ext cx="10728102" cy="5950039"/>
          </a:xfrm>
        </p:spPr>
        <p:txBody>
          <a:bodyPr>
            <a:normAutofit/>
          </a:bodyPr>
          <a:lstStyle/>
          <a:p>
            <a:pPr marL="45720" indent="0" algn="ctr">
              <a:lnSpc>
                <a:spcPct val="150000"/>
              </a:lnSpc>
              <a:buNone/>
            </a:pPr>
            <a:r>
              <a:rPr lang="uk-UA" sz="3600" b="1" dirty="0" smtClean="0">
                <a:latin typeface="Times New Roman" pitchFamily="18" charset="0"/>
                <a:cs typeface="Times New Roman" pitchFamily="18" charset="0"/>
              </a:rPr>
              <a:t>Хартія вільної людини</a:t>
            </a:r>
          </a:p>
          <a:p>
            <a:pPr marL="45720" indent="0" algn="just">
              <a:buNone/>
            </a:pPr>
            <a:r>
              <a:rPr lang="uk-UA" sz="3200" dirty="0" smtClean="0">
                <a:latin typeface="Times New Roman" pitchFamily="18" charset="0"/>
                <a:cs typeface="Times New Roman" pitchFamily="18" charset="0"/>
              </a:rPr>
              <a:t>І. Відповідальність за своє життя, а отже, його успіх, добробут і щастя нікому не може бути передано. Ми самі несемо відповідальність за себе.</a:t>
            </a:r>
          </a:p>
          <a:p>
            <a:pPr marL="45720" indent="0" algn="just">
              <a:buNone/>
            </a:pPr>
            <a:r>
              <a:rPr lang="uk-UA" sz="3200" dirty="0" smtClean="0">
                <a:latin typeface="Times New Roman" pitchFamily="18" charset="0"/>
                <a:cs typeface="Times New Roman" pitchFamily="18" charset="0"/>
              </a:rPr>
              <a:t>ІІ. Мораль і духовні цінності не можуть бути відкладеними на завтра. Вони завжди потрібні сьогодні.</a:t>
            </a:r>
          </a:p>
          <a:p>
            <a:pPr marL="45720" indent="0" algn="just">
              <a:buNone/>
            </a:pPr>
            <a:r>
              <a:rPr lang="uk-UA" sz="3200" dirty="0" smtClean="0">
                <a:latin typeface="Times New Roman" pitchFamily="18" charset="0"/>
                <a:cs typeface="Times New Roman" pitchFamily="18" charset="0"/>
              </a:rPr>
              <a:t>ІІІ. Ми будуємо те, що уявляємо, а отже, від глибини, масштабу і творчого хисту нашої уяви залежить наше майбутнє.</a:t>
            </a:r>
          </a:p>
          <a:p>
            <a:pPr marL="45720" indent="0">
              <a:buNone/>
            </a:pPr>
            <a:endParaRPr lang="uk-UA" dirty="0"/>
          </a:p>
        </p:txBody>
      </p:sp>
    </p:spTree>
    <p:extLst>
      <p:ext uri="{BB962C8B-B14F-4D97-AF65-F5344CB8AC3E}">
        <p14:creationId xmlns:p14="http://schemas.microsoft.com/office/powerpoint/2010/main" val="36403600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5801" y="590573"/>
            <a:ext cx="6605587" cy="2554287"/>
          </a:xfrm>
          <a:prstGeom prst="rect">
            <a:avLst/>
          </a:prstGeom>
          <a:solidFill>
            <a:srgbClr val="FFFF99"/>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ru-RU" sz="2000" b="1" dirty="0">
                <a:solidFill>
                  <a:schemeClr val="tx1"/>
                </a:solidFill>
                <a:latin typeface="Times New Roman" panose="02020603050405020304" pitchFamily="18" charset="0"/>
                <a:cs typeface="Times New Roman" panose="02020603050405020304" pitchFamily="18" charset="0"/>
              </a:rPr>
              <a:t>13. Татуювання та пірсинг. </a:t>
            </a:r>
            <a:r>
              <a:rPr lang="ru-RU" sz="2000" dirty="0">
                <a:solidFill>
                  <a:schemeClr val="tx1"/>
                </a:solidFill>
                <a:latin typeface="Times New Roman" panose="02020603050405020304" pitchFamily="18" charset="0"/>
                <a:cs typeface="Times New Roman" panose="02020603050405020304" pitchFamily="18" charset="0"/>
              </a:rPr>
              <a:t>ВІЛ також може передаватися через заражену кров, що залишилася на інструментах для проколювання вух, нанесення татуювань та ін. Тому ці процедури найкраще робити в професійних салонах, де</a:t>
            </a:r>
          </a:p>
          <a:p>
            <a:pPr algn="just" fontAlgn="auto">
              <a:spcBef>
                <a:spcPts val="0"/>
              </a:spcBef>
              <a:spcAft>
                <a:spcPts val="0"/>
              </a:spcAft>
              <a:defRPr/>
            </a:pPr>
            <a:r>
              <a:rPr lang="ru-RU" sz="2000" dirty="0">
                <a:solidFill>
                  <a:schemeClr val="tx1"/>
                </a:solidFill>
                <a:latin typeface="Times New Roman" panose="02020603050405020304" pitchFamily="18" charset="0"/>
                <a:cs typeface="Times New Roman" panose="02020603050405020304" pitchFamily="18" charset="0"/>
              </a:rPr>
              <a:t>інструменти стерилізують після кожного використання. У будь-якому разі це ситуація вибору– людина сама вирішує, де і як буде зроблена ця процедура та чи буде зроблена взагалі.</a:t>
            </a:r>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13314" name="Рисунок 2" descr="Вырезка экрана"/>
          <p:cNvPicPr>
            <a:picLocks noChangeAspect="1"/>
          </p:cNvPicPr>
          <p:nvPr/>
        </p:nvPicPr>
        <p:blipFill>
          <a:blip r:embed="rId2"/>
          <a:srcRect/>
          <a:stretch>
            <a:fillRect/>
          </a:stretch>
        </p:blipFill>
        <p:spPr bwMode="auto">
          <a:xfrm rot="291403">
            <a:off x="7286625" y="400050"/>
            <a:ext cx="3486150" cy="2705100"/>
          </a:xfrm>
          <a:prstGeom prst="rect">
            <a:avLst/>
          </a:prstGeom>
          <a:noFill/>
          <a:ln w="9525">
            <a:noFill/>
            <a:miter lim="800000"/>
            <a:headEnd/>
            <a:tailEnd/>
          </a:ln>
        </p:spPr>
      </p:pic>
      <p:sp>
        <p:nvSpPr>
          <p:cNvPr id="4" name="Прямоугольник 3"/>
          <p:cNvSpPr/>
          <p:nvPr/>
        </p:nvSpPr>
        <p:spPr>
          <a:xfrm>
            <a:off x="355802" y="3865562"/>
            <a:ext cx="6605587" cy="1939925"/>
          </a:xfrm>
          <a:prstGeom prst="rect">
            <a:avLst/>
          </a:prstGeom>
          <a:solidFill>
            <a:srgbClr val="FFFF99"/>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14. Переливання крові. </a:t>
            </a:r>
            <a:r>
              <a:rPr lang="uk-UA" sz="2000" dirty="0">
                <a:solidFill>
                  <a:schemeClr val="tx1"/>
                </a:solidFill>
                <a:latin typeface="Times New Roman" panose="02020603050405020304" pitchFamily="18" charset="0"/>
                <a:cs typeface="Times New Roman" panose="02020603050405020304" pitchFamily="18" charset="0"/>
              </a:rPr>
              <a:t>Розповідаючи про цю ситуацію, слід зазначити, що випадки зараження ВІЛ через переливання крові справді були зафіксовані. Але в наш час в Україні донорська кров проходить багаторазову</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перевірку, тож ризик інфікування мінімальний,</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хоча теоретично ще існує.</a:t>
            </a:r>
          </a:p>
        </p:txBody>
      </p:sp>
      <p:pic>
        <p:nvPicPr>
          <p:cNvPr id="13316" name="Рисунок 4" descr="Вырезка экрана"/>
          <p:cNvPicPr>
            <a:picLocks noChangeAspect="1"/>
          </p:cNvPicPr>
          <p:nvPr/>
        </p:nvPicPr>
        <p:blipFill>
          <a:blip r:embed="rId3"/>
          <a:srcRect/>
          <a:stretch>
            <a:fillRect/>
          </a:stretch>
        </p:blipFill>
        <p:spPr bwMode="auto">
          <a:xfrm>
            <a:off x="7178675" y="3497263"/>
            <a:ext cx="3457575" cy="2676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586" y="1004329"/>
            <a:ext cx="6605587" cy="2862263"/>
          </a:xfrm>
          <a:prstGeom prst="rect">
            <a:avLst/>
          </a:prstGeom>
          <a:solidFill>
            <a:srgbClr val="FFCC99"/>
          </a:solidFill>
          <a:ln>
            <a:solidFill>
              <a:schemeClr val="bg1"/>
            </a:solidFill>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15. Спільне вживання наркотиків ін'єкційним шляхом. </a:t>
            </a:r>
            <a:r>
              <a:rPr lang="uk-UA" sz="2000" dirty="0">
                <a:solidFill>
                  <a:schemeClr val="tx1"/>
                </a:solidFill>
                <a:latin typeface="Times New Roman" panose="02020603050405020304" pitchFamily="18" charset="0"/>
                <a:cs typeface="Times New Roman" panose="02020603050405020304" pitchFamily="18" charset="0"/>
              </a:rPr>
              <a:t>В такій ситуації ризик інфікування ВІЛ дуже високий, тому що багаторазове використання медичних голок і шприців без стерилізації може призводити до обміну незначною кількістю крові між людьми. Таким чином, вірус поширюється серед споживачів наркотиків, що користуються спільним шприцом. Немає значення, чим</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був наповнений шприц. Небезпеку становить кров, яка залишилась у шприці або голці після уколу.</a:t>
            </a:r>
          </a:p>
        </p:txBody>
      </p:sp>
      <p:sp>
        <p:nvSpPr>
          <p:cNvPr id="14338" name="Прямоугольник 2"/>
          <p:cNvSpPr>
            <a:spLocks noChangeArrowheads="1"/>
          </p:cNvSpPr>
          <p:nvPr/>
        </p:nvSpPr>
        <p:spPr bwMode="auto">
          <a:xfrm>
            <a:off x="3492076" y="196625"/>
            <a:ext cx="4284571" cy="646331"/>
          </a:xfrm>
          <a:prstGeom prst="rect">
            <a:avLst/>
          </a:prstGeom>
          <a:noFill/>
          <a:ln w="9525">
            <a:noFill/>
            <a:miter lim="800000"/>
            <a:headEnd/>
            <a:tailEnd/>
          </a:ln>
        </p:spPr>
        <p:txBody>
          <a:bodyPr wrap="none">
            <a:spAutoFit/>
          </a:bodyPr>
          <a:lstStyle/>
          <a:p>
            <a:r>
              <a:rPr lang="uk-UA" sz="3600" b="1" dirty="0">
                <a:solidFill>
                  <a:srgbClr val="FF0000"/>
                </a:solidFill>
                <a:latin typeface="Times New Roman" pitchFamily="18" charset="0"/>
                <a:cs typeface="Times New Roman" pitchFamily="18" charset="0"/>
              </a:rPr>
              <a:t>«Червоний</a:t>
            </a:r>
            <a:r>
              <a:rPr lang="uk-UA" sz="3600" b="1" i="1" dirty="0">
                <a:solidFill>
                  <a:srgbClr val="FF0000"/>
                </a:solidFill>
                <a:latin typeface="Times New Roman" pitchFamily="18" charset="0"/>
                <a:cs typeface="Times New Roman" pitchFamily="18" charset="0"/>
              </a:rPr>
              <a:t> </a:t>
            </a:r>
            <a:r>
              <a:rPr lang="uk-UA" sz="3600" b="1" dirty="0">
                <a:solidFill>
                  <a:srgbClr val="FF0000"/>
                </a:solidFill>
                <a:latin typeface="Times New Roman" pitchFamily="18" charset="0"/>
                <a:cs typeface="Times New Roman" pitchFamily="18" charset="0"/>
              </a:rPr>
              <a:t>сектор»</a:t>
            </a:r>
          </a:p>
        </p:txBody>
      </p:sp>
      <p:pic>
        <p:nvPicPr>
          <p:cNvPr id="14339" name="Рисунок 3" descr="Вырезка экрана"/>
          <p:cNvPicPr>
            <a:picLocks noChangeAspect="1"/>
          </p:cNvPicPr>
          <p:nvPr/>
        </p:nvPicPr>
        <p:blipFill>
          <a:blip r:embed="rId2"/>
          <a:srcRect/>
          <a:stretch>
            <a:fillRect/>
          </a:stretch>
        </p:blipFill>
        <p:spPr bwMode="auto">
          <a:xfrm rot="491634">
            <a:off x="7551738" y="808038"/>
            <a:ext cx="3495675" cy="2686050"/>
          </a:xfrm>
          <a:prstGeom prst="rect">
            <a:avLst/>
          </a:prstGeom>
          <a:noFill/>
          <a:ln w="9525">
            <a:noFill/>
            <a:miter lim="800000"/>
            <a:headEnd/>
            <a:tailEnd/>
          </a:ln>
        </p:spPr>
      </p:pic>
      <p:sp>
        <p:nvSpPr>
          <p:cNvPr id="5" name="Прямоугольник 4"/>
          <p:cNvSpPr/>
          <p:nvPr/>
        </p:nvSpPr>
        <p:spPr>
          <a:xfrm>
            <a:off x="369586" y="4290547"/>
            <a:ext cx="6605587" cy="1630362"/>
          </a:xfrm>
          <a:prstGeom prst="rect">
            <a:avLst/>
          </a:prstGeom>
          <a:solidFill>
            <a:srgbClr val="FFCC99"/>
          </a:solidFill>
          <a:ln>
            <a:solidFill>
              <a:schemeClr val="bg1"/>
            </a:solidFill>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16. Братання </a:t>
            </a:r>
            <a:r>
              <a:rPr lang="uk-UA" sz="2000" dirty="0">
                <a:solidFill>
                  <a:schemeClr val="tx1"/>
                </a:solidFill>
                <a:latin typeface="Times New Roman" panose="02020603050405020304" pitchFamily="18" charset="0"/>
                <a:cs typeface="Times New Roman" panose="02020603050405020304" pitchFamily="18" charset="0"/>
              </a:rPr>
              <a:t>(та інші ритуали, пов'язані з обміном крові). У цій ситуації відбувається потрапляння крові однієї людини у відкритий кровотік іншої людини. Зважаючи на те, що хтось із них може бути інфікований, ризик</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інфікування ВІЛ дуже високий.</a:t>
            </a:r>
          </a:p>
        </p:txBody>
      </p:sp>
      <p:pic>
        <p:nvPicPr>
          <p:cNvPr id="14341" name="Рисунок 6" descr="Вырезка экрана"/>
          <p:cNvPicPr>
            <a:picLocks noChangeAspect="1"/>
          </p:cNvPicPr>
          <p:nvPr/>
        </p:nvPicPr>
        <p:blipFill>
          <a:blip r:embed="rId3"/>
          <a:srcRect/>
          <a:stretch>
            <a:fillRect/>
          </a:stretch>
        </p:blipFill>
        <p:spPr bwMode="auto">
          <a:xfrm>
            <a:off x="7378700" y="3729486"/>
            <a:ext cx="3467100" cy="26685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013" y="373063"/>
            <a:ext cx="7153833" cy="2554287"/>
          </a:xfrm>
          <a:prstGeom prst="rect">
            <a:avLst/>
          </a:prstGeom>
          <a:solidFill>
            <a:srgbClr val="FFCC99"/>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17. Передача ВІЛ від ВІЛ-інфікованої матері до дитини під час годування груддю. </a:t>
            </a:r>
            <a:r>
              <a:rPr lang="uk-UA" sz="2000" dirty="0">
                <a:solidFill>
                  <a:schemeClr val="tx1"/>
                </a:solidFill>
                <a:latin typeface="Times New Roman" panose="02020603050405020304" pitchFamily="18" charset="0"/>
                <a:cs typeface="Times New Roman" panose="02020603050405020304" pitchFamily="18" charset="0"/>
              </a:rPr>
              <a:t>Якщо ВІЛ-інфікована жінка планує свою вагітність, дотримується всіх рекомендацій лікаря, вагітність проходить без патології, то ризик передачі ВІЛ дитині мінімальний. Небезпека передачі ВІЛ від інфікованої матері дитині існує до, під час або відразу після пологів, а також при грудному вигодовуванні (оскільки в жіночому грудному молоці міститься велика концентрація вірусу).</a:t>
            </a:r>
          </a:p>
        </p:txBody>
      </p:sp>
      <p:pic>
        <p:nvPicPr>
          <p:cNvPr id="15362" name="Рисунок 2" descr="Вырезка экрана"/>
          <p:cNvPicPr>
            <a:picLocks noChangeAspect="1"/>
          </p:cNvPicPr>
          <p:nvPr/>
        </p:nvPicPr>
        <p:blipFill>
          <a:blip r:embed="rId2"/>
          <a:srcRect/>
          <a:stretch>
            <a:fillRect/>
          </a:stretch>
        </p:blipFill>
        <p:spPr bwMode="auto">
          <a:xfrm>
            <a:off x="7926388" y="373063"/>
            <a:ext cx="3476625" cy="2676525"/>
          </a:xfrm>
          <a:prstGeom prst="rect">
            <a:avLst/>
          </a:prstGeom>
          <a:noFill/>
          <a:ln w="9525">
            <a:noFill/>
            <a:miter lim="800000"/>
            <a:headEnd/>
            <a:tailEnd/>
          </a:ln>
        </p:spPr>
      </p:pic>
      <p:sp>
        <p:nvSpPr>
          <p:cNvPr id="7" name="Прямоугольник 6"/>
          <p:cNvSpPr/>
          <p:nvPr/>
        </p:nvSpPr>
        <p:spPr>
          <a:xfrm>
            <a:off x="354013" y="3255963"/>
            <a:ext cx="7951787" cy="3170237"/>
          </a:xfrm>
          <a:prstGeom prst="rect">
            <a:avLst/>
          </a:prstGeom>
          <a:solidFill>
            <a:srgbClr val="FFCC99"/>
          </a:solidFill>
          <a:ln>
            <a:solidFill>
              <a:schemeClr val="bg1"/>
            </a:solidFill>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a:t>
            </a:r>
            <a:r>
              <a:rPr lang="en-US" sz="2000" b="1" dirty="0">
                <a:solidFill>
                  <a:schemeClr val="tx1"/>
                </a:solidFill>
                <a:latin typeface="Times New Roman" panose="02020603050405020304" pitchFamily="18" charset="0"/>
                <a:cs typeface="Times New Roman" panose="02020603050405020304" pitchFamily="18" charset="0"/>
              </a:rPr>
              <a:t>8</a:t>
            </a:r>
            <a:r>
              <a:rPr lang="uk-UA" sz="2000" b="1" dirty="0">
                <a:solidFill>
                  <a:schemeClr val="tx1"/>
                </a:solidFill>
                <a:latin typeface="Times New Roman" panose="02020603050405020304" pitchFamily="18" charset="0"/>
                <a:cs typeface="Times New Roman" panose="02020603050405020304" pitchFamily="18" charset="0"/>
              </a:rPr>
              <a:t>. Передача ВІЛ від ВІЛ-інфікованої матері до дитини під час вагітності.</a:t>
            </a:r>
            <a:r>
              <a:rPr lang="uk-UA" sz="2000" dirty="0">
                <a:solidFill>
                  <a:schemeClr val="tx1"/>
                </a:solidFill>
                <a:latin typeface="Times New Roman" panose="02020603050405020304" pitchFamily="18" charset="0"/>
                <a:cs typeface="Times New Roman" panose="02020603050405020304" pitchFamily="18" charset="0"/>
              </a:rPr>
              <a:t> Якщо ВІЛ-інфікована жінка планує свою вагітність, дотримується усіх рекомендацій лікаря, вагітність проходить без патології, то ризик передачі ВІЛ дитині мінімальний. Небезпека існує до (наприклад, коли інфікування відбулося під час вагітності або пошкоджена плацента), під час або відразу після пологів (якщо не робити кесарів розтин, є велика ймовірність того, що до організму дитини може потрапити інфікована кров матері), а також при грудному вигодовуванні (оскільки в грудному молоці матері велика концентрація вірусу).</a:t>
            </a:r>
          </a:p>
        </p:txBody>
      </p:sp>
      <p:pic>
        <p:nvPicPr>
          <p:cNvPr id="15364" name="Рисунок 7"/>
          <p:cNvPicPr>
            <a:picLocks noChangeAspect="1"/>
          </p:cNvPicPr>
          <p:nvPr/>
        </p:nvPicPr>
        <p:blipFill>
          <a:blip r:embed="rId3"/>
          <a:srcRect/>
          <a:stretch>
            <a:fillRect/>
          </a:stretch>
        </p:blipFill>
        <p:spPr bwMode="auto">
          <a:xfrm>
            <a:off x="8509000" y="3519488"/>
            <a:ext cx="3479800" cy="2644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25" y="233721"/>
            <a:ext cx="4784130" cy="5847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fontAlgn="auto">
              <a:spcBef>
                <a:spcPts val="0"/>
              </a:spcBef>
              <a:spcAft>
                <a:spcPts val="0"/>
              </a:spcAft>
              <a:defRPr/>
            </a:pPr>
            <a:r>
              <a:rPr lang="uk-UA" sz="3200" b="1" dirty="0" smtClean="0">
                <a:solidFill>
                  <a:schemeClr val="bg1"/>
                </a:solidFill>
                <a:latin typeface="Times New Roman" panose="02020603050405020304" pitchFamily="18" charset="0"/>
                <a:cs typeface="Times New Roman" panose="02020603050405020304" pitchFamily="18" charset="0"/>
              </a:rPr>
              <a:t>Відповідальна поведінка</a:t>
            </a:r>
            <a:endParaRPr lang="uk-UA" sz="32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27038" y="1016395"/>
            <a:ext cx="8630195" cy="1015663"/>
          </a:xfrm>
          <a:prstGeom prst="rect">
            <a:avLst/>
          </a:prstGeom>
          <a:ln w="38100">
            <a:solidFill>
              <a:schemeClr val="bg1"/>
            </a:solidFill>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uk-UA" sz="2000" b="1" dirty="0">
                <a:solidFill>
                  <a:schemeClr val="bg1"/>
                </a:solidFill>
                <a:latin typeface="Times New Roman" panose="02020603050405020304" pitchFamily="18" charset="0"/>
                <a:cs typeface="Times New Roman" panose="02020603050405020304" pitchFamily="18" charset="0"/>
              </a:rPr>
              <a:t>1.Чи збільшуються ризики інфікування ВІЛ для людини, яка вживає психічно активні речовини (алкоголь, наркотики)? Поясніть свою відповідь.</a:t>
            </a:r>
          </a:p>
        </p:txBody>
      </p:sp>
      <p:sp>
        <p:nvSpPr>
          <p:cNvPr id="4" name="Прямоугольник 3"/>
          <p:cNvSpPr>
            <a:spLocks noChangeArrowheads="1"/>
          </p:cNvSpPr>
          <p:nvPr/>
        </p:nvSpPr>
        <p:spPr bwMode="auto">
          <a:xfrm>
            <a:off x="631825" y="2066925"/>
            <a:ext cx="10745788" cy="1323975"/>
          </a:xfrm>
          <a:prstGeom prst="rect">
            <a:avLst/>
          </a:prstGeom>
          <a:noFill/>
          <a:ln w="9525">
            <a:noFill/>
            <a:miter lim="800000"/>
            <a:headEnd/>
            <a:tailEnd/>
          </a:ln>
        </p:spPr>
        <p:txBody>
          <a:bodyPr>
            <a:spAutoFit/>
          </a:bodyPr>
          <a:lstStyle/>
          <a:p>
            <a:pPr algn="just"/>
            <a:r>
              <a:rPr lang="uk-UA" sz="2000" dirty="0">
                <a:latin typeface="Times New Roman" pitchFamily="18" charset="0"/>
                <a:cs typeface="Times New Roman" pitchFamily="18" charset="0"/>
              </a:rPr>
              <a:t>Так. Дуже високі шанси, що при спільному вживанні ін’єкційних наркотиків вірус може потрапити до організму людини через загальний шприц, голку або готовий розчин. Крім того, в стані наркотичного сп'яніння збільшується вірогідність того, що людина потрапить у ситуації, небезпечні з точки зору інфікування ВІЛ.</a:t>
            </a:r>
          </a:p>
        </p:txBody>
      </p:sp>
      <p:sp>
        <p:nvSpPr>
          <p:cNvPr id="5" name="Прямоугольник 4"/>
          <p:cNvSpPr/>
          <p:nvPr/>
        </p:nvSpPr>
        <p:spPr>
          <a:xfrm>
            <a:off x="832457" y="3480653"/>
            <a:ext cx="3494844" cy="369332"/>
          </a:xfrm>
          <a:prstGeom prst="rect">
            <a:avLst/>
          </a:prstGeom>
          <a:ln w="38100">
            <a:solidFill>
              <a:schemeClr val="bg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uk-UA" b="1" dirty="0">
                <a:solidFill>
                  <a:schemeClr val="bg1"/>
                </a:solidFill>
                <a:latin typeface="Times New Roman" panose="02020603050405020304" pitchFamily="18" charset="0"/>
                <a:cs typeface="Times New Roman" panose="02020603050405020304" pitchFamily="18" charset="0"/>
              </a:rPr>
              <a:t>2.Хто може інфікуватись ВІЛ?</a:t>
            </a:r>
          </a:p>
        </p:txBody>
      </p:sp>
      <p:sp>
        <p:nvSpPr>
          <p:cNvPr id="6" name="Прямоугольник 5"/>
          <p:cNvSpPr>
            <a:spLocks noChangeArrowheads="1"/>
          </p:cNvSpPr>
          <p:nvPr/>
        </p:nvSpPr>
        <p:spPr bwMode="auto">
          <a:xfrm>
            <a:off x="1225550" y="3998913"/>
            <a:ext cx="10699750" cy="70802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Будь-яка людина, яка легковажно поставилась до свого здоров’я та допустила випадок ризикованої поведінки.</a:t>
            </a:r>
            <a:endParaRPr lang="uk-UA" sz="2000">
              <a:latin typeface="Times New Roman" pitchFamily="18" charset="0"/>
              <a:cs typeface="Times New Roman" pitchFamily="18" charset="0"/>
            </a:endParaRPr>
          </a:p>
        </p:txBody>
      </p:sp>
      <p:sp>
        <p:nvSpPr>
          <p:cNvPr id="7" name="Прямоугольник 6"/>
          <p:cNvSpPr/>
          <p:nvPr/>
        </p:nvSpPr>
        <p:spPr>
          <a:xfrm>
            <a:off x="427038" y="4910138"/>
            <a:ext cx="10850562" cy="1014412"/>
          </a:xfrm>
          <a:prstGeom prst="rect">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ru-RU" sz="2000" b="1" dirty="0">
                <a:solidFill>
                  <a:schemeClr val="bg1"/>
                </a:solidFill>
                <a:latin typeface="Times New Roman" panose="02020603050405020304" pitchFamily="18" charset="0"/>
                <a:cs typeface="Times New Roman" panose="02020603050405020304" pitchFamily="18" charset="0"/>
              </a:rPr>
              <a:t>3.У кого більше шансів зберегти своє здоров'я: у того, хто повністю покладається на свого партнера, чи у того, хто самостійно піклується про засоби безпеки при кожному сексуальному контакті?</a:t>
            </a:r>
            <a:endParaRPr lang="uk-UA" sz="2000"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a:spLocks noChangeArrowheads="1"/>
          </p:cNvSpPr>
          <p:nvPr/>
        </p:nvSpPr>
        <p:spPr bwMode="auto">
          <a:xfrm>
            <a:off x="1000125" y="6069013"/>
            <a:ext cx="11514138" cy="40005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У того, хто самостійно піклується про засоби безпеки при кожному сексуальному контакті.</a:t>
            </a:r>
            <a:endParaRPr lang="uk-UA" sz="200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6210" y="329685"/>
            <a:ext cx="2403800" cy="5847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fontAlgn="auto">
              <a:spcBef>
                <a:spcPts val="0"/>
              </a:spcBef>
              <a:spcAft>
                <a:spcPts val="0"/>
              </a:spcAft>
              <a:defRPr/>
            </a:pPr>
            <a:r>
              <a:rPr lang="uk-UA" sz="3200" b="1" dirty="0" smtClean="0">
                <a:solidFill>
                  <a:schemeClr val="bg1"/>
                </a:solidFill>
                <a:latin typeface="Times New Roman" panose="02020603050405020304" pitchFamily="18" charset="0"/>
                <a:cs typeface="Times New Roman" panose="02020603050405020304" pitchFamily="18" charset="0"/>
              </a:rPr>
              <a:t>Тест </a:t>
            </a:r>
            <a:r>
              <a:rPr lang="uk-UA" sz="3200" b="1" dirty="0">
                <a:solidFill>
                  <a:schemeClr val="bg1"/>
                </a:solidFill>
                <a:latin typeface="Times New Roman" panose="02020603050405020304" pitchFamily="18" charset="0"/>
                <a:cs typeface="Times New Roman" panose="02020603050405020304" pitchFamily="18" charset="0"/>
              </a:rPr>
              <a:t>на </a:t>
            </a:r>
            <a:r>
              <a:rPr lang="uk-UA" sz="3200" b="1" dirty="0" smtClean="0">
                <a:solidFill>
                  <a:schemeClr val="bg1"/>
                </a:solidFill>
                <a:latin typeface="Times New Roman" panose="02020603050405020304" pitchFamily="18" charset="0"/>
                <a:cs typeface="Times New Roman" panose="02020603050405020304" pitchFamily="18" charset="0"/>
              </a:rPr>
              <a:t>ВІЛ</a:t>
            </a:r>
            <a:endParaRPr lang="uk-UA" sz="32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1646" y="1059573"/>
            <a:ext cx="6008696" cy="400110"/>
          </a:xfrm>
          <a:prstGeom prst="rect">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wrap="none">
            <a:spAutoFit/>
          </a:bodyPr>
          <a:lstStyle/>
          <a:p>
            <a:pPr algn="ctr" fontAlgn="auto">
              <a:spcBef>
                <a:spcPts val="0"/>
              </a:spcBef>
              <a:spcAft>
                <a:spcPts val="0"/>
              </a:spcAft>
              <a:defRPr/>
            </a:pPr>
            <a:r>
              <a:rPr lang="ru-RU" sz="2000" b="1" dirty="0">
                <a:solidFill>
                  <a:schemeClr val="bg1"/>
                </a:solidFill>
                <a:latin typeface="Times New Roman" panose="02020603050405020304" pitchFamily="18" charset="0"/>
                <a:cs typeface="Times New Roman" panose="02020603050405020304" pitchFamily="18" charset="0"/>
              </a:rPr>
              <a:t>1</a:t>
            </a:r>
            <a:r>
              <a:rPr lang="ru-RU" sz="2000" b="1" dirty="0" smtClean="0">
                <a:solidFill>
                  <a:schemeClr val="bg1"/>
                </a:solidFill>
                <a:latin typeface="Times New Roman" panose="02020603050405020304" pitchFamily="18" charset="0"/>
                <a:cs typeface="Times New Roman" panose="02020603050405020304" pitchFamily="18" charset="0"/>
              </a:rPr>
              <a:t>. Як </a:t>
            </a:r>
            <a:r>
              <a:rPr lang="ru-RU" sz="2000" b="1" dirty="0">
                <a:solidFill>
                  <a:schemeClr val="bg1"/>
                </a:solidFill>
                <a:latin typeface="Times New Roman" panose="02020603050405020304" pitchFamily="18" charset="0"/>
                <a:cs typeface="Times New Roman" panose="02020603050405020304" pitchFamily="18" charset="0"/>
              </a:rPr>
              <a:t>людина може дізнатись про свій ВІЛ-статус?</a:t>
            </a:r>
            <a:endParaRPr lang="uk-UA" sz="20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a:spLocks noChangeArrowheads="1"/>
          </p:cNvSpPr>
          <p:nvPr/>
        </p:nvSpPr>
        <p:spPr bwMode="auto">
          <a:xfrm>
            <a:off x="371475" y="1670297"/>
            <a:ext cx="11441113" cy="1939925"/>
          </a:xfrm>
          <a:prstGeom prst="rect">
            <a:avLst/>
          </a:prstGeom>
          <a:noFill/>
          <a:ln w="9525">
            <a:noFill/>
            <a:miter lim="800000"/>
            <a:headEnd/>
            <a:tailEnd/>
          </a:ln>
        </p:spPr>
        <p:txBody>
          <a:bodyPr>
            <a:spAutoFit/>
          </a:bodyPr>
          <a:lstStyle/>
          <a:p>
            <a:pPr algn="just"/>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Людина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дізнатися</a:t>
            </a:r>
            <a:r>
              <a:rPr lang="ru-RU" sz="2000" dirty="0">
                <a:latin typeface="Times New Roman" pitchFamily="18" charset="0"/>
                <a:cs typeface="Times New Roman" pitchFamily="18" charset="0"/>
              </a:rPr>
              <a:t> про </a:t>
            </a:r>
            <a:r>
              <a:rPr lang="ru-RU" sz="2000" dirty="0" err="1">
                <a:latin typeface="Times New Roman" pitchFamily="18" charset="0"/>
                <a:cs typeface="Times New Roman" pitchFamily="18" charset="0"/>
              </a:rPr>
              <a:t>свій</a:t>
            </a:r>
            <a:r>
              <a:rPr lang="ru-RU" sz="2000" dirty="0">
                <a:latin typeface="Times New Roman" pitchFamily="18" charset="0"/>
                <a:cs typeface="Times New Roman" pitchFamily="18" charset="0"/>
              </a:rPr>
              <a:t> ВІЛ-статус </a:t>
            </a:r>
            <a:r>
              <a:rPr lang="ru-RU" sz="2000" dirty="0" err="1">
                <a:latin typeface="Times New Roman" pitchFamily="18" charset="0"/>
                <a:cs typeface="Times New Roman" pitchFamily="18" charset="0"/>
              </a:rPr>
              <a:t>тільки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тоді</a:t>
            </a:r>
            <a:r>
              <a:rPr lang="ru-RU" sz="2000" dirty="0">
                <a:latin typeface="Times New Roman" pitchFamily="18" charset="0"/>
                <a:cs typeface="Times New Roman" pitchFamily="18" charset="0"/>
              </a:rPr>
              <a:t>, коли вона </a:t>
            </a:r>
            <a:r>
              <a:rPr lang="ru-RU" sz="2000" dirty="0" err="1">
                <a:latin typeface="Times New Roman" pitchFamily="18" charset="0"/>
                <a:cs typeface="Times New Roman" pitchFamily="18" charset="0"/>
              </a:rPr>
              <a:t>пройде</a:t>
            </a:r>
            <a:r>
              <a:rPr lang="ru-RU" sz="2000" dirty="0">
                <a:latin typeface="Times New Roman" pitchFamily="18" charset="0"/>
                <a:cs typeface="Times New Roman" pitchFamily="18" charset="0"/>
              </a:rPr>
              <a:t> тест на ВІЛ. </a:t>
            </a:r>
            <a:r>
              <a:rPr lang="ru-RU" sz="2000" dirty="0" err="1">
                <a:latin typeface="Times New Roman" pitchFamily="18" charset="0"/>
                <a:cs typeface="Times New Roman" pitchFamily="18" charset="0"/>
              </a:rPr>
              <a:t>Немає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чітко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виражених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зовнішніх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проявів</a:t>
            </a:r>
            <a:r>
              <a:rPr lang="ru-RU" sz="2000" dirty="0">
                <a:latin typeface="Times New Roman" pitchFamily="18" charset="0"/>
                <a:cs typeface="Times New Roman" pitchFamily="18" charset="0"/>
              </a:rPr>
              <a:t> ВІЛ-</a:t>
            </a:r>
            <a:r>
              <a:rPr lang="ru-RU" sz="2000" dirty="0" err="1">
                <a:latin typeface="Times New Roman" pitchFamily="18" charset="0"/>
                <a:cs typeface="Times New Roman" pitchFamily="18" charset="0"/>
              </a:rPr>
              <a:t>інфекції</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якими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можливо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інфікована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людина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Україні</a:t>
            </a:r>
            <a:r>
              <a:rPr lang="ru-RU" sz="2000" dirty="0">
                <a:latin typeface="Times New Roman" pitchFamily="18" charset="0"/>
                <a:cs typeface="Times New Roman" pitchFamily="18" charset="0"/>
              </a:rPr>
              <a:t> є два </a:t>
            </a:r>
            <a:r>
              <a:rPr lang="ru-RU" sz="2000" dirty="0" err="1">
                <a:latin typeface="Times New Roman" pitchFamily="18" charset="0"/>
                <a:cs typeface="Times New Roman" pitchFamily="18" charset="0"/>
              </a:rPr>
              <a:t>методи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тестування</a:t>
            </a:r>
            <a:r>
              <a:rPr lang="ru-RU" sz="2000" dirty="0">
                <a:latin typeface="Times New Roman" pitchFamily="18" charset="0"/>
                <a:cs typeface="Times New Roman" pitchFamily="18" charset="0"/>
              </a:rPr>
              <a:t> на ВІЛ: кров з </a:t>
            </a:r>
            <a:r>
              <a:rPr lang="ru-RU" sz="2000" dirty="0" err="1">
                <a:latin typeface="Times New Roman" pitchFamily="18" charset="0"/>
                <a:cs typeface="Times New Roman" pitchFamily="18" charset="0"/>
              </a:rPr>
              <a:t>пальця</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тестування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швидкими</a:t>
            </a:r>
            <a:r>
              <a:rPr lang="ru-RU" sz="2000" dirty="0">
                <a:latin typeface="Times New Roman" pitchFamily="18" charset="0"/>
                <a:cs typeface="Times New Roman" pitchFamily="18" charset="0"/>
              </a:rPr>
              <a:t> тестами та кров з </a:t>
            </a:r>
            <a:r>
              <a:rPr lang="ru-RU" sz="2000" dirty="0" err="1">
                <a:latin typeface="Times New Roman" pitchFamily="18" charset="0"/>
                <a:cs typeface="Times New Roman" pitchFamily="18" charset="0"/>
              </a:rPr>
              <a:t>вени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дослідження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на ВІЛ-</a:t>
            </a:r>
            <a:r>
              <a:rPr lang="ru-RU" sz="2000" dirty="0" err="1">
                <a:latin typeface="Times New Roman" pitchFamily="18" charset="0"/>
                <a:cs typeface="Times New Roman" pitchFamily="18" charset="0"/>
              </a:rPr>
              <a:t>інфекцію</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лабораторних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 При </a:t>
            </a:r>
            <a:r>
              <a:rPr lang="ru-RU" sz="2000" dirty="0" err="1">
                <a:latin typeface="Times New Roman" pitchFamily="18" charset="0"/>
                <a:cs typeface="Times New Roman" pitchFamily="18" charset="0"/>
              </a:rPr>
              <a:t>цьому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діагноз</a:t>
            </a:r>
            <a:r>
              <a:rPr lang="ru-RU" sz="2000" dirty="0">
                <a:latin typeface="Times New Roman" pitchFamily="18" charset="0"/>
                <a:cs typeface="Times New Roman" pitchFamily="18" charset="0"/>
              </a:rPr>
              <a:t> «ВІЛ-</a:t>
            </a:r>
            <a:r>
              <a:rPr lang="ru-RU" sz="2000" dirty="0" err="1">
                <a:latin typeface="Times New Roman" pitchFamily="18" charset="0"/>
                <a:cs typeface="Times New Roman" pitchFamily="18" charset="0"/>
              </a:rPr>
              <a:t>інфекція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ставитися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тільки</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умови</a:t>
            </a:r>
            <a:r>
              <a:rPr lang="ru-RU" sz="2000" dirty="0">
                <a:latin typeface="Times New Roman" pitchFamily="18" charset="0"/>
                <a:cs typeface="Times New Roman" pitchFamily="18" charset="0"/>
              </a:rPr>
              <a:t> позитивного результату </a:t>
            </a:r>
            <a:r>
              <a:rPr lang="ru-RU" sz="2000" dirty="0" err="1">
                <a:latin typeface="Times New Roman" pitchFamily="18" charset="0"/>
                <a:cs typeface="Times New Roman" pitchFamily="18" charset="0"/>
              </a:rPr>
              <a:t>тестування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крові</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вени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лабораторних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
        <p:nvSpPr>
          <p:cNvPr id="5" name="Прямоугольник 4"/>
          <p:cNvSpPr/>
          <p:nvPr/>
        </p:nvSpPr>
        <p:spPr>
          <a:xfrm>
            <a:off x="773113" y="3712067"/>
            <a:ext cx="4884735" cy="369332"/>
          </a:xfrm>
          <a:prstGeom prst="rect">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2</a:t>
            </a:r>
            <a:r>
              <a:rPr lang="ru-RU" b="1" dirty="0" smtClean="0">
                <a:solidFill>
                  <a:schemeClr val="bg1"/>
                </a:solidFill>
                <a:latin typeface="Times New Roman" panose="02020603050405020304" pitchFamily="18" charset="0"/>
                <a:cs typeface="Times New Roman" panose="02020603050405020304" pitchFamily="18" charset="0"/>
              </a:rPr>
              <a:t>. Де </a:t>
            </a:r>
            <a:r>
              <a:rPr lang="ru-RU" b="1" dirty="0">
                <a:solidFill>
                  <a:schemeClr val="bg1"/>
                </a:solidFill>
                <a:latin typeface="Times New Roman" panose="02020603050405020304" pitchFamily="18" charset="0"/>
                <a:cs typeface="Times New Roman" panose="02020603050405020304" pitchFamily="18" charset="0"/>
              </a:rPr>
              <a:t>можна пройти тест на антитіла до ВІЛ?</a:t>
            </a:r>
            <a:endParaRPr lang="uk-UA"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a:spLocks noChangeArrowheads="1"/>
          </p:cNvSpPr>
          <p:nvPr/>
        </p:nvSpPr>
        <p:spPr bwMode="auto">
          <a:xfrm>
            <a:off x="371475" y="4142795"/>
            <a:ext cx="6096000" cy="400050"/>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У </a:t>
            </a:r>
            <a:r>
              <a:rPr lang="ru-RU" sz="2000" dirty="0" err="1">
                <a:latin typeface="Times New Roman" pitchFamily="18" charset="0"/>
                <a:cs typeface="Times New Roman" pitchFamily="18" charset="0"/>
              </a:rPr>
              <a:t>медичних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установах</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передбачена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послуга</a:t>
            </a:r>
            <a:r>
              <a:rPr lang="ru-RU" sz="2000" dirty="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
        <p:nvSpPr>
          <p:cNvPr id="7" name="Прямоугольник 6"/>
          <p:cNvSpPr/>
          <p:nvPr/>
        </p:nvSpPr>
        <p:spPr>
          <a:xfrm>
            <a:off x="1147763" y="4817370"/>
            <a:ext cx="3462337" cy="368300"/>
          </a:xfrm>
          <a:prstGeom prst="rect">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3. </a:t>
            </a:r>
            <a:r>
              <a:rPr lang="ru-RU" b="1" dirty="0" err="1" smtClean="0">
                <a:solidFill>
                  <a:schemeClr val="bg1"/>
                </a:solidFill>
                <a:latin typeface="Times New Roman" panose="02020603050405020304" pitchFamily="18" charset="0"/>
                <a:cs typeface="Times New Roman" panose="02020603050405020304" pitchFamily="18" charset="0"/>
              </a:rPr>
              <a:t>Чи</a:t>
            </a:r>
            <a:r>
              <a:rPr lang="ru-RU" b="1" dirty="0" smtClean="0">
                <a:solidFill>
                  <a:schemeClr val="bg1"/>
                </a:solidFill>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є тест на ВІЛ анонімним?</a:t>
            </a:r>
            <a:endParaRPr lang="uk-UA"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a:spLocks noChangeArrowheads="1"/>
          </p:cNvSpPr>
          <p:nvPr/>
        </p:nvSpPr>
        <p:spPr bwMode="auto">
          <a:xfrm>
            <a:off x="533400" y="5293306"/>
            <a:ext cx="11279188" cy="1016000"/>
          </a:xfrm>
          <a:prstGeom prst="rect">
            <a:avLst/>
          </a:prstGeom>
          <a:noFill/>
          <a:ln w="9525">
            <a:noFill/>
            <a:miter lim="800000"/>
            <a:headEnd/>
            <a:tailEnd/>
          </a:ln>
        </p:spPr>
        <p:txBody>
          <a:bodyPr>
            <a:spAutoFit/>
          </a:bodyPr>
          <a:lstStyle/>
          <a:p>
            <a:pPr algn="just"/>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В Україні конфіденційність діагнозу ВІЛ-інфекція гарантується Законом України «Про запобігання захворюванню на синдром набутого імунодефіциту (СНІД) та соціальний захист населення». Згідно з цим Законом тест на ВІЛ може бути анонімним за бажанням особи, яка має намір пройти тест на ВІЛ.</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descr="Вырезка экрана"/>
          <p:cNvPicPr>
            <a:picLocks noChangeAspect="1"/>
          </p:cNvPicPr>
          <p:nvPr/>
        </p:nvPicPr>
        <p:blipFill>
          <a:blip r:embed="rId2"/>
          <a:srcRect/>
          <a:stretch>
            <a:fillRect/>
          </a:stretch>
        </p:blipFill>
        <p:spPr bwMode="auto">
          <a:xfrm>
            <a:off x="1447800" y="279400"/>
            <a:ext cx="8394700" cy="2173288"/>
          </a:xfrm>
          <a:prstGeom prst="rect">
            <a:avLst/>
          </a:prstGeom>
          <a:noFill/>
          <a:ln w="57150">
            <a:solidFill>
              <a:schemeClr val="bg1"/>
            </a:solidFill>
            <a:miter lim="800000"/>
            <a:headEnd/>
            <a:tailEnd/>
          </a:ln>
        </p:spPr>
      </p:pic>
      <p:sp>
        <p:nvSpPr>
          <p:cNvPr id="3" name="Выноска со стрелкой вверх 2"/>
          <p:cNvSpPr/>
          <p:nvPr/>
        </p:nvSpPr>
        <p:spPr>
          <a:xfrm>
            <a:off x="1085850" y="2115006"/>
            <a:ext cx="9169400" cy="1417047"/>
          </a:xfrm>
          <a:prstGeom prst="upArrowCallout">
            <a:avLst/>
          </a:prstGeom>
          <a:solidFill>
            <a:srgbClr val="00B050"/>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uk-UA" dirty="0"/>
          </a:p>
        </p:txBody>
      </p:sp>
      <p:sp>
        <p:nvSpPr>
          <p:cNvPr id="21507" name="Прямоугольник 3"/>
          <p:cNvSpPr>
            <a:spLocks noChangeArrowheads="1"/>
          </p:cNvSpPr>
          <p:nvPr/>
        </p:nvSpPr>
        <p:spPr bwMode="auto">
          <a:xfrm>
            <a:off x="1169193" y="2649201"/>
            <a:ext cx="8951913" cy="830997"/>
          </a:xfrm>
          <a:prstGeom prst="rect">
            <a:avLst/>
          </a:prstGeom>
          <a:noFill/>
          <a:ln w="9525">
            <a:noFill/>
            <a:miter lim="800000"/>
            <a:headEnd/>
            <a:tailEnd/>
          </a:ln>
        </p:spPr>
        <p:txBody>
          <a:bodyPr>
            <a:spAutoFit/>
          </a:bodyPr>
          <a:lstStyle/>
          <a:p>
            <a:pPr algn="ctr"/>
            <a:r>
              <a:rPr lang="ru-RU" sz="2400" b="1" dirty="0">
                <a:solidFill>
                  <a:schemeClr val="bg1"/>
                </a:solidFill>
                <a:latin typeface="Times New Roman" pitchFamily="18" charset="0"/>
                <a:cs typeface="Times New Roman" pitchFamily="18" charset="0"/>
              </a:rPr>
              <a:t>ВІЛ – </a:t>
            </a:r>
            <a:r>
              <a:rPr lang="ru-RU" sz="2400" b="1" dirty="0" err="1">
                <a:solidFill>
                  <a:schemeClr val="bg1"/>
                </a:solidFill>
                <a:latin typeface="Times New Roman" pitchFamily="18" charset="0"/>
                <a:cs typeface="Times New Roman" pitchFamily="18" charset="0"/>
              </a:rPr>
              <a:t>інфікований</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може</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навчатися</a:t>
            </a:r>
            <a:r>
              <a:rPr lang="ru-RU" sz="2400" b="1" dirty="0">
                <a:solidFill>
                  <a:schemeClr val="bg1"/>
                </a:solidFill>
                <a:latin typeface="Times New Roman" pitchFamily="18" charset="0"/>
                <a:cs typeface="Times New Roman" pitchFamily="18" charset="0"/>
              </a:rPr>
              <a:t> в </a:t>
            </a:r>
            <a:r>
              <a:rPr lang="ru-RU" sz="2400" b="1" dirty="0" err="1">
                <a:solidFill>
                  <a:schemeClr val="bg1"/>
                </a:solidFill>
                <a:latin typeface="Times New Roman" pitchFamily="18" charset="0"/>
                <a:cs typeface="Times New Roman" pitchFamily="18" charset="0"/>
              </a:rPr>
              <a:t>школі</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університеті</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відвідувати</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мовні</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курси</a:t>
            </a:r>
            <a:r>
              <a:rPr lang="ru-RU" sz="2400" b="1" dirty="0">
                <a:solidFill>
                  <a:schemeClr val="bg1"/>
                </a:solidFill>
                <a:latin typeface="Times New Roman" pitchFamily="18" charset="0"/>
                <a:cs typeface="Times New Roman" pitchFamily="18" charset="0"/>
              </a:rPr>
              <a:t>.</a:t>
            </a:r>
            <a:endParaRPr lang="uk-UA" sz="2400" dirty="0">
              <a:solidFill>
                <a:schemeClr val="bg1"/>
              </a:solidFill>
              <a:latin typeface="Times New Roman" pitchFamily="18" charset="0"/>
              <a:cs typeface="Times New Roman" pitchFamily="18" charset="0"/>
            </a:endParaRPr>
          </a:p>
        </p:txBody>
      </p:sp>
      <p:pic>
        <p:nvPicPr>
          <p:cNvPr id="21508" name="Рисунок 4" descr="Вырезка экрана"/>
          <p:cNvPicPr>
            <a:picLocks noChangeAspect="1"/>
          </p:cNvPicPr>
          <p:nvPr/>
        </p:nvPicPr>
        <p:blipFill>
          <a:blip r:embed="rId3"/>
          <a:srcRect/>
          <a:stretch>
            <a:fillRect/>
          </a:stretch>
        </p:blipFill>
        <p:spPr bwMode="auto">
          <a:xfrm>
            <a:off x="2261394" y="3647963"/>
            <a:ext cx="7359650" cy="1981200"/>
          </a:xfrm>
          <a:prstGeom prst="rect">
            <a:avLst/>
          </a:prstGeom>
          <a:noFill/>
          <a:ln w="38100">
            <a:solidFill>
              <a:schemeClr val="bg1"/>
            </a:solidFill>
            <a:miter lim="800000"/>
            <a:headEnd/>
            <a:tailEnd/>
          </a:ln>
        </p:spPr>
      </p:pic>
      <p:sp>
        <p:nvSpPr>
          <p:cNvPr id="6" name="Выноска со стрелкой вверх 5"/>
          <p:cNvSpPr/>
          <p:nvPr/>
        </p:nvSpPr>
        <p:spPr>
          <a:xfrm>
            <a:off x="1193800" y="5308600"/>
            <a:ext cx="9494838" cy="1139825"/>
          </a:xfrm>
          <a:prstGeom prst="upArrowCallout">
            <a:avLst/>
          </a:prstGeom>
          <a:solidFill>
            <a:srgbClr val="FFC000"/>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uk-UA" dirty="0"/>
          </a:p>
        </p:txBody>
      </p:sp>
      <p:sp>
        <p:nvSpPr>
          <p:cNvPr id="21510" name="Прямоугольник 7"/>
          <p:cNvSpPr>
            <a:spLocks noChangeArrowheads="1"/>
          </p:cNvSpPr>
          <p:nvPr/>
        </p:nvSpPr>
        <p:spPr bwMode="auto">
          <a:xfrm>
            <a:off x="1244600" y="5878513"/>
            <a:ext cx="8851900" cy="461665"/>
          </a:xfrm>
          <a:prstGeom prst="rect">
            <a:avLst/>
          </a:prstGeom>
          <a:noFill/>
          <a:ln w="9525">
            <a:noFill/>
            <a:miter lim="800000"/>
            <a:headEnd/>
            <a:tailEnd/>
          </a:ln>
        </p:spPr>
        <p:txBody>
          <a:bodyPr>
            <a:spAutoFit/>
          </a:bodyPr>
          <a:lstStyle/>
          <a:p>
            <a:pPr algn="ctr"/>
            <a:r>
              <a:rPr lang="ru-RU" sz="2400" b="1" dirty="0">
                <a:solidFill>
                  <a:schemeClr val="bg1"/>
                </a:solidFill>
                <a:latin typeface="Times New Roman" pitchFamily="18" charset="0"/>
                <a:cs typeface="Times New Roman" pitchFamily="18" charset="0"/>
              </a:rPr>
              <a:t>ВІЛ- </a:t>
            </a:r>
            <a:r>
              <a:rPr lang="ru-RU" sz="2400" b="1" dirty="0" err="1">
                <a:solidFill>
                  <a:schemeClr val="bg1"/>
                </a:solidFill>
                <a:latin typeface="Times New Roman" pitchFamily="18" charset="0"/>
                <a:cs typeface="Times New Roman" pitchFamily="18" charset="0"/>
              </a:rPr>
              <a:t>інфіковані</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потребують</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підтримки</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оточення</a:t>
            </a:r>
            <a:r>
              <a:rPr lang="ru-RU" sz="2400" b="1" dirty="0">
                <a:solidFill>
                  <a:schemeClr val="bg1"/>
                </a:solidFill>
                <a:latin typeface="Times New Roman" pitchFamily="18" charset="0"/>
                <a:cs typeface="Times New Roman" pitchFamily="18" charset="0"/>
              </a:rPr>
              <a:t>.</a:t>
            </a:r>
            <a:endParaRPr lang="uk-UA" sz="24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descr="Вырезка экрана"/>
          <p:cNvPicPr>
            <a:picLocks noChangeAspect="1"/>
          </p:cNvPicPr>
          <p:nvPr/>
        </p:nvPicPr>
        <p:blipFill>
          <a:blip r:embed="rId2"/>
          <a:srcRect/>
          <a:stretch>
            <a:fillRect/>
          </a:stretch>
        </p:blipFill>
        <p:spPr bwMode="auto">
          <a:xfrm>
            <a:off x="1524000" y="366713"/>
            <a:ext cx="7543800" cy="1854200"/>
          </a:xfrm>
          <a:prstGeom prst="rect">
            <a:avLst/>
          </a:prstGeom>
          <a:noFill/>
          <a:ln w="9525">
            <a:solidFill>
              <a:schemeClr val="bg1"/>
            </a:solidFill>
            <a:miter lim="800000"/>
            <a:headEnd/>
            <a:tailEnd/>
          </a:ln>
        </p:spPr>
      </p:pic>
      <p:sp>
        <p:nvSpPr>
          <p:cNvPr id="5" name="Выноска со стрелкой вверх 4"/>
          <p:cNvSpPr/>
          <p:nvPr/>
        </p:nvSpPr>
        <p:spPr>
          <a:xfrm>
            <a:off x="831850" y="2200275"/>
            <a:ext cx="8928100" cy="1004888"/>
          </a:xfrm>
          <a:prstGeom prst="upArrowCallout">
            <a:avLst>
              <a:gd name="adj1" fmla="val 8051"/>
              <a:gd name="adj2" fmla="val 25000"/>
              <a:gd name="adj3" fmla="val 25000"/>
              <a:gd name="adj4" fmla="val 6497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dirty="0"/>
          </a:p>
        </p:txBody>
      </p:sp>
      <p:sp>
        <p:nvSpPr>
          <p:cNvPr id="22531" name="Прямоугольник 3"/>
          <p:cNvSpPr>
            <a:spLocks noChangeArrowheads="1"/>
          </p:cNvSpPr>
          <p:nvPr/>
        </p:nvSpPr>
        <p:spPr bwMode="auto">
          <a:xfrm>
            <a:off x="831850" y="2620963"/>
            <a:ext cx="8928100" cy="461665"/>
          </a:xfrm>
          <a:prstGeom prst="rect">
            <a:avLst/>
          </a:prstGeom>
          <a:noFill/>
          <a:ln w="9525">
            <a:noFill/>
            <a:miter lim="800000"/>
            <a:headEnd/>
            <a:tailEnd/>
          </a:ln>
        </p:spPr>
        <p:txBody>
          <a:bodyPr>
            <a:spAutoFit/>
          </a:bodyPr>
          <a:lstStyle/>
          <a:p>
            <a:pPr algn="ctr"/>
            <a:r>
              <a:rPr lang="ru-RU" sz="2400" b="1" dirty="0">
                <a:solidFill>
                  <a:schemeClr val="bg1"/>
                </a:solidFill>
                <a:latin typeface="Times New Roman" pitchFamily="18" charset="0"/>
                <a:cs typeface="Times New Roman" pitchFamily="18" charset="0"/>
              </a:rPr>
              <a:t>ВІЛ – </a:t>
            </a:r>
            <a:r>
              <a:rPr lang="ru-RU" sz="2400" b="1" dirty="0" err="1">
                <a:solidFill>
                  <a:schemeClr val="bg1"/>
                </a:solidFill>
                <a:latin typeface="Times New Roman" pitchFamily="18" charset="0"/>
                <a:cs typeface="Times New Roman" pitchFamily="18" charset="0"/>
              </a:rPr>
              <a:t>інфікован</a:t>
            </a:r>
            <a:r>
              <a:rPr lang="uk-UA" sz="2400" b="1" dirty="0" err="1">
                <a:solidFill>
                  <a:schemeClr val="bg1"/>
                </a:solidFill>
                <a:latin typeface="Times New Roman" pitchFamily="18" charset="0"/>
                <a:cs typeface="Times New Roman" pitchFamily="18" charset="0"/>
              </a:rPr>
              <a:t>ій</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людині</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необхідна</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підтримка</a:t>
            </a:r>
            <a:r>
              <a:rPr lang="ru-RU" sz="2400" b="1" dirty="0">
                <a:solidFill>
                  <a:schemeClr val="bg1"/>
                </a:solidFill>
                <a:latin typeface="Times New Roman" pitchFamily="18" charset="0"/>
                <a:cs typeface="Times New Roman" pitchFamily="18" charset="0"/>
              </a:rPr>
              <a:t> психолога.</a:t>
            </a:r>
            <a:endParaRPr lang="uk-UA" sz="2400" dirty="0">
              <a:solidFill>
                <a:schemeClr val="bg1"/>
              </a:solidFill>
              <a:latin typeface="Times New Roman" pitchFamily="18" charset="0"/>
              <a:cs typeface="Times New Roman" pitchFamily="18" charset="0"/>
            </a:endParaRPr>
          </a:p>
        </p:txBody>
      </p:sp>
      <p:pic>
        <p:nvPicPr>
          <p:cNvPr id="22532" name="Рисунок 5" descr="Вырезка экрана"/>
          <p:cNvPicPr>
            <a:picLocks noChangeAspect="1"/>
          </p:cNvPicPr>
          <p:nvPr/>
        </p:nvPicPr>
        <p:blipFill>
          <a:blip r:embed="rId3"/>
          <a:srcRect/>
          <a:stretch>
            <a:fillRect/>
          </a:stretch>
        </p:blipFill>
        <p:spPr bwMode="auto">
          <a:xfrm>
            <a:off x="1831181" y="3756606"/>
            <a:ext cx="7583488" cy="1811338"/>
          </a:xfrm>
          <a:prstGeom prst="rect">
            <a:avLst/>
          </a:prstGeom>
          <a:noFill/>
          <a:ln w="28575">
            <a:solidFill>
              <a:schemeClr val="bg1"/>
            </a:solidFill>
            <a:miter lim="800000"/>
            <a:headEnd/>
            <a:tailEnd/>
          </a:ln>
        </p:spPr>
      </p:pic>
      <p:sp>
        <p:nvSpPr>
          <p:cNvPr id="7" name="Выноска со стрелкой вверх 6"/>
          <p:cNvSpPr/>
          <p:nvPr/>
        </p:nvSpPr>
        <p:spPr>
          <a:xfrm>
            <a:off x="406400" y="5280025"/>
            <a:ext cx="10433050" cy="1343025"/>
          </a:xfrm>
          <a:prstGeom prst="upArrowCallout">
            <a:avLst>
              <a:gd name="adj1" fmla="val 8051"/>
              <a:gd name="adj2" fmla="val 25000"/>
              <a:gd name="adj3" fmla="val 25000"/>
              <a:gd name="adj4" fmla="val 64977"/>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uk-UA" dirty="0"/>
          </a:p>
        </p:txBody>
      </p:sp>
      <p:sp>
        <p:nvSpPr>
          <p:cNvPr id="22534" name="Прямоугольник 7"/>
          <p:cNvSpPr>
            <a:spLocks noChangeArrowheads="1"/>
          </p:cNvSpPr>
          <p:nvPr/>
        </p:nvSpPr>
        <p:spPr bwMode="auto">
          <a:xfrm>
            <a:off x="671513" y="5851525"/>
            <a:ext cx="9901237" cy="707886"/>
          </a:xfrm>
          <a:prstGeom prst="rect">
            <a:avLst/>
          </a:prstGeom>
          <a:noFill/>
          <a:ln w="9525">
            <a:noFill/>
            <a:miter lim="800000"/>
            <a:headEnd/>
            <a:tailEnd/>
          </a:ln>
        </p:spPr>
        <p:txBody>
          <a:bodyPr>
            <a:spAutoFit/>
          </a:bodyPr>
          <a:lstStyle/>
          <a:p>
            <a:pPr algn="ctr"/>
            <a:r>
              <a:rPr lang="ru-RU" sz="2000" b="1" dirty="0" err="1">
                <a:solidFill>
                  <a:schemeClr val="bg1"/>
                </a:solidFill>
                <a:latin typeface="Times New Roman" pitchFamily="18" charset="0"/>
                <a:cs typeface="Times New Roman" pitchFamily="18" charset="0"/>
              </a:rPr>
              <a:t>Важливе</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значення</a:t>
            </a:r>
            <a:r>
              <a:rPr lang="ru-RU" sz="2000" b="1" dirty="0">
                <a:solidFill>
                  <a:schemeClr val="bg1"/>
                </a:solidFill>
                <a:latin typeface="Times New Roman" pitchFamily="18" charset="0"/>
                <a:cs typeface="Times New Roman" pitchFamily="18" charset="0"/>
              </a:rPr>
              <a:t> для ВІЛ – </a:t>
            </a:r>
            <a:r>
              <a:rPr lang="ru-RU" sz="2000" b="1" dirty="0" err="1">
                <a:solidFill>
                  <a:schemeClr val="bg1"/>
                </a:solidFill>
                <a:latin typeface="Times New Roman" pitchFamily="18" charset="0"/>
                <a:cs typeface="Times New Roman" pitchFamily="18" charset="0"/>
              </a:rPr>
              <a:t>інфікованої</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людини</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має</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соціальне</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оточення</a:t>
            </a:r>
            <a:r>
              <a:rPr lang="ru-RU" sz="2000" b="1" dirty="0">
                <a:solidFill>
                  <a:schemeClr val="bg1"/>
                </a:solidFill>
                <a:latin typeface="Times New Roman" pitchFamily="18" charset="0"/>
                <a:cs typeface="Times New Roman" pitchFamily="18" charset="0"/>
              </a:rPr>
              <a:t> та </a:t>
            </a:r>
            <a:r>
              <a:rPr lang="ru-RU" sz="2000" b="1" dirty="0" err="1" smtClean="0">
                <a:solidFill>
                  <a:schemeClr val="bg1"/>
                </a:solidFill>
                <a:latin typeface="Times New Roman" pitchFamily="18" charset="0"/>
                <a:cs typeface="Times New Roman" pitchFamily="18" charset="0"/>
              </a:rPr>
              <a:t>його</a:t>
            </a:r>
            <a:r>
              <a:rPr lang="ru-RU" sz="2000" b="1" dirty="0" smtClean="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ставлення</a:t>
            </a:r>
            <a:r>
              <a:rPr lang="ru-RU" sz="2000" b="1" dirty="0">
                <a:solidFill>
                  <a:schemeClr val="bg1"/>
                </a:solidFill>
                <a:latin typeface="Times New Roman" pitchFamily="18" charset="0"/>
                <a:cs typeface="Times New Roman" pitchFamily="18" charset="0"/>
              </a:rPr>
              <a:t> до </a:t>
            </a:r>
            <a:r>
              <a:rPr lang="ru-RU" sz="2000" b="1" dirty="0" err="1">
                <a:solidFill>
                  <a:schemeClr val="bg1"/>
                </a:solidFill>
                <a:latin typeface="Times New Roman" pitchFamily="18" charset="0"/>
                <a:cs typeface="Times New Roman" pitchFamily="18" charset="0"/>
              </a:rPr>
              <a:t>цієї</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проблеми</a:t>
            </a:r>
            <a:r>
              <a:rPr lang="ru-RU" sz="2000" b="1" dirty="0">
                <a:solidFill>
                  <a:schemeClr val="bg1"/>
                </a:solidFill>
                <a:latin typeface="Times New Roman" pitchFamily="18" charset="0"/>
                <a:cs typeface="Times New Roman" pitchFamily="18" charset="0"/>
              </a:rPr>
              <a:t>.</a:t>
            </a:r>
            <a:endParaRPr lang="uk-UA" sz="20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 со стрелкой вверх 7"/>
          <p:cNvSpPr/>
          <p:nvPr/>
        </p:nvSpPr>
        <p:spPr>
          <a:xfrm>
            <a:off x="574675" y="5435600"/>
            <a:ext cx="10433050" cy="1065213"/>
          </a:xfrm>
          <a:prstGeom prst="upArrowCallout">
            <a:avLst>
              <a:gd name="adj1" fmla="val 8051"/>
              <a:gd name="adj2" fmla="val 25000"/>
              <a:gd name="adj3" fmla="val 25000"/>
              <a:gd name="adj4" fmla="val 64977"/>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uk-UA" dirty="0"/>
          </a:p>
        </p:txBody>
      </p:sp>
      <p:pic>
        <p:nvPicPr>
          <p:cNvPr id="23554" name="Рисунок 1" descr="Вырезка экрана"/>
          <p:cNvPicPr>
            <a:picLocks noChangeAspect="1"/>
          </p:cNvPicPr>
          <p:nvPr/>
        </p:nvPicPr>
        <p:blipFill>
          <a:blip r:embed="rId2"/>
          <a:srcRect/>
          <a:stretch>
            <a:fillRect/>
          </a:stretch>
        </p:blipFill>
        <p:spPr bwMode="auto">
          <a:xfrm>
            <a:off x="1870075" y="266700"/>
            <a:ext cx="7639050" cy="2032000"/>
          </a:xfrm>
          <a:prstGeom prst="rect">
            <a:avLst/>
          </a:prstGeom>
          <a:noFill/>
          <a:ln w="57150">
            <a:solidFill>
              <a:schemeClr val="bg1"/>
            </a:solidFill>
            <a:miter lim="800000"/>
            <a:headEnd/>
            <a:tailEnd/>
          </a:ln>
        </p:spPr>
      </p:pic>
      <p:sp>
        <p:nvSpPr>
          <p:cNvPr id="3" name="Выноска со стрелкой вверх 2"/>
          <p:cNvSpPr/>
          <p:nvPr/>
        </p:nvSpPr>
        <p:spPr>
          <a:xfrm>
            <a:off x="574675" y="2160588"/>
            <a:ext cx="10433050" cy="1065212"/>
          </a:xfrm>
          <a:prstGeom prst="upArrowCallout">
            <a:avLst>
              <a:gd name="adj1" fmla="val 8051"/>
              <a:gd name="adj2" fmla="val 25000"/>
              <a:gd name="adj3" fmla="val 25000"/>
              <a:gd name="adj4" fmla="val 6497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dirty="0"/>
          </a:p>
        </p:txBody>
      </p:sp>
      <p:sp>
        <p:nvSpPr>
          <p:cNvPr id="23556" name="Прямоугольник 3"/>
          <p:cNvSpPr>
            <a:spLocks noChangeArrowheads="1"/>
          </p:cNvSpPr>
          <p:nvPr/>
        </p:nvSpPr>
        <p:spPr bwMode="auto">
          <a:xfrm>
            <a:off x="574674" y="2592388"/>
            <a:ext cx="10309225" cy="400110"/>
          </a:xfrm>
          <a:prstGeom prst="rect">
            <a:avLst/>
          </a:prstGeom>
          <a:noFill/>
          <a:ln w="9525">
            <a:noFill/>
            <a:miter lim="800000"/>
            <a:headEnd/>
            <a:tailEnd/>
          </a:ln>
        </p:spPr>
        <p:txBody>
          <a:bodyPr>
            <a:spAutoFit/>
          </a:bodyPr>
          <a:lstStyle/>
          <a:p>
            <a:r>
              <a:rPr lang="ru-RU" sz="2000" b="1" dirty="0">
                <a:solidFill>
                  <a:schemeClr val="bg1"/>
                </a:solidFill>
                <a:latin typeface="Times New Roman" pitchFamily="18" charset="0"/>
                <a:cs typeface="Times New Roman" pitchFamily="18" charset="0"/>
              </a:rPr>
              <a:t>Родина та </a:t>
            </a:r>
            <a:r>
              <a:rPr lang="ru-RU" sz="2000" b="1" dirty="0" err="1">
                <a:solidFill>
                  <a:schemeClr val="bg1"/>
                </a:solidFill>
                <a:latin typeface="Times New Roman" pitchFamily="18" charset="0"/>
                <a:cs typeface="Times New Roman" pitchFamily="18" charset="0"/>
              </a:rPr>
              <a:t>родинні</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стосунки</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мають</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важливе</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значення</a:t>
            </a:r>
            <a:r>
              <a:rPr lang="ru-RU" sz="2000" b="1" dirty="0">
                <a:solidFill>
                  <a:schemeClr val="bg1"/>
                </a:solidFill>
                <a:latin typeface="Times New Roman" pitchFamily="18" charset="0"/>
                <a:cs typeface="Times New Roman" pitchFamily="18" charset="0"/>
              </a:rPr>
              <a:t> для </a:t>
            </a:r>
            <a:r>
              <a:rPr lang="ru-RU" sz="2000" b="1" dirty="0" err="1">
                <a:solidFill>
                  <a:schemeClr val="bg1"/>
                </a:solidFill>
                <a:latin typeface="Times New Roman" pitchFamily="18" charset="0"/>
                <a:cs typeface="Times New Roman" pitchFamily="18" charset="0"/>
              </a:rPr>
              <a:t>людини</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хворої</a:t>
            </a:r>
            <a:r>
              <a:rPr lang="ru-RU" sz="2000" b="1" dirty="0">
                <a:solidFill>
                  <a:schemeClr val="bg1"/>
                </a:solidFill>
                <a:latin typeface="Times New Roman" pitchFamily="18" charset="0"/>
                <a:cs typeface="Times New Roman" pitchFamily="18" charset="0"/>
              </a:rPr>
              <a:t> на ВІЛ/СНІД.</a:t>
            </a:r>
            <a:endParaRPr lang="uk-UA" sz="2000" dirty="0">
              <a:solidFill>
                <a:schemeClr val="bg1"/>
              </a:solidFill>
              <a:latin typeface="Times New Roman" pitchFamily="18" charset="0"/>
              <a:cs typeface="Times New Roman" pitchFamily="18" charset="0"/>
            </a:endParaRPr>
          </a:p>
        </p:txBody>
      </p:sp>
      <p:pic>
        <p:nvPicPr>
          <p:cNvPr id="23557" name="Рисунок 4" descr="Вырезка экрана"/>
          <p:cNvPicPr>
            <a:picLocks noChangeAspect="1"/>
          </p:cNvPicPr>
          <p:nvPr/>
        </p:nvPicPr>
        <p:blipFill>
          <a:blip r:embed="rId3"/>
          <a:srcRect/>
          <a:stretch>
            <a:fillRect/>
          </a:stretch>
        </p:blipFill>
        <p:spPr bwMode="auto">
          <a:xfrm>
            <a:off x="1981200" y="3355975"/>
            <a:ext cx="7620000" cy="2079625"/>
          </a:xfrm>
          <a:prstGeom prst="rect">
            <a:avLst/>
          </a:prstGeom>
          <a:noFill/>
          <a:ln w="38100">
            <a:solidFill>
              <a:schemeClr val="bg1"/>
            </a:solidFill>
            <a:miter lim="800000"/>
            <a:headEnd/>
            <a:tailEnd/>
          </a:ln>
        </p:spPr>
      </p:pic>
      <p:sp>
        <p:nvSpPr>
          <p:cNvPr id="23558" name="Прямоугольник 5"/>
          <p:cNvSpPr>
            <a:spLocks noChangeArrowheads="1"/>
          </p:cNvSpPr>
          <p:nvPr/>
        </p:nvSpPr>
        <p:spPr bwMode="auto">
          <a:xfrm>
            <a:off x="574675" y="5968206"/>
            <a:ext cx="10309225" cy="400110"/>
          </a:xfrm>
          <a:prstGeom prst="rect">
            <a:avLst/>
          </a:prstGeom>
          <a:noFill/>
          <a:ln w="9525">
            <a:noFill/>
            <a:miter lim="800000"/>
            <a:headEnd/>
            <a:tailEnd/>
          </a:ln>
        </p:spPr>
        <p:txBody>
          <a:bodyPr>
            <a:spAutoFit/>
          </a:bodyPr>
          <a:lstStyle/>
          <a:p>
            <a:pPr algn="ctr"/>
            <a:r>
              <a:rPr lang="uk-UA" sz="2000" b="1" dirty="0">
                <a:solidFill>
                  <a:schemeClr val="bg1"/>
                </a:solidFill>
                <a:latin typeface="Times New Roman" pitchFamily="18" charset="0"/>
                <a:cs typeface="Times New Roman" pitchFamily="18" charset="0"/>
              </a:rPr>
              <a:t>ВІЛ – інфіковані можуть вести активний спосіб життя, займатися спортом.</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 descr="Вырезка экрана"/>
          <p:cNvPicPr>
            <a:picLocks noChangeAspect="1"/>
          </p:cNvPicPr>
          <p:nvPr/>
        </p:nvPicPr>
        <p:blipFill>
          <a:blip r:embed="rId2"/>
          <a:srcRect/>
          <a:stretch>
            <a:fillRect/>
          </a:stretch>
        </p:blipFill>
        <p:spPr bwMode="auto">
          <a:xfrm>
            <a:off x="1839913" y="260350"/>
            <a:ext cx="7648575" cy="2114550"/>
          </a:xfrm>
          <a:prstGeom prst="rect">
            <a:avLst/>
          </a:prstGeom>
          <a:noFill/>
          <a:ln w="9525">
            <a:noFill/>
            <a:miter lim="800000"/>
            <a:headEnd/>
            <a:tailEnd/>
          </a:ln>
        </p:spPr>
      </p:pic>
      <p:sp>
        <p:nvSpPr>
          <p:cNvPr id="4" name="Выноска со стрелкой вверх 3"/>
          <p:cNvSpPr/>
          <p:nvPr/>
        </p:nvSpPr>
        <p:spPr>
          <a:xfrm>
            <a:off x="1030311" y="2239963"/>
            <a:ext cx="9247030" cy="1139825"/>
          </a:xfrm>
          <a:prstGeom prst="upArrowCallout">
            <a:avLst>
              <a:gd name="adj1" fmla="val 8051"/>
              <a:gd name="adj2" fmla="val 25000"/>
              <a:gd name="adj3" fmla="val 25000"/>
              <a:gd name="adj4" fmla="val 6497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dirty="0"/>
          </a:p>
        </p:txBody>
      </p:sp>
      <p:sp>
        <p:nvSpPr>
          <p:cNvPr id="24579" name="Прямоугольник 4"/>
          <p:cNvSpPr>
            <a:spLocks noChangeArrowheads="1"/>
          </p:cNvSpPr>
          <p:nvPr/>
        </p:nvSpPr>
        <p:spPr bwMode="auto">
          <a:xfrm>
            <a:off x="1040685" y="2806117"/>
            <a:ext cx="9247030" cy="400110"/>
          </a:xfrm>
          <a:prstGeom prst="rect">
            <a:avLst/>
          </a:prstGeom>
          <a:noFill/>
          <a:ln w="9525">
            <a:noFill/>
            <a:miter lim="800000"/>
            <a:headEnd/>
            <a:tailEnd/>
          </a:ln>
        </p:spPr>
        <p:txBody>
          <a:bodyPr wrap="square">
            <a:spAutoFit/>
          </a:bodyPr>
          <a:lstStyle/>
          <a:p>
            <a:r>
              <a:rPr lang="ru-RU" sz="2000" b="1" dirty="0">
                <a:solidFill>
                  <a:schemeClr val="bg1"/>
                </a:solidFill>
                <a:latin typeface="Times New Roman" pitchFamily="18" charset="0"/>
                <a:cs typeface="Times New Roman" pitchFamily="18" charset="0"/>
              </a:rPr>
              <a:t>ВІЛ не </a:t>
            </a:r>
            <a:r>
              <a:rPr lang="ru-RU" sz="2000" b="1" dirty="0" err="1">
                <a:solidFill>
                  <a:schemeClr val="bg1"/>
                </a:solidFill>
                <a:latin typeface="Times New Roman" pitchFamily="18" charset="0"/>
                <a:cs typeface="Times New Roman" pitchFamily="18" charset="0"/>
              </a:rPr>
              <a:t>передається</a:t>
            </a:r>
            <a:r>
              <a:rPr lang="ru-RU" sz="2000" b="1" dirty="0">
                <a:solidFill>
                  <a:schemeClr val="bg1"/>
                </a:solidFill>
                <a:latin typeface="Times New Roman" pitchFamily="18" charset="0"/>
                <a:cs typeface="Times New Roman" pitchFamily="18" charset="0"/>
              </a:rPr>
              <a:t> на </a:t>
            </a:r>
            <a:r>
              <a:rPr lang="ru-RU" sz="2000" b="1" dirty="0" err="1">
                <a:solidFill>
                  <a:schemeClr val="bg1"/>
                </a:solidFill>
                <a:latin typeface="Times New Roman" pitchFamily="18" charset="0"/>
                <a:cs typeface="Times New Roman" pitchFamily="18" charset="0"/>
              </a:rPr>
              <a:t>дискотеці</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концерті</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під</a:t>
            </a:r>
            <a:r>
              <a:rPr lang="ru-RU" sz="2000" b="1" dirty="0">
                <a:solidFill>
                  <a:schemeClr val="bg1"/>
                </a:solidFill>
                <a:latin typeface="Times New Roman" pitchFamily="18" charset="0"/>
                <a:cs typeface="Times New Roman" pitchFamily="18" charset="0"/>
              </a:rPr>
              <a:t> час </a:t>
            </a:r>
            <a:r>
              <a:rPr lang="ru-RU" sz="2000" b="1" dirty="0" err="1">
                <a:solidFill>
                  <a:schemeClr val="bg1"/>
                </a:solidFill>
                <a:latin typeface="Times New Roman" pitchFamily="18" charset="0"/>
                <a:cs typeface="Times New Roman" pitchFamily="18" charset="0"/>
              </a:rPr>
              <a:t>проведення</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вільного</a:t>
            </a:r>
            <a:r>
              <a:rPr lang="ru-RU" sz="2000" b="1" dirty="0">
                <a:solidFill>
                  <a:schemeClr val="bg1"/>
                </a:solidFill>
                <a:latin typeface="Times New Roman" pitchFamily="18" charset="0"/>
                <a:cs typeface="Times New Roman" pitchFamily="18" charset="0"/>
              </a:rPr>
              <a:t> часу.</a:t>
            </a:r>
            <a:endParaRPr lang="uk-UA" sz="2000" dirty="0">
              <a:solidFill>
                <a:schemeClr val="bg1"/>
              </a:solidFill>
              <a:latin typeface="Times New Roman" pitchFamily="18" charset="0"/>
              <a:cs typeface="Times New Roman" pitchFamily="18" charset="0"/>
            </a:endParaRPr>
          </a:p>
        </p:txBody>
      </p:sp>
      <p:pic>
        <p:nvPicPr>
          <p:cNvPr id="24580" name="Рисунок 5" descr="Вырезка экрана"/>
          <p:cNvPicPr>
            <a:picLocks noChangeAspect="1"/>
          </p:cNvPicPr>
          <p:nvPr/>
        </p:nvPicPr>
        <p:blipFill>
          <a:blip r:embed="rId3"/>
          <a:srcRect/>
          <a:stretch>
            <a:fillRect/>
          </a:stretch>
        </p:blipFill>
        <p:spPr bwMode="auto">
          <a:xfrm>
            <a:off x="1882775" y="3492500"/>
            <a:ext cx="7658100" cy="2003425"/>
          </a:xfrm>
          <a:prstGeom prst="rect">
            <a:avLst/>
          </a:prstGeom>
          <a:noFill/>
          <a:ln w="9525">
            <a:noFill/>
            <a:miter lim="800000"/>
            <a:headEnd/>
            <a:tailEnd/>
          </a:ln>
        </p:spPr>
      </p:pic>
      <p:sp>
        <p:nvSpPr>
          <p:cNvPr id="7" name="Выноска со стрелкой вверх 6"/>
          <p:cNvSpPr/>
          <p:nvPr/>
        </p:nvSpPr>
        <p:spPr>
          <a:xfrm>
            <a:off x="495300" y="5461060"/>
            <a:ext cx="10433050" cy="869950"/>
          </a:xfrm>
          <a:prstGeom prst="upArrowCallout">
            <a:avLst>
              <a:gd name="adj1" fmla="val 8051"/>
              <a:gd name="adj2" fmla="val 25000"/>
              <a:gd name="adj3" fmla="val 25000"/>
              <a:gd name="adj4" fmla="val 64977"/>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uk-UA" dirty="0"/>
          </a:p>
        </p:txBody>
      </p:sp>
      <p:sp>
        <p:nvSpPr>
          <p:cNvPr id="24582" name="Прямоугольник 7"/>
          <p:cNvSpPr>
            <a:spLocks noChangeArrowheads="1"/>
          </p:cNvSpPr>
          <p:nvPr/>
        </p:nvSpPr>
        <p:spPr bwMode="auto">
          <a:xfrm>
            <a:off x="1200149" y="5889774"/>
            <a:ext cx="8740775" cy="400110"/>
          </a:xfrm>
          <a:prstGeom prst="rect">
            <a:avLst/>
          </a:prstGeom>
          <a:noFill/>
          <a:ln w="9525">
            <a:noFill/>
            <a:miter lim="800000"/>
            <a:headEnd/>
            <a:tailEnd/>
          </a:ln>
        </p:spPr>
        <p:txBody>
          <a:bodyPr>
            <a:spAutoFit/>
          </a:bodyPr>
          <a:lstStyle/>
          <a:p>
            <a:pPr algn="ctr"/>
            <a:r>
              <a:rPr lang="ru-RU" sz="2000" b="1" dirty="0">
                <a:solidFill>
                  <a:schemeClr val="bg1"/>
                </a:solidFill>
                <a:latin typeface="Times New Roman" pitchFamily="18" charset="0"/>
                <a:cs typeface="Times New Roman" pitchFamily="18" charset="0"/>
              </a:rPr>
              <a:t>ВІЛ – </a:t>
            </a:r>
            <a:r>
              <a:rPr lang="ru-RU" sz="2000" b="1" dirty="0" err="1">
                <a:solidFill>
                  <a:schemeClr val="bg1"/>
                </a:solidFill>
                <a:latin typeface="Times New Roman" pitchFamily="18" charset="0"/>
                <a:cs typeface="Times New Roman" pitchFamily="18" charset="0"/>
              </a:rPr>
              <a:t>інфіковані</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мають</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вільний</a:t>
            </a:r>
            <a:r>
              <a:rPr lang="ru-RU" sz="2000" b="1" dirty="0">
                <a:solidFill>
                  <a:schemeClr val="bg1"/>
                </a:solidFill>
                <a:latin typeface="Times New Roman" pitchFamily="18" charset="0"/>
                <a:cs typeface="Times New Roman" pitchFamily="18" charset="0"/>
              </a:rPr>
              <a:t> доступ до </a:t>
            </a:r>
            <a:r>
              <a:rPr lang="ru-RU" sz="2000" b="1" dirty="0" err="1">
                <a:solidFill>
                  <a:schemeClr val="bg1"/>
                </a:solidFill>
                <a:latin typeface="Times New Roman" pitchFamily="18" charset="0"/>
                <a:cs typeface="Times New Roman" pitchFamily="18" charset="0"/>
              </a:rPr>
              <a:t>медичних</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консультацій</a:t>
            </a:r>
            <a:r>
              <a:rPr lang="ru-RU" b="1" dirty="0">
                <a:solidFill>
                  <a:schemeClr val="bg1"/>
                </a:solidFill>
                <a:latin typeface="Times New Roman" pitchFamily="18" charset="0"/>
                <a:cs typeface="Times New Roman" pitchFamily="18" charset="0"/>
              </a:rPr>
              <a:t>. </a:t>
            </a:r>
            <a:endParaRPr lang="uk-UA"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Вырезка экрана"/>
          <p:cNvPicPr>
            <a:picLocks noChangeAspect="1"/>
          </p:cNvPicPr>
          <p:nvPr/>
        </p:nvPicPr>
        <p:blipFill>
          <a:blip r:embed="rId2"/>
          <a:srcRect/>
          <a:stretch>
            <a:fillRect/>
          </a:stretch>
        </p:blipFill>
        <p:spPr bwMode="auto">
          <a:xfrm>
            <a:off x="2070100" y="190500"/>
            <a:ext cx="7631113" cy="1885950"/>
          </a:xfrm>
          <a:prstGeom prst="rect">
            <a:avLst/>
          </a:prstGeom>
          <a:noFill/>
          <a:ln w="38100">
            <a:solidFill>
              <a:schemeClr val="bg1"/>
            </a:solidFill>
            <a:miter lim="800000"/>
            <a:headEnd/>
            <a:tailEnd/>
          </a:ln>
        </p:spPr>
      </p:pic>
      <p:sp>
        <p:nvSpPr>
          <p:cNvPr id="3" name="Выноска со стрелкой вверх 2"/>
          <p:cNvSpPr/>
          <p:nvPr/>
        </p:nvSpPr>
        <p:spPr>
          <a:xfrm>
            <a:off x="1422400" y="2076450"/>
            <a:ext cx="8928100" cy="1141413"/>
          </a:xfrm>
          <a:prstGeom prst="upArrowCallout">
            <a:avLst>
              <a:gd name="adj1" fmla="val 8051"/>
              <a:gd name="adj2" fmla="val 25000"/>
              <a:gd name="adj3" fmla="val 25000"/>
              <a:gd name="adj4" fmla="val 6497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dirty="0"/>
          </a:p>
        </p:txBody>
      </p:sp>
      <p:sp>
        <p:nvSpPr>
          <p:cNvPr id="25603" name="Прямоугольник 4"/>
          <p:cNvSpPr>
            <a:spLocks noChangeArrowheads="1"/>
          </p:cNvSpPr>
          <p:nvPr/>
        </p:nvSpPr>
        <p:spPr bwMode="auto">
          <a:xfrm>
            <a:off x="1528763" y="2490788"/>
            <a:ext cx="8821737" cy="646112"/>
          </a:xfrm>
          <a:prstGeom prst="rect">
            <a:avLst/>
          </a:prstGeom>
          <a:noFill/>
          <a:ln w="9525">
            <a:noFill/>
            <a:miter lim="800000"/>
            <a:headEnd/>
            <a:tailEnd/>
          </a:ln>
        </p:spPr>
        <p:txBody>
          <a:bodyPr>
            <a:spAutoFit/>
          </a:bodyPr>
          <a:lstStyle/>
          <a:p>
            <a:pPr algn="ctr"/>
            <a:r>
              <a:rPr lang="ru-RU" b="1">
                <a:solidFill>
                  <a:schemeClr val="bg1"/>
                </a:solidFill>
                <a:latin typeface="Times New Roman" pitchFamily="18" charset="0"/>
                <a:cs typeface="Times New Roman" pitchFamily="18" charset="0"/>
              </a:rPr>
              <a:t>ВІЛ не передається під час спілкування з друзями по інтернету та проведення вільного часу (наприклад, за комп’ютерними іграми).</a:t>
            </a:r>
            <a:endParaRPr lang="uk-UA" b="1">
              <a:solidFill>
                <a:schemeClr val="bg1"/>
              </a:solidFill>
              <a:latin typeface="Times New Roman" pitchFamily="18" charset="0"/>
              <a:cs typeface="Times New Roman" pitchFamily="18" charset="0"/>
            </a:endParaRPr>
          </a:p>
        </p:txBody>
      </p:sp>
      <p:pic>
        <p:nvPicPr>
          <p:cNvPr id="25604" name="Рисунок 5" descr="Вырезка экрана"/>
          <p:cNvPicPr>
            <a:picLocks noChangeAspect="1"/>
          </p:cNvPicPr>
          <p:nvPr/>
        </p:nvPicPr>
        <p:blipFill>
          <a:blip r:embed="rId3"/>
          <a:srcRect/>
          <a:stretch>
            <a:fillRect/>
          </a:stretch>
        </p:blipFill>
        <p:spPr bwMode="auto">
          <a:xfrm>
            <a:off x="2070100" y="3362325"/>
            <a:ext cx="7602538" cy="2444750"/>
          </a:xfrm>
          <a:prstGeom prst="rect">
            <a:avLst/>
          </a:prstGeom>
          <a:noFill/>
          <a:ln w="38100">
            <a:solidFill>
              <a:schemeClr val="bg1"/>
            </a:solidFill>
            <a:miter lim="800000"/>
            <a:headEnd/>
            <a:tailEnd/>
          </a:ln>
        </p:spPr>
      </p:pic>
      <p:sp>
        <p:nvSpPr>
          <p:cNvPr id="4" name="Выноска со стрелкой вверх 3"/>
          <p:cNvSpPr/>
          <p:nvPr/>
        </p:nvSpPr>
        <p:spPr>
          <a:xfrm>
            <a:off x="722313" y="5662613"/>
            <a:ext cx="10433050" cy="871537"/>
          </a:xfrm>
          <a:prstGeom prst="upArrowCallout">
            <a:avLst>
              <a:gd name="adj1" fmla="val 8051"/>
              <a:gd name="adj2" fmla="val 25000"/>
              <a:gd name="adj3" fmla="val 25000"/>
              <a:gd name="adj4" fmla="val 64977"/>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uk-UA" dirty="0"/>
          </a:p>
        </p:txBody>
      </p:sp>
      <p:sp>
        <p:nvSpPr>
          <p:cNvPr id="25606" name="Прямоугольник 6"/>
          <p:cNvSpPr>
            <a:spLocks noChangeArrowheads="1"/>
          </p:cNvSpPr>
          <p:nvPr/>
        </p:nvSpPr>
        <p:spPr bwMode="auto">
          <a:xfrm>
            <a:off x="765175" y="5949950"/>
            <a:ext cx="10390188" cy="400110"/>
          </a:xfrm>
          <a:prstGeom prst="rect">
            <a:avLst/>
          </a:prstGeom>
          <a:noFill/>
          <a:ln w="9525">
            <a:noFill/>
            <a:miter lim="800000"/>
            <a:headEnd/>
            <a:tailEnd/>
          </a:ln>
        </p:spPr>
        <p:txBody>
          <a:bodyPr>
            <a:spAutoFit/>
          </a:bodyPr>
          <a:lstStyle/>
          <a:p>
            <a:pPr algn="ctr"/>
            <a:r>
              <a:rPr lang="uk-UA" sz="2000" b="1" dirty="0">
                <a:solidFill>
                  <a:schemeClr val="bg1"/>
                </a:solidFill>
                <a:latin typeface="Times New Roman" pitchFamily="18" charset="0"/>
                <a:cs typeface="Times New Roman" pitchFamily="18" charset="0"/>
              </a:rPr>
              <a:t>ВІЛ не передається під час спілкування з друзями.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sz="quarter" idx="13"/>
          </p:nvPr>
        </p:nvSpPr>
        <p:spPr>
          <a:xfrm>
            <a:off x="1275009" y="1517131"/>
            <a:ext cx="9015211" cy="3474720"/>
          </a:xfrm>
        </p:spPr>
        <p:txBody>
          <a:bodyPr>
            <a:normAutofit/>
          </a:bodyPr>
          <a:lstStyle/>
          <a:p>
            <a:pPr marL="45720" indent="0" algn="just">
              <a:buNone/>
            </a:pPr>
            <a:r>
              <a:rPr lang="uk-UA" sz="4000" dirty="0" smtClean="0">
                <a:latin typeface="Times New Roman" pitchFamily="18" charset="0"/>
                <a:cs typeface="Times New Roman" pitchFamily="18" charset="0"/>
              </a:rPr>
              <a:t>«Вітаючи людину, ми бажаємо їй здоров’я, бо це – здатність до праці, розвиток особистості, самоствердження та щастя людини»</a:t>
            </a:r>
          </a:p>
          <a:p>
            <a:pPr marL="45720" indent="0" algn="r">
              <a:buNone/>
            </a:pPr>
            <a:r>
              <a:rPr lang="uk-UA" sz="4000" dirty="0" err="1" smtClean="0">
                <a:latin typeface="Times New Roman" pitchFamily="18" charset="0"/>
                <a:cs typeface="Times New Roman" pitchFamily="18" charset="0"/>
              </a:rPr>
              <a:t>Ніконтас</a:t>
            </a:r>
            <a:r>
              <a:rPr lang="uk-UA" sz="4000" dirty="0" smtClean="0">
                <a:latin typeface="Times New Roman" pitchFamily="18" charset="0"/>
                <a:cs typeface="Times New Roman" pitchFamily="18" charset="0"/>
              </a:rPr>
              <a:t> Віталія     </a:t>
            </a:r>
            <a:endParaRPr lang="uk-UA" sz="4000" dirty="0">
              <a:latin typeface="Times New Roman" pitchFamily="18" charset="0"/>
              <a:cs typeface="Times New Roman" pitchFamily="18" charset="0"/>
            </a:endParaRPr>
          </a:p>
        </p:txBody>
      </p:sp>
    </p:spTree>
    <p:extLst>
      <p:ext uri="{BB962C8B-B14F-4D97-AF65-F5344CB8AC3E}">
        <p14:creationId xmlns:p14="http://schemas.microsoft.com/office/powerpoint/2010/main" val="2359177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Вырезка экрана"/>
          <p:cNvPicPr>
            <a:picLocks noChangeAspect="1"/>
          </p:cNvPicPr>
          <p:nvPr/>
        </p:nvPicPr>
        <p:blipFill>
          <a:blip r:embed="rId2"/>
          <a:srcRect/>
          <a:stretch>
            <a:fillRect/>
          </a:stretch>
        </p:blipFill>
        <p:spPr bwMode="auto">
          <a:xfrm>
            <a:off x="2027238" y="165100"/>
            <a:ext cx="7629525" cy="2387600"/>
          </a:xfrm>
          <a:prstGeom prst="rect">
            <a:avLst/>
          </a:prstGeom>
          <a:noFill/>
          <a:ln w="9525">
            <a:noFill/>
            <a:miter lim="800000"/>
            <a:headEnd/>
            <a:tailEnd/>
          </a:ln>
        </p:spPr>
      </p:pic>
      <p:sp>
        <p:nvSpPr>
          <p:cNvPr id="3" name="Выноска со стрелкой вверх 2"/>
          <p:cNvSpPr/>
          <p:nvPr/>
        </p:nvSpPr>
        <p:spPr>
          <a:xfrm>
            <a:off x="850005" y="5370513"/>
            <a:ext cx="9697791" cy="1249228"/>
          </a:xfrm>
          <a:prstGeom prst="upArrowCallout">
            <a:avLst>
              <a:gd name="adj1" fmla="val 8051"/>
              <a:gd name="adj2" fmla="val 25000"/>
              <a:gd name="adj3" fmla="val 25000"/>
              <a:gd name="adj4" fmla="val 6497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dirty="0"/>
          </a:p>
        </p:txBody>
      </p:sp>
      <p:pic>
        <p:nvPicPr>
          <p:cNvPr id="26627" name="Рисунок 4" descr="Вырезка экрана"/>
          <p:cNvPicPr>
            <a:picLocks noChangeAspect="1"/>
          </p:cNvPicPr>
          <p:nvPr/>
        </p:nvPicPr>
        <p:blipFill>
          <a:blip r:embed="rId3"/>
          <a:srcRect/>
          <a:stretch>
            <a:fillRect/>
          </a:stretch>
        </p:blipFill>
        <p:spPr bwMode="auto">
          <a:xfrm>
            <a:off x="1863725" y="2959100"/>
            <a:ext cx="7602538" cy="2312988"/>
          </a:xfrm>
          <a:prstGeom prst="rect">
            <a:avLst/>
          </a:prstGeom>
          <a:noFill/>
          <a:ln w="9525">
            <a:noFill/>
            <a:miter lim="800000"/>
            <a:headEnd/>
            <a:tailEnd/>
          </a:ln>
        </p:spPr>
      </p:pic>
      <p:sp>
        <p:nvSpPr>
          <p:cNvPr id="26628" name="Прямоугольник 6"/>
          <p:cNvSpPr>
            <a:spLocks noChangeArrowheads="1"/>
          </p:cNvSpPr>
          <p:nvPr/>
        </p:nvSpPr>
        <p:spPr bwMode="auto">
          <a:xfrm>
            <a:off x="1333500" y="5776913"/>
            <a:ext cx="8661400" cy="707886"/>
          </a:xfrm>
          <a:prstGeom prst="rect">
            <a:avLst/>
          </a:prstGeom>
          <a:noFill/>
          <a:ln w="9525">
            <a:noFill/>
            <a:miter lim="800000"/>
            <a:headEnd/>
            <a:tailEnd/>
          </a:ln>
        </p:spPr>
        <p:txBody>
          <a:bodyPr>
            <a:spAutoFit/>
          </a:bodyPr>
          <a:lstStyle/>
          <a:p>
            <a:pPr algn="ctr"/>
            <a:r>
              <a:rPr lang="ru-RU" sz="2000" b="1" dirty="0" err="1">
                <a:solidFill>
                  <a:schemeClr val="bg1"/>
                </a:solidFill>
                <a:latin typeface="Times New Roman" pitchFamily="18" charset="0"/>
                <a:cs typeface="Times New Roman" pitchFamily="18" charset="0"/>
              </a:rPr>
              <a:t>Під</a:t>
            </a:r>
            <a:r>
              <a:rPr lang="ru-RU" sz="2000" b="1" dirty="0">
                <a:solidFill>
                  <a:schemeClr val="bg1"/>
                </a:solidFill>
                <a:latin typeface="Times New Roman" pitchFamily="18" charset="0"/>
                <a:cs typeface="Times New Roman" pitchFamily="18" charset="0"/>
              </a:rPr>
              <a:t> час </a:t>
            </a:r>
            <a:r>
              <a:rPr lang="ru-RU" sz="2000" b="1" dirty="0" err="1">
                <a:solidFill>
                  <a:schemeClr val="bg1"/>
                </a:solidFill>
                <a:latin typeface="Times New Roman" pitchFamily="18" charset="0"/>
                <a:cs typeface="Times New Roman" pitchFamily="18" charset="0"/>
              </a:rPr>
              <a:t>романтичних</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побачень,поцілунків</a:t>
            </a:r>
            <a:r>
              <a:rPr lang="ru-RU" sz="2000" b="1" dirty="0">
                <a:solidFill>
                  <a:schemeClr val="bg1"/>
                </a:solidFill>
                <a:latin typeface="Times New Roman" pitchFamily="18" charset="0"/>
                <a:cs typeface="Times New Roman" pitchFamily="18" charset="0"/>
              </a:rPr>
              <a:t>, коли </a:t>
            </a:r>
            <a:r>
              <a:rPr lang="ru-RU" sz="2000" b="1" dirty="0" err="1">
                <a:solidFill>
                  <a:schemeClr val="bg1"/>
                </a:solidFill>
                <a:latin typeface="Times New Roman" pitchFamily="18" charset="0"/>
                <a:cs typeface="Times New Roman" pitchFamily="18" charset="0"/>
              </a:rPr>
              <a:t>немає</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інтимних</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стосунків</a:t>
            </a:r>
            <a:r>
              <a:rPr lang="ru-RU" sz="2000" b="1" dirty="0">
                <a:solidFill>
                  <a:schemeClr val="bg1"/>
                </a:solidFill>
                <a:latin typeface="Times New Roman" pitchFamily="18" charset="0"/>
                <a:cs typeface="Times New Roman" pitchFamily="18" charset="0"/>
              </a:rPr>
              <a:t>, ВІЛ не </a:t>
            </a:r>
            <a:r>
              <a:rPr lang="ru-RU" sz="2000" b="1" dirty="0" err="1">
                <a:solidFill>
                  <a:schemeClr val="bg1"/>
                </a:solidFill>
                <a:latin typeface="Times New Roman" pitchFamily="18" charset="0"/>
                <a:cs typeface="Times New Roman" pitchFamily="18" charset="0"/>
              </a:rPr>
              <a:t>передається</a:t>
            </a:r>
            <a:r>
              <a:rPr lang="ru-RU" sz="2000" b="1" dirty="0">
                <a:solidFill>
                  <a:schemeClr val="bg1"/>
                </a:solidFill>
                <a:latin typeface="Times New Roman" pitchFamily="18" charset="0"/>
                <a:cs typeface="Times New Roman" pitchFamily="18" charset="0"/>
              </a:rPr>
              <a:t>.</a:t>
            </a:r>
            <a:endParaRPr lang="uk-UA" sz="20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09600" y="1775192"/>
            <a:ext cx="10972800" cy="4625609"/>
          </a:xfrm>
          <a:prstGeom prst="rect">
            <a:avLst/>
          </a:prstGeom>
        </p:spPr>
        <p:txBody>
          <a:bodyPr>
            <a:normAutofit/>
          </a:bodyPr>
          <a:lstStyle/>
          <a:p>
            <a:pPr>
              <a:buNone/>
            </a:pPr>
            <a:r>
              <a:rPr lang="uk-UA" sz="2400" dirty="0" smtClean="0">
                <a:latin typeface="Times New Roman" pitchFamily="18" charset="0"/>
                <a:cs typeface="Times New Roman" pitchFamily="18" charset="0"/>
              </a:rPr>
              <a:t>1987 – 2014 рр. серед громадян України:</a:t>
            </a:r>
          </a:p>
          <a:p>
            <a:pPr>
              <a:buFont typeface="Arial" pitchFamily="34" charset="0"/>
              <a:buChar char="•"/>
            </a:pPr>
            <a:r>
              <a:rPr lang="uk-UA" sz="2400" dirty="0" smtClean="0">
                <a:latin typeface="Times New Roman" pitchFamily="18" charset="0"/>
                <a:cs typeface="Times New Roman" pitchFamily="18" charset="0"/>
              </a:rPr>
              <a:t>264 489 </a:t>
            </a:r>
            <a:r>
              <a:rPr lang="uk-UA" sz="2400" dirty="0" smtClean="0">
                <a:latin typeface="Times New Roman" pitchFamily="18" charset="0"/>
                <a:cs typeface="Times New Roman" pitchFamily="18" charset="0"/>
              </a:rPr>
              <a:t>ВІЛ-інфікованих </a:t>
            </a:r>
            <a:r>
              <a:rPr lang="uk-UA" sz="2400" dirty="0" smtClean="0">
                <a:latin typeface="Times New Roman" pitchFamily="18" charset="0"/>
                <a:cs typeface="Times New Roman" pitchFamily="18" charset="0"/>
              </a:rPr>
              <a:t>осіб</a:t>
            </a:r>
            <a:r>
              <a:rPr lang="uk-UA" sz="2400" dirty="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75 577 </a:t>
            </a:r>
            <a:r>
              <a:rPr lang="uk-UA" sz="2400" dirty="0" smtClean="0">
                <a:latin typeface="Times New Roman" pitchFamily="18" charset="0"/>
                <a:cs typeface="Times New Roman" pitchFamily="18" charset="0"/>
              </a:rPr>
              <a:t>хворих на </a:t>
            </a:r>
            <a:r>
              <a:rPr lang="uk-UA" sz="2400" dirty="0" smtClean="0">
                <a:latin typeface="Times New Roman" pitchFamily="18" charset="0"/>
                <a:cs typeface="Times New Roman" pitchFamily="18" charset="0"/>
              </a:rPr>
              <a:t>СНІД;</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35 425 </a:t>
            </a:r>
            <a:r>
              <a:rPr lang="uk-UA" sz="2400" dirty="0" smtClean="0">
                <a:latin typeface="Times New Roman" pitchFamily="18" charset="0"/>
                <a:cs typeface="Times New Roman" pitchFamily="18" charset="0"/>
              </a:rPr>
              <a:t>померлих від </a:t>
            </a:r>
            <a:r>
              <a:rPr lang="uk-UA" sz="2400" dirty="0" err="1" smtClean="0">
                <a:latin typeface="Times New Roman" pitchFamily="18" charset="0"/>
                <a:cs typeface="Times New Roman" pitchFamily="18" charset="0"/>
              </a:rPr>
              <a:t>СНІДу</a:t>
            </a:r>
            <a:r>
              <a:rPr lang="uk-UA"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На 01.01.2015р. у </a:t>
            </a:r>
            <a:r>
              <a:rPr lang="uk-UA" sz="2400" dirty="0" err="1" smtClean="0">
                <a:latin typeface="Times New Roman" pitchFamily="18" charset="0"/>
                <a:cs typeface="Times New Roman" pitchFamily="18" charset="0"/>
              </a:rPr>
              <a:t>ЗОЗ</a:t>
            </a:r>
            <a:r>
              <a:rPr lang="uk-UA" sz="2400" dirty="0" smtClean="0">
                <a:latin typeface="Times New Roman" pitchFamily="18" charset="0"/>
                <a:cs typeface="Times New Roman" pitchFamily="18" charset="0"/>
              </a:rPr>
              <a:t> на обліку знаходилось:</a:t>
            </a:r>
          </a:p>
          <a:p>
            <a:pPr>
              <a:buFont typeface="Arial" pitchFamily="34" charset="0"/>
              <a:buChar char="•"/>
            </a:pPr>
            <a:r>
              <a:rPr lang="uk-UA" sz="2400" dirty="0" smtClean="0">
                <a:latin typeface="Times New Roman" pitchFamily="18" charset="0"/>
                <a:cs typeface="Times New Roman" pitchFamily="18" charset="0"/>
              </a:rPr>
              <a:t>137 970 </a:t>
            </a:r>
            <a:r>
              <a:rPr lang="uk-UA" sz="2400" dirty="0" smtClean="0">
                <a:latin typeface="Times New Roman" pitchFamily="18" charset="0"/>
                <a:cs typeface="Times New Roman" pitchFamily="18" charset="0"/>
              </a:rPr>
              <a:t>ВІЛ-(+) (322,5 на 100 тис. населення</a:t>
            </a:r>
            <a:r>
              <a:rPr lang="uk-UA"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33 279 </a:t>
            </a:r>
            <a:r>
              <a:rPr lang="uk-UA" sz="2400" dirty="0" smtClean="0">
                <a:latin typeface="Times New Roman" pitchFamily="18" charset="0"/>
                <a:cs typeface="Times New Roman" pitchFamily="18" charset="0"/>
              </a:rPr>
              <a:t>хворих на СНІД (77,8 на 100 тис. населення</a:t>
            </a:r>
            <a:r>
              <a:rPr lang="uk-UA"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a:buNone/>
            </a:pPr>
            <a:r>
              <a:rPr lang="uk-UA" sz="2400" dirty="0" smtClean="0">
                <a:latin typeface="Times New Roman" pitchFamily="18" charset="0"/>
                <a:cs typeface="Times New Roman" pitchFamily="18" charset="0"/>
              </a:rPr>
              <a:t>Території з високим рівнем поширеності ВІЛ </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південно-східні </a:t>
            </a:r>
            <a:r>
              <a:rPr lang="uk-UA" sz="2400" dirty="0" smtClean="0">
                <a:latin typeface="Times New Roman" pitchFamily="18" charset="0"/>
                <a:cs typeface="Times New Roman" pitchFamily="18" charset="0"/>
              </a:rPr>
              <a:t>регіони України, з низьким рівнем – західні області</a:t>
            </a:r>
            <a:endParaRPr lang="uk-UA" sz="2400" dirty="0">
              <a:latin typeface="Times New Roman" pitchFamily="18" charset="0"/>
              <a:cs typeface="Times New Roman" pitchFamily="18" charset="0"/>
            </a:endParaRPr>
          </a:p>
        </p:txBody>
      </p:sp>
      <p:sp>
        <p:nvSpPr>
          <p:cNvPr id="4" name="Прямоугольник 3"/>
          <p:cNvSpPr/>
          <p:nvPr/>
        </p:nvSpPr>
        <p:spPr>
          <a:xfrm>
            <a:off x="0" y="288168"/>
            <a:ext cx="12192000" cy="1200329"/>
          </a:xfrm>
          <a:prstGeom prst="rect">
            <a:avLst/>
          </a:prstGeom>
        </p:spPr>
        <p:txBody>
          <a:bodyPr wrap="square">
            <a:spAutoFit/>
          </a:bodyPr>
          <a:lstStyle/>
          <a:p>
            <a:pPr algn="ctr"/>
            <a:r>
              <a:rPr lang="uk-UA" sz="3600" dirty="0">
                <a:latin typeface="Times New Roman" pitchFamily="18" charset="0"/>
                <a:cs typeface="Times New Roman" pitchFamily="18" charset="0"/>
              </a:rPr>
              <a:t>Епідемічна ситуація з ВІЛ-інфекції/</a:t>
            </a:r>
            <a:r>
              <a:rPr lang="uk-UA" sz="3600" dirty="0" err="1">
                <a:latin typeface="Times New Roman" pitchFamily="18" charset="0"/>
                <a:cs typeface="Times New Roman" pitchFamily="18" charset="0"/>
              </a:rPr>
              <a:t>СНІДу</a:t>
            </a:r>
            <a:r>
              <a:rPr lang="uk-UA" sz="3600" dirty="0">
                <a:latin typeface="Times New Roman" pitchFamily="18" charset="0"/>
                <a:cs typeface="Times New Roman" pitchFamily="18" charset="0"/>
              </a:rPr>
              <a:t> </a:t>
            </a:r>
            <a:br>
              <a:rPr lang="uk-UA" sz="3600" dirty="0">
                <a:latin typeface="Times New Roman" pitchFamily="18" charset="0"/>
                <a:cs typeface="Times New Roman" pitchFamily="18" charset="0"/>
              </a:rPr>
            </a:br>
            <a:r>
              <a:rPr lang="uk-UA" sz="3600" dirty="0">
                <a:latin typeface="Times New Roman" pitchFamily="18" charset="0"/>
                <a:cs typeface="Times New Roman" pitchFamily="18" charset="0"/>
              </a:rPr>
              <a:t>в Україні (на 01.01.2015р.)</a:t>
            </a:r>
          </a:p>
        </p:txBody>
      </p:sp>
    </p:spTree>
    <p:extLst>
      <p:ext uri="{BB962C8B-B14F-4D97-AF65-F5344CB8AC3E}">
        <p14:creationId xmlns:p14="http://schemas.microsoft.com/office/powerpoint/2010/main" val="1550735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0" indent="0" algn="ctr">
              <a:buNone/>
            </a:pPr>
            <a:endParaRPr lang="uk-UA" dirty="0"/>
          </a:p>
        </p:txBody>
      </p:sp>
      <p:graphicFrame>
        <p:nvGraphicFramePr>
          <p:cNvPr id="4" name="Содержимое 3"/>
          <p:cNvGraphicFramePr>
            <a:graphicFrameLocks noGrp="1"/>
          </p:cNvGraphicFramePr>
          <p:nvPr>
            <p:ph idx="4294967295"/>
            <p:extLst>
              <p:ext uri="{D42A27DB-BD31-4B8C-83A1-F6EECF244321}">
                <p14:modId xmlns:p14="http://schemas.microsoft.com/office/powerpoint/2010/main" val="859109078"/>
              </p:ext>
            </p:extLst>
          </p:nvPr>
        </p:nvGraphicFramePr>
        <p:xfrm>
          <a:off x="506569" y="1668186"/>
          <a:ext cx="10972800" cy="4027326"/>
        </p:xfrm>
        <a:graphic>
          <a:graphicData uri="http://schemas.openxmlformats.org/drawingml/2006/table">
            <a:tbl>
              <a:tblPr firstRow="1" bandRow="1">
                <a:tableStyleId>{5C22544A-7EE6-4342-B048-85BDC9FD1C3A}</a:tableStyleId>
              </a:tblPr>
              <a:tblGrid>
                <a:gridCol w="5486400"/>
                <a:gridCol w="5486400"/>
              </a:tblGrid>
              <a:tr h="0">
                <a:tc>
                  <a:txBody>
                    <a:bodyPr/>
                    <a:lstStyle/>
                    <a:p>
                      <a:r>
                        <a:rPr lang="uk-UA" sz="2400" dirty="0" smtClean="0">
                          <a:latin typeface="Times New Roman" pitchFamily="18" charset="0"/>
                          <a:cs typeface="Times New Roman" pitchFamily="18" charset="0"/>
                        </a:rPr>
                        <a:t>Тканини і органи</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Тип клітин</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Кров</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Т-лімфоцити, макрофаги</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Шкіра</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Клітини </a:t>
                      </a:r>
                      <a:r>
                        <a:rPr lang="uk-UA" sz="2400" dirty="0" err="1" smtClean="0">
                          <a:latin typeface="Times New Roman" pitchFamily="18" charset="0"/>
                          <a:cs typeface="Times New Roman" pitchFamily="18" charset="0"/>
                        </a:rPr>
                        <a:t>Лангерганса</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Лімфовузли</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Фолікулярні дендритні клітини</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Легені</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Альвеолярні макрофаги</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Товста кишка, нирки</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Епітеліальні клітини</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Шийка матки</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Клітини шийки матки</a:t>
                      </a:r>
                      <a:endParaRPr lang="uk-UA" sz="2400" dirty="0">
                        <a:latin typeface="Times New Roman" pitchFamily="18" charset="0"/>
                        <a:cs typeface="Times New Roman" pitchFamily="18" charset="0"/>
                      </a:endParaRPr>
                    </a:p>
                  </a:txBody>
                  <a:tcPr marL="121920" marR="121920"/>
                </a:tc>
              </a:tr>
              <a:tr h="510018">
                <a:tc>
                  <a:txBody>
                    <a:bodyPr/>
                    <a:lstStyle/>
                    <a:p>
                      <a:r>
                        <a:rPr lang="uk-UA" sz="2400" dirty="0" smtClean="0">
                          <a:latin typeface="Times New Roman" pitchFamily="18" charset="0"/>
                          <a:cs typeface="Times New Roman" pitchFamily="18" charset="0"/>
                        </a:rPr>
                        <a:t>Головний мозок</a:t>
                      </a:r>
                      <a:endParaRPr lang="uk-UA" sz="2400" dirty="0">
                        <a:latin typeface="Times New Roman" pitchFamily="18" charset="0"/>
                        <a:cs typeface="Times New Roman" pitchFamily="18" charset="0"/>
                      </a:endParaRPr>
                    </a:p>
                  </a:txBody>
                  <a:tcPr marL="121920" marR="121920"/>
                </a:tc>
                <a:tc>
                  <a:txBody>
                    <a:bodyPr/>
                    <a:lstStyle/>
                    <a:p>
                      <a:r>
                        <a:rPr lang="uk-UA" sz="2400" dirty="0" smtClean="0">
                          <a:latin typeface="Times New Roman" pitchFamily="18" charset="0"/>
                          <a:cs typeface="Times New Roman" pitchFamily="18" charset="0"/>
                        </a:rPr>
                        <a:t>Клітини </a:t>
                      </a:r>
                      <a:r>
                        <a:rPr lang="uk-UA" sz="2400" dirty="0" err="1" smtClean="0">
                          <a:latin typeface="Times New Roman" pitchFamily="18" charset="0"/>
                          <a:cs typeface="Times New Roman" pitchFamily="18" charset="0"/>
                        </a:rPr>
                        <a:t>олігодендроглії</a:t>
                      </a:r>
                      <a:endParaRPr lang="uk-UA" sz="2400" dirty="0">
                        <a:latin typeface="Times New Roman" pitchFamily="18" charset="0"/>
                        <a:cs typeface="Times New Roman" pitchFamily="18" charset="0"/>
                      </a:endParaRPr>
                    </a:p>
                  </a:txBody>
                  <a:tcPr marL="121920" marR="121920"/>
                </a:tc>
              </a:tr>
            </a:tbl>
          </a:graphicData>
        </a:graphic>
      </p:graphicFrame>
      <p:sp>
        <p:nvSpPr>
          <p:cNvPr id="3" name="TextBox 2"/>
          <p:cNvSpPr txBox="1"/>
          <p:nvPr/>
        </p:nvSpPr>
        <p:spPr>
          <a:xfrm>
            <a:off x="3515930" y="703523"/>
            <a:ext cx="5316905" cy="584775"/>
          </a:xfrm>
          <a:prstGeom prst="rect">
            <a:avLst/>
          </a:prstGeom>
          <a:noFill/>
        </p:spPr>
        <p:txBody>
          <a:bodyPr wrap="none" rtlCol="0">
            <a:spAutoFit/>
          </a:bodyPr>
          <a:lstStyle/>
          <a:p>
            <a:r>
              <a:rPr lang="uk-UA" sz="3200" dirty="0" smtClean="0">
                <a:latin typeface="Times New Roman" pitchFamily="18" charset="0"/>
                <a:cs typeface="Times New Roman" pitchFamily="18" charset="0"/>
              </a:rPr>
              <a:t>Клітини, які уражаються ВІЛ</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422127749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09600" y="1775192"/>
            <a:ext cx="10972800" cy="4625609"/>
          </a:xfrm>
          <a:prstGeom prst="rect">
            <a:avLst/>
          </a:prstGeom>
        </p:spPr>
        <p:txBody>
          <a:bodyPr>
            <a:normAutofit/>
          </a:bodyPr>
          <a:lstStyle/>
          <a:p>
            <a:pPr>
              <a:buNone/>
            </a:pPr>
            <a:r>
              <a:rPr lang="uk-UA" sz="2400" dirty="0" smtClean="0">
                <a:latin typeface="Times New Roman" pitchFamily="18" charset="0"/>
                <a:cs typeface="Times New Roman" pitchFamily="18" charset="0"/>
              </a:rPr>
              <a:t>	Віл не стійкий до дії багатьох фізико-хімічних </a:t>
            </a:r>
            <a:r>
              <a:rPr lang="uk-UA" sz="2400" dirty="0" smtClean="0">
                <a:latin typeface="Times New Roman" pitchFamily="18" charset="0"/>
                <a:cs typeface="Times New Roman" pitchFamily="18" charset="0"/>
              </a:rPr>
              <a:t>чинників:</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При 23-27°С у рідкому середовищі ВІЛ зберігає активність впродовж 14-25 </a:t>
            </a:r>
            <a:r>
              <a:rPr lang="uk-UA" sz="2400" dirty="0" smtClean="0">
                <a:latin typeface="Times New Roman" pitchFamily="18" charset="0"/>
                <a:cs typeface="Times New Roman" pitchFamily="18" charset="0"/>
              </a:rPr>
              <a:t>днів;</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При 36-37°С – впродовж 11 </a:t>
            </a:r>
            <a:r>
              <a:rPr lang="uk-UA" sz="2400" dirty="0" smtClean="0">
                <a:latin typeface="Times New Roman" pitchFamily="18" charset="0"/>
                <a:cs typeface="Times New Roman" pitchFamily="18" charset="0"/>
              </a:rPr>
              <a:t>днів;</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При 80-100°С – </a:t>
            </a:r>
            <a:r>
              <a:rPr lang="uk-UA" sz="2400" dirty="0" err="1" smtClean="0">
                <a:latin typeface="Times New Roman" pitchFamily="18" charset="0"/>
                <a:cs typeface="Times New Roman" pitchFamily="18" charset="0"/>
              </a:rPr>
              <a:t>інактивується</a:t>
            </a:r>
            <a:r>
              <a:rPr lang="uk-UA" sz="2400" dirty="0" smtClean="0">
                <a:latin typeface="Times New Roman" pitchFamily="18" charset="0"/>
                <a:cs typeface="Times New Roman" pitchFamily="18" charset="0"/>
              </a:rPr>
              <a:t> за 1-5 </a:t>
            </a:r>
            <a:r>
              <a:rPr lang="uk-UA" sz="2400" dirty="0" smtClean="0">
                <a:latin typeface="Times New Roman" pitchFamily="18" charset="0"/>
                <a:cs typeface="Times New Roman" pitchFamily="18" charset="0"/>
              </a:rPr>
              <a:t>хвилин;</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ВІЛ швидше гине при використанні дезінфектантів (6% перекис водню, 2% розчин </a:t>
            </a:r>
            <a:r>
              <a:rPr lang="uk-UA" sz="2400" dirty="0" err="1" smtClean="0">
                <a:latin typeface="Times New Roman" pitchFamily="18" charset="0"/>
                <a:cs typeface="Times New Roman" pitchFamily="18" charset="0"/>
              </a:rPr>
              <a:t>глютаральдегіду</a:t>
            </a:r>
            <a:r>
              <a:rPr lang="uk-UA" sz="2400" dirty="0" smtClean="0">
                <a:latin typeface="Times New Roman" pitchFamily="18" charset="0"/>
                <a:cs typeface="Times New Roman" pitchFamily="18" charset="0"/>
              </a:rPr>
              <a:t>);</a:t>
            </a:r>
            <a:endParaRPr lang="uk-UA" sz="2400" dirty="0" smtClean="0">
              <a:latin typeface="Times New Roman" pitchFamily="18" charset="0"/>
              <a:cs typeface="Times New Roman" pitchFamily="18" charset="0"/>
            </a:endParaRPr>
          </a:p>
          <a:p>
            <a:pPr>
              <a:buFont typeface="Arial" pitchFamily="34" charset="0"/>
              <a:buChar char="•"/>
            </a:pPr>
            <a:r>
              <a:rPr lang="uk-UA" sz="2400" dirty="0" smtClean="0">
                <a:latin typeface="Times New Roman" pitchFamily="18" charset="0"/>
                <a:cs typeface="Times New Roman" pitchFamily="18" charset="0"/>
              </a:rPr>
              <a:t>ВІЛ стійкий до дії іонізуючої радіації, </a:t>
            </a:r>
            <a:r>
              <a:rPr lang="uk-UA" sz="2400" dirty="0" err="1" smtClean="0">
                <a:latin typeface="Times New Roman" pitchFamily="18" charset="0"/>
                <a:cs typeface="Times New Roman" pitchFamily="18" charset="0"/>
              </a:rPr>
              <a:t>УФ-опромінювання</a:t>
            </a:r>
            <a:r>
              <a:rPr lang="uk-UA" sz="2400" dirty="0" smtClean="0">
                <a:latin typeface="Times New Roman" pitchFamily="18" charset="0"/>
                <a:cs typeface="Times New Roman" pitchFamily="18" charset="0"/>
              </a:rPr>
              <a:t>, заморожування при -70°С – до 10 </a:t>
            </a:r>
            <a:r>
              <a:rPr lang="uk-UA" sz="2400" dirty="0" smtClean="0">
                <a:latin typeface="Times New Roman" pitchFamily="18" charset="0"/>
                <a:cs typeface="Times New Roman" pitchFamily="18" charset="0"/>
              </a:rPr>
              <a:t>років.</a:t>
            </a:r>
            <a:endParaRPr lang="uk-UA" sz="2400" dirty="0">
              <a:latin typeface="Times New Roman" pitchFamily="18" charset="0"/>
              <a:cs typeface="Times New Roman" pitchFamily="18" charset="0"/>
            </a:endParaRPr>
          </a:p>
        </p:txBody>
      </p:sp>
      <p:sp>
        <p:nvSpPr>
          <p:cNvPr id="4" name="Прямоугольник 3"/>
          <p:cNvSpPr/>
          <p:nvPr/>
        </p:nvSpPr>
        <p:spPr>
          <a:xfrm>
            <a:off x="2302292" y="771588"/>
            <a:ext cx="7420621" cy="584775"/>
          </a:xfrm>
          <a:prstGeom prst="rect">
            <a:avLst/>
          </a:prstGeom>
        </p:spPr>
        <p:txBody>
          <a:bodyPr wrap="none">
            <a:spAutoFit/>
          </a:bodyPr>
          <a:lstStyle/>
          <a:p>
            <a:r>
              <a:rPr lang="uk-UA" sz="3200" dirty="0">
                <a:latin typeface="Times New Roman" pitchFamily="18" charset="0"/>
                <a:cs typeface="Times New Roman" pitchFamily="18" charset="0"/>
              </a:rPr>
              <a:t>Стійкість ВІЛ у зовнішньому середовищі</a:t>
            </a:r>
          </a:p>
        </p:txBody>
      </p:sp>
    </p:spTree>
    <p:extLst>
      <p:ext uri="{BB962C8B-B14F-4D97-AF65-F5344CB8AC3E}">
        <p14:creationId xmlns:p14="http://schemas.microsoft.com/office/powerpoint/2010/main" val="32913643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077532" y="2176529"/>
            <a:ext cx="10972800" cy="4211393"/>
          </a:xfrm>
          <a:prstGeom prst="rect">
            <a:avLst/>
          </a:prstGeom>
        </p:spPr>
        <p:txBody>
          <a:bodyPr/>
          <a:lstStyle/>
          <a:p>
            <a:pPr>
              <a:buFont typeface="Arial" pitchFamily="34" charset="0"/>
              <a:buChar char="•"/>
            </a:pPr>
            <a:r>
              <a:rPr lang="uk-UA" sz="2800" dirty="0" smtClean="0">
                <a:latin typeface="Times New Roman" pitchFamily="18" charset="0"/>
                <a:cs typeface="Times New Roman" pitchFamily="18" charset="0"/>
              </a:rPr>
              <a:t>Запобігання поширення ВІЛ-інфекції серед населення</a:t>
            </a:r>
          </a:p>
          <a:p>
            <a:pPr>
              <a:buFont typeface="Arial" pitchFamily="34" charset="0"/>
              <a:buChar char="•"/>
            </a:pPr>
            <a:r>
              <a:rPr lang="uk-UA" sz="2800" dirty="0" smtClean="0">
                <a:latin typeface="Times New Roman" pitchFamily="18" charset="0"/>
                <a:cs typeface="Times New Roman" pitchFamily="18" charset="0"/>
              </a:rPr>
              <a:t>Захист та забезпечення прав людей, які живуть з ВІЛ</a:t>
            </a:r>
          </a:p>
          <a:p>
            <a:pPr>
              <a:buFont typeface="Arial" pitchFamily="34" charset="0"/>
              <a:buChar char="•"/>
            </a:pPr>
            <a:r>
              <a:rPr lang="uk-UA" sz="2800" dirty="0" smtClean="0">
                <a:latin typeface="Times New Roman" pitchFamily="18" charset="0"/>
                <a:cs typeface="Times New Roman" pitchFamily="18" charset="0"/>
              </a:rPr>
              <a:t>Надання медичної допомоги</a:t>
            </a:r>
          </a:p>
          <a:p>
            <a:pPr>
              <a:buFont typeface="Arial" pitchFamily="34" charset="0"/>
              <a:buChar char="•"/>
            </a:pPr>
            <a:r>
              <a:rPr lang="uk-UA" sz="2800" dirty="0" smtClean="0">
                <a:latin typeface="Times New Roman" pitchFamily="18" charset="0"/>
                <a:cs typeface="Times New Roman" pitchFamily="18" charset="0"/>
              </a:rPr>
              <a:t>Соціальний захист населення</a:t>
            </a:r>
            <a:endParaRPr lang="uk-UA" sz="2800" dirty="0">
              <a:latin typeface="Times New Roman" pitchFamily="18" charset="0"/>
              <a:cs typeface="Times New Roman" pitchFamily="18" charset="0"/>
            </a:endParaRPr>
          </a:p>
        </p:txBody>
      </p:sp>
      <p:sp>
        <p:nvSpPr>
          <p:cNvPr id="4" name="Прямоугольник 3"/>
          <p:cNvSpPr/>
          <p:nvPr/>
        </p:nvSpPr>
        <p:spPr>
          <a:xfrm>
            <a:off x="2691685" y="841179"/>
            <a:ext cx="6967472" cy="584775"/>
          </a:xfrm>
          <a:prstGeom prst="rect">
            <a:avLst/>
          </a:prstGeom>
        </p:spPr>
        <p:txBody>
          <a:bodyPr wrap="square">
            <a:spAutoFit/>
          </a:bodyPr>
          <a:lstStyle/>
          <a:p>
            <a:r>
              <a:rPr lang="uk-UA" sz="3200" dirty="0">
                <a:latin typeface="Times New Roman" pitchFamily="18" charset="0"/>
                <a:cs typeface="Times New Roman" pitchFamily="18" charset="0"/>
              </a:rPr>
              <a:t>Державна політика щодо </a:t>
            </a:r>
            <a:r>
              <a:rPr lang="uk-UA" sz="3200" dirty="0" smtClean="0">
                <a:latin typeface="Times New Roman" pitchFamily="18" charset="0"/>
                <a:cs typeface="Times New Roman" pitchFamily="18" charset="0"/>
              </a:rPr>
              <a:t>ВІЛ-інфекції</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23073049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96721" y="1891102"/>
            <a:ext cx="10972800" cy="3711208"/>
          </a:xfrm>
          <a:prstGeom prst="rect">
            <a:avLst/>
          </a:prstGeom>
        </p:spPr>
        <p:txBody>
          <a:bodyPr>
            <a:noAutofit/>
          </a:bodyPr>
          <a:lstStyle/>
          <a:p>
            <a:pPr>
              <a:buNone/>
            </a:pPr>
            <a:r>
              <a:rPr lang="uk-UA" sz="2400" dirty="0" smtClean="0">
                <a:latin typeface="Times New Roman" pitchFamily="18" charset="0"/>
                <a:cs typeface="Times New Roman" pitchFamily="18" charset="0"/>
              </a:rPr>
              <a:t>	Законодавство України у сфері протидії поширенню хвороб, зумовлених ВІЛ, базується на законах України:</a:t>
            </a:r>
          </a:p>
          <a:p>
            <a:pPr>
              <a:buFont typeface="Arial" pitchFamily="34" charset="0"/>
              <a:buChar char="•"/>
            </a:pPr>
            <a:r>
              <a:rPr lang="uk-UA" sz="2400" dirty="0" smtClean="0">
                <a:latin typeface="Times New Roman" pitchFamily="18" charset="0"/>
                <a:cs typeface="Times New Roman" pitchFamily="18" charset="0"/>
              </a:rPr>
              <a:t>Конституція України</a:t>
            </a:r>
          </a:p>
          <a:p>
            <a:pPr>
              <a:buFont typeface="Arial" pitchFamily="34" charset="0"/>
              <a:buChar char="•"/>
            </a:pPr>
            <a:r>
              <a:rPr lang="uk-UA" sz="2400" dirty="0" smtClean="0">
                <a:latin typeface="Times New Roman" pitchFamily="18" charset="0"/>
                <a:cs typeface="Times New Roman" pitchFamily="18" charset="0"/>
              </a:rPr>
              <a:t>Основи законодавства України про охорону здоров'я</a:t>
            </a:r>
          </a:p>
          <a:p>
            <a:pPr>
              <a:buFont typeface="Arial" pitchFamily="34" charset="0"/>
              <a:buChar char="•"/>
            </a:pPr>
            <a:r>
              <a:rPr lang="uk-UA" sz="2400" dirty="0" smtClean="0">
                <a:latin typeface="Times New Roman" pitchFamily="18" charset="0"/>
                <a:cs typeface="Times New Roman" pitchFamily="18" charset="0"/>
              </a:rPr>
              <a:t>Про забезпечення санітарного та епідемічного благополуччя населення</a:t>
            </a:r>
          </a:p>
          <a:p>
            <a:pPr>
              <a:buFont typeface="Arial" pitchFamily="34" charset="0"/>
              <a:buChar char="•"/>
            </a:pPr>
            <a:r>
              <a:rPr lang="uk-UA" sz="2400" dirty="0" smtClean="0">
                <a:latin typeface="Times New Roman" pitchFamily="18" charset="0"/>
                <a:cs typeface="Times New Roman" pitchFamily="18" charset="0"/>
              </a:rPr>
              <a:t>Про боротьбу із захворюванням на туберкульоз</a:t>
            </a:r>
          </a:p>
          <a:p>
            <a:pPr>
              <a:buFont typeface="Arial" pitchFamily="34" charset="0"/>
              <a:buChar char="•"/>
            </a:pPr>
            <a:r>
              <a:rPr lang="uk-UA" sz="2400" dirty="0" smtClean="0">
                <a:latin typeface="Times New Roman" pitchFamily="18" charset="0"/>
                <a:cs typeface="Times New Roman" pitchFamily="18" charset="0"/>
              </a:rPr>
              <a:t>Про протидію поширенню хвороб, зумовлених ВІЛ, та правовий і соціальний захист людей, які живуть з ВІЛ (2010р.)</a:t>
            </a:r>
            <a:endParaRPr lang="uk-UA" sz="2400" dirty="0">
              <a:latin typeface="Times New Roman" pitchFamily="18" charset="0"/>
              <a:cs typeface="Times New Roman" pitchFamily="18" charset="0"/>
            </a:endParaRPr>
          </a:p>
        </p:txBody>
      </p:sp>
      <p:sp>
        <p:nvSpPr>
          <p:cNvPr id="5" name="TextBox 4"/>
          <p:cNvSpPr txBox="1"/>
          <p:nvPr/>
        </p:nvSpPr>
        <p:spPr>
          <a:xfrm>
            <a:off x="4481848" y="721217"/>
            <a:ext cx="2891304" cy="584775"/>
          </a:xfrm>
          <a:prstGeom prst="rect">
            <a:avLst/>
          </a:prstGeom>
          <a:noFill/>
        </p:spPr>
        <p:txBody>
          <a:bodyPr wrap="none" rtlCol="0">
            <a:spAutoFit/>
          </a:bodyPr>
          <a:lstStyle/>
          <a:p>
            <a:r>
              <a:rPr lang="uk-UA" sz="3200" dirty="0" smtClean="0">
                <a:latin typeface="Times New Roman" pitchFamily="18" charset="0"/>
                <a:cs typeface="Times New Roman" pitchFamily="18" charset="0"/>
              </a:rPr>
              <a:t>Закони України</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193561529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09600" y="1968375"/>
            <a:ext cx="10972800" cy="4625609"/>
          </a:xfrm>
          <a:prstGeom prst="rect">
            <a:avLst/>
          </a:prstGeom>
        </p:spPr>
        <p:txBody>
          <a:bodyPr>
            <a:normAutofit/>
          </a:bodyPr>
          <a:lstStyle/>
          <a:p>
            <a:pPr>
              <a:buFont typeface="Arial" pitchFamily="34" charset="0"/>
              <a:buChar char="•"/>
            </a:pPr>
            <a:r>
              <a:rPr lang="uk-UA" sz="2400" dirty="0" smtClean="0">
                <a:latin typeface="Times New Roman" pitchFamily="18" charset="0"/>
                <a:cs typeface="Times New Roman" pitchFamily="18" charset="0"/>
              </a:rPr>
              <a:t>Право особи на тестування з метою виявлення ВІЛ, умови та порядок його проведення та порядок повідомлення про результати тестування.</a:t>
            </a:r>
          </a:p>
          <a:p>
            <a:pPr>
              <a:buFont typeface="Arial" pitchFamily="34" charset="0"/>
              <a:buChar char="•"/>
            </a:pPr>
            <a:r>
              <a:rPr lang="uk-UA" sz="2400" dirty="0" smtClean="0">
                <a:latin typeface="Times New Roman" pitchFamily="18" charset="0"/>
                <a:cs typeface="Times New Roman" pitchFamily="18" charset="0"/>
              </a:rPr>
              <a:t>Реєстрація та облік людей, які живуть з ВІЛ, здійснення медичного нагляду за ними.</a:t>
            </a:r>
          </a:p>
          <a:p>
            <a:pPr>
              <a:buFont typeface="Arial" pitchFamily="34" charset="0"/>
              <a:buChar char="•"/>
            </a:pPr>
            <a:r>
              <a:rPr lang="uk-UA" sz="2400" dirty="0" smtClean="0">
                <a:latin typeface="Times New Roman" pitchFamily="18" charset="0"/>
                <a:cs typeface="Times New Roman" pitchFamily="18" charset="0"/>
              </a:rPr>
              <a:t>Медична допомога людям, які живуть з ВІЛ.</a:t>
            </a:r>
          </a:p>
          <a:p>
            <a:pPr>
              <a:buFont typeface="Arial" pitchFamily="34" charset="0"/>
              <a:buChar char="•"/>
            </a:pPr>
            <a:r>
              <a:rPr lang="uk-UA" sz="2400" dirty="0" smtClean="0">
                <a:latin typeface="Times New Roman" pitchFamily="18" charset="0"/>
                <a:cs typeface="Times New Roman" pitchFamily="18" charset="0"/>
              </a:rPr>
              <a:t>Обов'язки людей, які живуть з ВІЛ.</a:t>
            </a:r>
          </a:p>
          <a:p>
            <a:pPr>
              <a:buFont typeface="Arial" pitchFamily="34" charset="0"/>
              <a:buChar char="•"/>
            </a:pPr>
            <a:r>
              <a:rPr lang="uk-UA" sz="2400" dirty="0" smtClean="0">
                <a:latin typeface="Times New Roman" pitchFamily="18" charset="0"/>
                <a:cs typeface="Times New Roman" pitchFamily="18" charset="0"/>
              </a:rPr>
              <a:t>Право людей, які живуть з ВІЛ, на інформацію.</a:t>
            </a:r>
          </a:p>
          <a:p>
            <a:pPr>
              <a:buFont typeface="Arial" pitchFamily="34" charset="0"/>
              <a:buChar char="•"/>
            </a:pPr>
            <a:r>
              <a:rPr lang="uk-UA" sz="2400" dirty="0" smtClean="0">
                <a:latin typeface="Times New Roman" pitchFamily="18" charset="0"/>
                <a:cs typeface="Times New Roman" pitchFamily="18" charset="0"/>
              </a:rPr>
              <a:t>Захист інформації про позитивний ВІЛ-статус людини від розголошення та розкриття третім особам.</a:t>
            </a:r>
            <a:endParaRPr lang="uk-UA" sz="2400" dirty="0">
              <a:latin typeface="Times New Roman" pitchFamily="18" charset="0"/>
              <a:cs typeface="Times New Roman" pitchFamily="18" charset="0"/>
            </a:endParaRPr>
          </a:p>
        </p:txBody>
      </p:sp>
      <p:sp>
        <p:nvSpPr>
          <p:cNvPr id="5" name="Прямоугольник 4"/>
          <p:cNvSpPr/>
          <p:nvPr/>
        </p:nvSpPr>
        <p:spPr>
          <a:xfrm>
            <a:off x="798490" y="584743"/>
            <a:ext cx="10522040" cy="954107"/>
          </a:xfrm>
          <a:prstGeom prst="rect">
            <a:avLst/>
          </a:prstGeom>
        </p:spPr>
        <p:txBody>
          <a:bodyPr wrap="square">
            <a:spAutoFit/>
          </a:bodyPr>
          <a:lstStyle/>
          <a:p>
            <a:r>
              <a:rPr lang="uk-UA" sz="2800" dirty="0">
                <a:latin typeface="Times New Roman" pitchFamily="18" charset="0"/>
                <a:cs typeface="Times New Roman" pitchFamily="18" charset="0"/>
              </a:rPr>
              <a:t>Закон України: Про протидію поширенню хвороб, зумовлених ВІЛ, та правовий і соціальний захист людей, які живуть з ВІЛ (2010р.)</a:t>
            </a:r>
          </a:p>
        </p:txBody>
      </p:sp>
    </p:spTree>
    <p:extLst>
      <p:ext uri="{BB962C8B-B14F-4D97-AF65-F5344CB8AC3E}">
        <p14:creationId xmlns:p14="http://schemas.microsoft.com/office/powerpoint/2010/main" val="349492010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545465" y="2084285"/>
            <a:ext cx="10075572" cy="2577867"/>
          </a:xfrm>
          <a:prstGeom prst="rect">
            <a:avLst/>
          </a:prstGeom>
        </p:spPr>
        <p:txBody>
          <a:bodyPr/>
          <a:lstStyle/>
          <a:p>
            <a:pPr>
              <a:buNone/>
            </a:pPr>
            <a:r>
              <a:rPr lang="uk-UA" sz="2400" dirty="0" smtClean="0">
                <a:latin typeface="Times New Roman" pitchFamily="18" charset="0"/>
                <a:cs typeface="Times New Roman" pitchFamily="18" charset="0"/>
              </a:rPr>
              <a:t>Цивільний кодекс:</a:t>
            </a:r>
          </a:p>
          <a:p>
            <a:pPr>
              <a:buFont typeface="Arial" pitchFamily="34" charset="0"/>
              <a:buChar char="•"/>
            </a:pPr>
            <a:r>
              <a:rPr lang="uk-UA" sz="2400" dirty="0" smtClean="0">
                <a:latin typeface="Times New Roman" pitchFamily="18" charset="0"/>
                <a:cs typeface="Times New Roman" pitchFamily="18" charset="0"/>
              </a:rPr>
              <a:t>Право на життя (ст.281)</a:t>
            </a:r>
          </a:p>
          <a:p>
            <a:pPr>
              <a:buFont typeface="Arial" pitchFamily="34" charset="0"/>
              <a:buChar char="•"/>
            </a:pPr>
            <a:r>
              <a:rPr lang="uk-UA" sz="2400" dirty="0" smtClean="0">
                <a:latin typeface="Times New Roman" pitchFamily="18" charset="0"/>
                <a:cs typeface="Times New Roman" pitchFamily="18" charset="0"/>
              </a:rPr>
              <a:t>Право на охорону здоров'я (ст.283)</a:t>
            </a:r>
          </a:p>
          <a:p>
            <a:pPr>
              <a:buFont typeface="Arial" pitchFamily="34" charset="0"/>
              <a:buChar char="•"/>
            </a:pPr>
            <a:r>
              <a:rPr lang="uk-UA" sz="2400" dirty="0" smtClean="0">
                <a:latin typeface="Times New Roman" pitchFamily="18" charset="0"/>
                <a:cs typeface="Times New Roman" pitchFamily="18" charset="0"/>
              </a:rPr>
              <a:t>Право на медичну допомогу (ст.284)</a:t>
            </a:r>
          </a:p>
          <a:p>
            <a:pPr>
              <a:buFont typeface="Arial" pitchFamily="34" charset="0"/>
              <a:buChar char="•"/>
            </a:pPr>
            <a:r>
              <a:rPr lang="uk-UA" sz="2400" dirty="0" smtClean="0">
                <a:latin typeface="Times New Roman" pitchFamily="18" charset="0"/>
                <a:cs typeface="Times New Roman" pitchFamily="18" charset="0"/>
              </a:rPr>
              <a:t>Право на інформацію про стан свого здоров'я (ст.285)</a:t>
            </a:r>
            <a:endParaRPr lang="uk-UA" sz="2400" dirty="0">
              <a:latin typeface="Times New Roman" pitchFamily="18" charset="0"/>
              <a:cs typeface="Times New Roman" pitchFamily="18" charset="0"/>
            </a:endParaRPr>
          </a:p>
        </p:txBody>
      </p:sp>
      <p:sp>
        <p:nvSpPr>
          <p:cNvPr id="4" name="Прямоугольник 3"/>
          <p:cNvSpPr/>
          <p:nvPr/>
        </p:nvSpPr>
        <p:spPr>
          <a:xfrm>
            <a:off x="4192216" y="800360"/>
            <a:ext cx="2842060" cy="584775"/>
          </a:xfrm>
          <a:prstGeom prst="rect">
            <a:avLst/>
          </a:prstGeom>
        </p:spPr>
        <p:txBody>
          <a:bodyPr wrap="none">
            <a:spAutoFit/>
          </a:bodyPr>
          <a:lstStyle/>
          <a:p>
            <a:r>
              <a:rPr lang="uk-UA" sz="3200" dirty="0" smtClean="0">
                <a:latin typeface="Times New Roman" pitchFamily="18" charset="0"/>
                <a:cs typeface="Times New Roman" pitchFamily="18" charset="0"/>
              </a:rPr>
              <a:t>Права пацієнта</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34394800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9243" y="1311553"/>
            <a:ext cx="11423561" cy="4934700"/>
          </a:xfrm>
          <a:prstGeom prst="rect">
            <a:avLst/>
          </a:prstGeom>
        </p:spPr>
        <p:txBody>
          <a:bodyPr>
            <a:noAutofit/>
          </a:bodyPr>
          <a:lstStyle/>
          <a:p>
            <a:pPr>
              <a:buNone/>
            </a:pPr>
            <a:r>
              <a:rPr lang="uk-UA" sz="9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Закон України: </a:t>
            </a:r>
            <a:r>
              <a:rPr lang="uk-UA" sz="1800" dirty="0" err="1" smtClean="0">
                <a:latin typeface="Times New Roman" pitchFamily="18" charset="0"/>
                <a:cs typeface="Times New Roman" pitchFamily="18" charset="0"/>
              </a:rPr>
              <a:t>“Про</a:t>
            </a:r>
            <a:r>
              <a:rPr lang="uk-UA" sz="1800" dirty="0" smtClean="0">
                <a:latin typeface="Times New Roman" pitchFamily="18" charset="0"/>
                <a:cs typeface="Times New Roman" pitchFamily="18" charset="0"/>
              </a:rPr>
              <a:t> протидію поширенню хвороб, зумовлених ВІЛ, та правовий і соціальний захист людей, які живуть з ВІЛ (2010р.)”:</a:t>
            </a:r>
          </a:p>
          <a:p>
            <a:pPr>
              <a:buFont typeface="Arial" pitchFamily="34" charset="0"/>
              <a:buChar char="•"/>
            </a:pPr>
            <a:r>
              <a:rPr lang="uk-UA" sz="1800" dirty="0" smtClean="0">
                <a:latin typeface="Times New Roman" pitchFamily="18" charset="0"/>
                <a:cs typeface="Times New Roman" pitchFamily="18" charset="0"/>
              </a:rPr>
              <a:t>Люди, які живуть з ВІЛ, мають право на участь у допоміжних репродуктивних технологіях за умови запобігання передачі ВІЛ-інфекції від батьків майбутній дитині (ст.10)</a:t>
            </a:r>
          </a:p>
          <a:p>
            <a:pPr>
              <a:buFont typeface="Arial" pitchFamily="34" charset="0"/>
              <a:buChar char="•"/>
            </a:pPr>
            <a:r>
              <a:rPr lang="uk-UA" sz="1800" dirty="0" smtClean="0">
                <a:latin typeface="Times New Roman" pitchFamily="18" charset="0"/>
                <a:cs typeface="Times New Roman" pitchFamily="18" charset="0"/>
              </a:rPr>
              <a:t>Право людей, які живуть з ВІЛ, на інформацію. Захист інформації про позитивний ВІЛ-статус людини від розголошення та розкриття третім особам (ст.13)</a:t>
            </a:r>
          </a:p>
          <a:p>
            <a:pPr>
              <a:buFont typeface="Arial" pitchFamily="34" charset="0"/>
              <a:buChar char="•"/>
            </a:pPr>
            <a:r>
              <a:rPr lang="uk-UA" sz="1800" dirty="0" smtClean="0">
                <a:latin typeface="Times New Roman" pitchFamily="18" charset="0"/>
                <a:cs typeface="Times New Roman" pitchFamily="18" charset="0"/>
              </a:rPr>
              <a:t>Рівність перед законом та заборона дискримінації людей, які живуть з ВІЛ, та осіб, які належать до груп підвищеного ризику щодо інфікування ВІЛ (ст.14)</a:t>
            </a:r>
          </a:p>
          <a:p>
            <a:pPr>
              <a:buFont typeface="Arial" pitchFamily="34" charset="0"/>
              <a:buChar char="•"/>
            </a:pPr>
            <a:r>
              <a:rPr lang="uk-UA" sz="1800" dirty="0" smtClean="0">
                <a:latin typeface="Times New Roman" pitchFamily="18" charset="0"/>
                <a:cs typeface="Times New Roman" pitchFamily="18" charset="0"/>
              </a:rPr>
              <a:t>Крім загальних прав і свобод людини і громадянина, люди, які живуть з ВІЛ, мають також право на:</a:t>
            </a:r>
          </a:p>
          <a:p>
            <a:pPr lvl="1">
              <a:buSzPct val="100000"/>
              <a:buFont typeface="Arial" pitchFamily="34" charset="0"/>
              <a:buChar char="•"/>
            </a:pPr>
            <a:r>
              <a:rPr lang="uk-UA" sz="1800" dirty="0" smtClean="0">
                <a:latin typeface="Times New Roman" pitchFamily="18" charset="0"/>
                <a:cs typeface="Times New Roman" pitchFamily="18" charset="0"/>
              </a:rPr>
              <a:t>відшкодування шкоди, пов'язаної з обмеженням прав пацієнтів унаслідок розголошення чи розкриття інформації про їх позитивний ВІЛ-статус.</a:t>
            </a:r>
          </a:p>
          <a:p>
            <a:pPr lvl="1">
              <a:buSzPct val="100000"/>
              <a:buFont typeface="Arial" pitchFamily="34" charset="0"/>
              <a:buChar char="•"/>
            </a:pPr>
            <a:r>
              <a:rPr lang="uk-UA" sz="1800" dirty="0" smtClean="0">
                <a:latin typeface="Times New Roman" pitchFamily="18" charset="0"/>
                <a:cs typeface="Times New Roman" pitchFamily="18" charset="0"/>
              </a:rPr>
              <a:t>безоплатне забезпечення </a:t>
            </a:r>
            <a:r>
              <a:rPr lang="uk-UA" sz="1800" dirty="0" err="1" smtClean="0">
                <a:latin typeface="Times New Roman" pitchFamily="18" charset="0"/>
                <a:cs typeface="Times New Roman" pitchFamily="18" charset="0"/>
              </a:rPr>
              <a:t>АРВ</a:t>
            </a:r>
            <a:r>
              <a:rPr lang="uk-UA" sz="1800" dirty="0" smtClean="0">
                <a:latin typeface="Times New Roman" pitchFamily="18" charset="0"/>
                <a:cs typeface="Times New Roman" pitchFamily="18" charset="0"/>
              </a:rPr>
              <a:t> препаратами та лікарськими засобами для лікування опортуністичних інфекцій.</a:t>
            </a:r>
          </a:p>
          <a:p>
            <a:pPr lvl="1">
              <a:buSzPct val="100000"/>
              <a:buFont typeface="Arial" pitchFamily="34" charset="0"/>
              <a:buChar char="•"/>
            </a:pPr>
            <a:r>
              <a:rPr lang="uk-UA" sz="1800" dirty="0" smtClean="0">
                <a:latin typeface="Times New Roman" pitchFamily="18" charset="0"/>
                <a:cs typeface="Times New Roman" pitchFamily="18" charset="0"/>
              </a:rPr>
              <a:t>ВІЛ-інфіковані беруть участь у пов'язаних з ВІЛ-інфекцією наукових дослідженнях, випробуваннях відповідних медичних засобів і методів, навчальному процесі, фотографуванні, </a:t>
            </a:r>
            <a:r>
              <a:rPr lang="uk-UA" sz="1800" dirty="0" err="1" smtClean="0">
                <a:latin typeface="Times New Roman" pitchFamily="18" charset="0"/>
                <a:cs typeface="Times New Roman" pitchFamily="18" charset="0"/>
              </a:rPr>
              <a:t>відео-</a:t>
            </a:r>
            <a:r>
              <a:rPr lang="uk-UA" sz="1800" dirty="0" smtClean="0">
                <a:latin typeface="Times New Roman" pitchFamily="18" charset="0"/>
                <a:cs typeface="Times New Roman" pitchFamily="18" charset="0"/>
              </a:rPr>
              <a:t> та кінозйомці тільки за їх письмовою згодою.</a:t>
            </a:r>
            <a:endParaRPr lang="uk-UA" sz="1800" dirty="0">
              <a:latin typeface="Times New Roman" pitchFamily="18" charset="0"/>
              <a:cs typeface="Times New Roman" pitchFamily="18" charset="0"/>
            </a:endParaRPr>
          </a:p>
        </p:txBody>
      </p:sp>
      <p:sp>
        <p:nvSpPr>
          <p:cNvPr id="4" name="Прямоугольник 3"/>
          <p:cNvSpPr/>
          <p:nvPr/>
        </p:nvSpPr>
        <p:spPr>
          <a:xfrm>
            <a:off x="2768534" y="465178"/>
            <a:ext cx="6285313" cy="584775"/>
          </a:xfrm>
          <a:prstGeom prst="rect">
            <a:avLst/>
          </a:prstGeom>
        </p:spPr>
        <p:txBody>
          <a:bodyPr wrap="square">
            <a:spAutoFit/>
          </a:bodyPr>
          <a:lstStyle/>
          <a:p>
            <a:r>
              <a:rPr lang="uk-UA" sz="3200" dirty="0">
                <a:latin typeface="Times New Roman" pitchFamily="18" charset="0"/>
                <a:cs typeface="Times New Roman" pitchFamily="18" charset="0"/>
              </a:rPr>
              <a:t>Права ВІЛ-інфікованих пацієнтів</a:t>
            </a:r>
          </a:p>
        </p:txBody>
      </p:sp>
    </p:spTree>
    <p:extLst>
      <p:ext uri="{BB962C8B-B14F-4D97-AF65-F5344CB8AC3E}">
        <p14:creationId xmlns:p14="http://schemas.microsoft.com/office/powerpoint/2010/main" val="29129425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09600" y="1775192"/>
            <a:ext cx="10972800" cy="3633935"/>
          </a:xfrm>
          <a:prstGeom prst="rect">
            <a:avLst/>
          </a:prstGeom>
        </p:spPr>
        <p:txBody>
          <a:bodyPr>
            <a:noAutofit/>
          </a:bodyPr>
          <a:lstStyle/>
          <a:p>
            <a:pPr>
              <a:buFont typeface="Arial" pitchFamily="34" charset="0"/>
              <a:buChar char="•"/>
            </a:pPr>
            <a:r>
              <a:rPr lang="uk-UA" sz="2400" dirty="0" smtClean="0">
                <a:latin typeface="Times New Roman" pitchFamily="18" charset="0"/>
                <a:cs typeface="Times New Roman" pitchFamily="18" charset="0"/>
              </a:rPr>
              <a:t>Вживати заходів для запобігання поширенню ВІЛ-інфекції, запропонованих органами охорони здоров'я.</a:t>
            </a:r>
          </a:p>
          <a:p>
            <a:pPr>
              <a:buFont typeface="Arial" pitchFamily="34" charset="0"/>
              <a:buChar char="•"/>
            </a:pPr>
            <a:r>
              <a:rPr lang="uk-UA" sz="2400" dirty="0" smtClean="0">
                <a:latin typeface="Times New Roman" pitchFamily="18" charset="0"/>
                <a:cs typeface="Times New Roman" pitchFamily="18" charset="0"/>
              </a:rPr>
              <a:t>Повідомляти осіб, які були їхніми партнерами до виявлення факту інфікування, про можливість їх зараження.</a:t>
            </a:r>
          </a:p>
          <a:p>
            <a:pPr>
              <a:buFont typeface="Arial" pitchFamily="34" charset="0"/>
              <a:buChar char="•"/>
            </a:pPr>
            <a:r>
              <a:rPr lang="uk-UA" sz="2400" dirty="0" smtClean="0">
                <a:latin typeface="Times New Roman" pitchFamily="18" charset="0"/>
                <a:cs typeface="Times New Roman" pitchFamily="18" charset="0"/>
              </a:rPr>
              <a:t>Відмовитися від донорства крові, її компонентів, інших біологічних рідин, клітин, органів і тканин для їх використання у медичній практиці.</a:t>
            </a:r>
          </a:p>
          <a:p>
            <a:pPr>
              <a:buFont typeface="Arial" pitchFamily="34" charset="0"/>
              <a:buChar char="•"/>
            </a:pPr>
            <a:r>
              <a:rPr lang="uk-UA" sz="2400" dirty="0" smtClean="0">
                <a:latin typeface="Times New Roman" pitchFamily="18" charset="0"/>
                <a:cs typeface="Times New Roman" pitchFamily="18" charset="0"/>
              </a:rPr>
              <a:t>У </a:t>
            </a:r>
            <a:r>
              <a:rPr lang="uk-UA" sz="2400" dirty="0" smtClean="0">
                <a:latin typeface="Times New Roman" pitchFamily="18" charset="0"/>
                <a:cs typeface="Times New Roman" pitchFamily="18" charset="0"/>
              </a:rPr>
              <a:t>разі невиконання обов'язків, люди, які живуть з ВІЛ, з числа іноземців, а також осіб без громадянства, які своєю поведінкою створюють загрозу здоров'ю, захисту прав і законних інтересів громадян України, можуть бути </a:t>
            </a:r>
            <a:r>
              <a:rPr lang="uk-UA" sz="2400" dirty="0" err="1" smtClean="0">
                <a:latin typeface="Times New Roman" pitchFamily="18" charset="0"/>
                <a:cs typeface="Times New Roman" pitchFamily="18" charset="0"/>
              </a:rPr>
              <a:t>видворені</a:t>
            </a:r>
            <a:r>
              <a:rPr lang="uk-UA" sz="2400" dirty="0" smtClean="0">
                <a:latin typeface="Times New Roman" pitchFamily="18" charset="0"/>
                <a:cs typeface="Times New Roman" pitchFamily="18" charset="0"/>
              </a:rPr>
              <a:t> за межі України в порядку, встановленому законом. </a:t>
            </a:r>
            <a:endParaRPr lang="uk-UA" sz="2400" dirty="0">
              <a:latin typeface="Times New Roman" pitchFamily="18" charset="0"/>
              <a:cs typeface="Times New Roman" pitchFamily="18" charset="0"/>
            </a:endParaRPr>
          </a:p>
        </p:txBody>
      </p:sp>
      <p:sp>
        <p:nvSpPr>
          <p:cNvPr id="4" name="Прямоугольник 3"/>
          <p:cNvSpPr/>
          <p:nvPr/>
        </p:nvSpPr>
        <p:spPr>
          <a:xfrm>
            <a:off x="2536974" y="659506"/>
            <a:ext cx="6717545" cy="584775"/>
          </a:xfrm>
          <a:prstGeom prst="rect">
            <a:avLst/>
          </a:prstGeom>
        </p:spPr>
        <p:txBody>
          <a:bodyPr wrap="none">
            <a:spAutoFit/>
          </a:bodyPr>
          <a:lstStyle/>
          <a:p>
            <a:r>
              <a:rPr lang="uk-UA" sz="3200" dirty="0">
                <a:latin typeface="Times New Roman" pitchFamily="18" charset="0"/>
                <a:cs typeface="Times New Roman" pitchFamily="18" charset="0"/>
              </a:rPr>
              <a:t>Обов'язки ВІЛ-інфікованого пацієнта</a:t>
            </a:r>
          </a:p>
        </p:txBody>
      </p:sp>
    </p:spTree>
    <p:extLst>
      <p:ext uri="{BB962C8B-B14F-4D97-AF65-F5344CB8AC3E}">
        <p14:creationId xmlns:p14="http://schemas.microsoft.com/office/powerpoint/2010/main" val="30252659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35838" y="649710"/>
            <a:ext cx="8534400" cy="3366015"/>
          </a:xfrm>
        </p:spPr>
        <p:txBody>
          <a:bodyPr>
            <a:normAutofit/>
          </a:bodyPr>
          <a:lstStyle/>
          <a:p>
            <a:pPr marL="45720" indent="0">
              <a:buNone/>
            </a:pPr>
            <a:r>
              <a:rPr lang="uk-UA" sz="3600" dirty="0" smtClean="0">
                <a:latin typeface="Times New Roman" pitchFamily="18" charset="0"/>
                <a:cs typeface="Times New Roman" pitchFamily="18" charset="0"/>
              </a:rPr>
              <a:t>Життя людини – то неначе свічки,</a:t>
            </a:r>
          </a:p>
          <a:p>
            <a:pPr marL="45720" indent="0">
              <a:buNone/>
            </a:pPr>
            <a:r>
              <a:rPr lang="uk-UA" sz="3600" dirty="0" smtClean="0">
                <a:latin typeface="Times New Roman" pitchFamily="18" charset="0"/>
                <a:cs typeface="Times New Roman" pitchFamily="18" charset="0"/>
              </a:rPr>
              <a:t>Які горять в нічній пітьмі,</a:t>
            </a:r>
          </a:p>
          <a:p>
            <a:pPr marL="45720" indent="0">
              <a:buNone/>
            </a:pPr>
            <a:r>
              <a:rPr lang="uk-UA" sz="3600" dirty="0" smtClean="0">
                <a:latin typeface="Times New Roman" pitchFamily="18" charset="0"/>
                <a:cs typeface="Times New Roman" pitchFamily="18" charset="0"/>
              </a:rPr>
              <a:t>Течуть, неначе воску річки,</a:t>
            </a:r>
          </a:p>
          <a:p>
            <a:pPr marL="45720" indent="0">
              <a:buNone/>
            </a:pPr>
            <a:r>
              <a:rPr lang="uk-UA" sz="3600" dirty="0" smtClean="0">
                <a:latin typeface="Times New Roman" pitchFamily="18" charset="0"/>
                <a:cs typeface="Times New Roman" pitchFamily="18" charset="0"/>
              </a:rPr>
              <a:t>Кудись змарновані роки.</a:t>
            </a:r>
            <a:endParaRPr lang="uk-UA" sz="36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381" y="4147118"/>
            <a:ext cx="1901222" cy="104567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67" y="3710609"/>
            <a:ext cx="10598039" cy="2964362"/>
          </a:xfrm>
          <a:prstGeom prst="rect">
            <a:avLst/>
          </a:prstGeom>
        </p:spPr>
      </p:pic>
    </p:spTree>
    <p:extLst>
      <p:ext uri="{BB962C8B-B14F-4D97-AF65-F5344CB8AC3E}">
        <p14:creationId xmlns:p14="http://schemas.microsoft.com/office/powerpoint/2010/main" val="231522432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32618" y="1749435"/>
            <a:ext cx="11480340" cy="4548334"/>
          </a:xfrm>
          <a:prstGeom prst="rect">
            <a:avLst/>
          </a:prstGeom>
        </p:spPr>
        <p:txBody>
          <a:bodyPr>
            <a:normAutofit fontScale="92500" lnSpcReduction="20000"/>
          </a:bodyPr>
          <a:lstStyle/>
          <a:p>
            <a:pPr>
              <a:buNone/>
            </a:pPr>
            <a:r>
              <a:rPr lang="uk-UA" dirty="0" smtClean="0"/>
              <a:t>	</a:t>
            </a:r>
            <a:r>
              <a:rPr lang="uk-UA" sz="2600" dirty="0" smtClean="0">
                <a:latin typeface="Times New Roman" pitchFamily="18" charset="0"/>
                <a:cs typeface="Times New Roman" pitchFamily="18" charset="0"/>
              </a:rPr>
              <a:t>Зараження вірусом імунодефіциту людини чи іншої невиліковної інфекційної хвороби</a:t>
            </a:r>
          </a:p>
          <a:p>
            <a:pPr>
              <a:buFont typeface="Arial" pitchFamily="34" charset="0"/>
              <a:buChar char="•"/>
            </a:pPr>
            <a:r>
              <a:rPr lang="uk-UA" sz="2600" dirty="0" smtClean="0">
                <a:latin typeface="Times New Roman" pitchFamily="18" charset="0"/>
                <a:cs typeface="Times New Roman" pitchFamily="18" charset="0"/>
              </a:rPr>
              <a:t>Свідоме поставлення іншої особи в небезпеку зараження вірусом імунодефіциту людини чи іншої невиліковної інфекційної хвороби, що є небезпечною для життя людини, - карається позбавленням волі на строк від трьох місяців до п'яти років.</a:t>
            </a:r>
          </a:p>
          <a:p>
            <a:pPr>
              <a:buFont typeface="Arial" pitchFamily="34" charset="0"/>
              <a:buChar char="•"/>
            </a:pPr>
            <a:r>
              <a:rPr lang="uk-UA" sz="2600" dirty="0" smtClean="0">
                <a:latin typeface="Times New Roman" pitchFamily="18" charset="0"/>
                <a:cs typeface="Times New Roman" pitchFamily="18" charset="0"/>
              </a:rPr>
              <a:t>Зараження іншої особи вірусом імунодефіциту людини чи іншої невиліковної інфекційної хвороби особою, яка знала про те, що вона є носієм цього вірусу, - карається позбавленням волі на строк від двох до п'яти років.</a:t>
            </a:r>
          </a:p>
          <a:p>
            <a:pPr>
              <a:buFont typeface="Arial" pitchFamily="34" charset="0"/>
              <a:buChar char="•"/>
            </a:pPr>
            <a:r>
              <a:rPr lang="uk-UA" sz="2600" dirty="0" smtClean="0">
                <a:latin typeface="Times New Roman" pitchFamily="18" charset="0"/>
                <a:cs typeface="Times New Roman" pitchFamily="18" charset="0"/>
              </a:rPr>
              <a:t>Дії, передбачені частиною другою цієї статті, вчинені щодо двох чи більше осіб або неповнолітнього, - караються позбавленням волі на строк від трьох до восьми років.</a:t>
            </a:r>
          </a:p>
          <a:p>
            <a:pPr>
              <a:buFont typeface="Arial" pitchFamily="34" charset="0"/>
              <a:buChar char="•"/>
            </a:pPr>
            <a:r>
              <a:rPr lang="uk-UA" sz="2600" dirty="0" smtClean="0">
                <a:latin typeface="Times New Roman" pitchFamily="18" charset="0"/>
                <a:cs typeface="Times New Roman" pitchFamily="18" charset="0"/>
              </a:rPr>
              <a:t>Умисне зараження іншої особи вірусом імунодефіциту людини чи іншої невиліковної інфекційної хвороби, що є небезпечною для життя людини, - карається позбавленням волі на строк від п'яти до десяти років.</a:t>
            </a:r>
            <a:endParaRPr lang="uk-UA" sz="2600" dirty="0">
              <a:latin typeface="Times New Roman" pitchFamily="18" charset="0"/>
              <a:cs typeface="Times New Roman" pitchFamily="18" charset="0"/>
            </a:endParaRPr>
          </a:p>
        </p:txBody>
      </p:sp>
      <p:sp>
        <p:nvSpPr>
          <p:cNvPr id="4" name="Прямоугольник 3"/>
          <p:cNvSpPr/>
          <p:nvPr/>
        </p:nvSpPr>
        <p:spPr>
          <a:xfrm>
            <a:off x="2784538" y="698143"/>
            <a:ext cx="6268960" cy="584775"/>
          </a:xfrm>
          <a:prstGeom prst="rect">
            <a:avLst/>
          </a:prstGeom>
        </p:spPr>
        <p:txBody>
          <a:bodyPr wrap="none">
            <a:spAutoFit/>
          </a:bodyPr>
          <a:lstStyle/>
          <a:p>
            <a:r>
              <a:rPr lang="uk-UA" sz="3200" dirty="0">
                <a:latin typeface="Times New Roman" pitchFamily="18" charset="0"/>
                <a:cs typeface="Times New Roman" pitchFamily="18" charset="0"/>
              </a:rPr>
              <a:t>Стаття 130 Кримінального кодексу</a:t>
            </a:r>
          </a:p>
        </p:txBody>
      </p:sp>
    </p:spTree>
    <p:extLst>
      <p:ext uri="{BB962C8B-B14F-4D97-AF65-F5344CB8AC3E}">
        <p14:creationId xmlns:p14="http://schemas.microsoft.com/office/powerpoint/2010/main" val="582444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ВІЛ-ІНФЕКЦІЯ</a:t>
            </a:r>
            <a:endParaRPr lang="uk-UA" dirty="0"/>
          </a:p>
        </p:txBody>
      </p:sp>
      <p:pic>
        <p:nvPicPr>
          <p:cNvPr id="9" name="Содержимое 8" descr="165.png"/>
          <p:cNvPicPr>
            <a:picLocks noGrp="1" noChangeAspect="1"/>
          </p:cNvPicPr>
          <p:nvPr>
            <p:ph idx="4294967295"/>
          </p:nvPr>
        </p:nvPicPr>
        <p:blipFill>
          <a:blip r:embed="rId2"/>
          <a:stretch>
            <a:fillRect/>
          </a:stretch>
        </p:blipFill>
        <p:spPr>
          <a:xfrm>
            <a:off x="0" y="476519"/>
            <a:ext cx="12168843" cy="6024316"/>
          </a:xfrm>
          <a:prstGeom prst="rect">
            <a:avLst/>
          </a:prstGeom>
        </p:spPr>
      </p:pic>
    </p:spTree>
    <p:extLst>
      <p:ext uri="{BB962C8B-B14F-4D97-AF65-F5344CB8AC3E}">
        <p14:creationId xmlns:p14="http://schemas.microsoft.com/office/powerpoint/2010/main" val="5392960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76518" y="821672"/>
            <a:ext cx="10908406" cy="5785190"/>
          </a:xfrm>
        </p:spPr>
        <p:txBody>
          <a:bodyPr>
            <a:normAutofit/>
          </a:bodyPr>
          <a:lstStyle/>
          <a:p>
            <a:pPr algn="just">
              <a:buFont typeface="Arial" pitchFamily="34" charset="0"/>
              <a:buChar char="•"/>
            </a:pPr>
            <a:r>
              <a:rPr lang="uk-UA" sz="3200" dirty="0" smtClean="0">
                <a:latin typeface="Times New Roman" pitchFamily="18" charset="0"/>
                <a:cs typeface="Times New Roman" pitchFamily="18" charset="0"/>
              </a:rPr>
              <a:t>Бути відкритим суспільством означає бути спільнотою, переконаною у великій цінності людського життя і демократичного устрою. Серед нас немає ані людей другого сорту, ані «гвинтиків», ані «скалок» на шляху у лісорубів.</a:t>
            </a:r>
          </a:p>
          <a:p>
            <a:pPr algn="just">
              <a:buFont typeface="Arial" pitchFamily="34" charset="0"/>
              <a:buChar char="•"/>
            </a:pPr>
            <a:r>
              <a:rPr lang="uk-UA" sz="3200" dirty="0" smtClean="0">
                <a:latin typeface="Times New Roman" pitchFamily="18" charset="0"/>
                <a:cs typeface="Times New Roman" pitchFamily="18" charset="0"/>
              </a:rPr>
              <a:t>Бути відкритим суспільством означає вгамовувати агресію і підтримувати слабших, вразливіших і тих, хто має обмежені фізичні можливості.</a:t>
            </a:r>
          </a:p>
          <a:p>
            <a:pPr algn="just">
              <a:buFont typeface="Arial" pitchFamily="34" charset="0"/>
              <a:buChar char="•"/>
            </a:pPr>
            <a:r>
              <a:rPr lang="uk-UA" sz="3200" dirty="0" smtClean="0">
                <a:latin typeface="Times New Roman" pitchFamily="18" charset="0"/>
                <a:cs typeface="Times New Roman" pitchFamily="18" charset="0"/>
              </a:rPr>
              <a:t>Бути відкритим суспільством означає любити людей, вільно мислити і виховувати вільних людей.</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305120929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71730" y="1568647"/>
            <a:ext cx="8534400" cy="3474720"/>
          </a:xfrm>
        </p:spPr>
        <p:txBody>
          <a:bodyPr>
            <a:normAutofit/>
          </a:bodyPr>
          <a:lstStyle/>
          <a:p>
            <a:pPr marL="45720" indent="0" algn="just">
              <a:buNone/>
            </a:pPr>
            <a:r>
              <a:rPr lang="uk-UA" sz="3200" dirty="0" smtClean="0">
                <a:latin typeface="Times New Roman" pitchFamily="18" charset="0"/>
                <a:cs typeface="Times New Roman" pitchFamily="18" charset="0"/>
              </a:rPr>
              <a:t>Консолідуймося в боротьбі зі страшною недугою. </a:t>
            </a:r>
          </a:p>
          <a:p>
            <a:pPr marL="45720" indent="0" algn="just">
              <a:buNone/>
            </a:pPr>
            <a:r>
              <a:rPr lang="uk-UA" sz="3200" dirty="0" smtClean="0">
                <a:latin typeface="Times New Roman" pitchFamily="18" charset="0"/>
                <a:cs typeface="Times New Roman" pitchFamily="18" charset="0"/>
              </a:rPr>
              <a:t>Несіть свої знання, обговорюйте проблему з друзями. Вступайте у волонтерський рух.</a:t>
            </a:r>
          </a:p>
          <a:p>
            <a:pPr marL="45720" indent="0" algn="just">
              <a:buNone/>
            </a:pPr>
            <a:r>
              <a:rPr lang="uk-UA" sz="3200" dirty="0" smtClean="0">
                <a:latin typeface="Times New Roman" pitchFamily="18" charset="0"/>
                <a:cs typeface="Times New Roman" pitchFamily="18" charset="0"/>
              </a:rPr>
              <a:t>Здоров’я </a:t>
            </a:r>
            <a:r>
              <a:rPr lang="uk-UA" sz="3200" dirty="0">
                <a:latin typeface="Times New Roman" pitchFamily="18" charset="0"/>
                <a:cs typeface="Times New Roman" pitchFamily="18" charset="0"/>
              </a:rPr>
              <a:t>в</a:t>
            </a:r>
            <a:r>
              <a:rPr lang="uk-UA" sz="3200" dirty="0" smtClean="0">
                <a:latin typeface="Times New Roman" pitchFamily="18" charset="0"/>
                <a:cs typeface="Times New Roman" pitchFamily="18" charset="0"/>
              </a:rPr>
              <a:t>ам, радості та успішного життя!</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38880018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62885" y="1465616"/>
            <a:ext cx="10625070" cy="4484424"/>
          </a:xfrm>
        </p:spPr>
        <p:txBody>
          <a:bodyPr>
            <a:noAutofit/>
          </a:bodyPr>
          <a:lstStyle/>
          <a:p>
            <a:pPr marL="45720" indent="0">
              <a:buNone/>
            </a:pPr>
            <a:r>
              <a:rPr lang="uk-UA" sz="4400" dirty="0" smtClean="0">
                <a:latin typeface="Times New Roman" pitchFamily="18" charset="0"/>
                <a:cs typeface="Times New Roman" pitchFamily="18" charset="0"/>
              </a:rPr>
              <a:t>Урок – осмислення життєвої проблеми</a:t>
            </a:r>
          </a:p>
          <a:p>
            <a:pPr marL="45720" indent="0">
              <a:buNone/>
            </a:pPr>
            <a:r>
              <a:rPr lang="uk-UA" sz="4400" b="1" dirty="0" smtClean="0">
                <a:latin typeface="Times New Roman" pitchFamily="18" charset="0"/>
                <a:cs typeface="Times New Roman" pitchFamily="18" charset="0"/>
              </a:rPr>
              <a:t>«Виклик та подолання: ВІЛ/СНІД       та права людини в Україні»</a:t>
            </a:r>
            <a:endParaRPr lang="uk-UA"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0734608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углом 4"/>
          <p:cNvSpPr/>
          <p:nvPr/>
        </p:nvSpPr>
        <p:spPr>
          <a:xfrm>
            <a:off x="157163" y="151644"/>
            <a:ext cx="10188575" cy="2529644"/>
          </a:xfrm>
          <a:prstGeom prst="bentArrow">
            <a:avLst>
              <a:gd name="adj1" fmla="val 26862"/>
              <a:gd name="adj2" fmla="val 26083"/>
              <a:gd name="adj3" fmla="val 50000"/>
              <a:gd name="adj4" fmla="val 25818"/>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uk-UA" dirty="0">
              <a:solidFill>
                <a:schemeClr val="tx1"/>
              </a:solidFill>
            </a:endParaRPr>
          </a:p>
        </p:txBody>
      </p:sp>
      <p:sp>
        <p:nvSpPr>
          <p:cNvPr id="8" name="Прямоугольник 7"/>
          <p:cNvSpPr/>
          <p:nvPr/>
        </p:nvSpPr>
        <p:spPr>
          <a:xfrm>
            <a:off x="966988" y="2091545"/>
            <a:ext cx="5407025" cy="1939925"/>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1.Чхання/кашель (повітряно-крапель</a:t>
            </a:r>
            <a:r>
              <a:rPr lang="ru-RU" sz="2000" b="1" dirty="0">
                <a:solidFill>
                  <a:schemeClr val="tx1"/>
                </a:solidFill>
                <a:latin typeface="Times New Roman" panose="02020603050405020304" pitchFamily="18" charset="0"/>
                <a:cs typeface="Times New Roman" panose="02020603050405020304" pitchFamily="18" charset="0"/>
              </a:rPr>
              <a:t>ний шлях передачі інфекції). </a:t>
            </a:r>
          </a:p>
          <a:p>
            <a:pPr algn="just" fontAlgn="auto">
              <a:spcBef>
                <a:spcPts val="0"/>
              </a:spcBef>
              <a:spcAft>
                <a:spcPts val="0"/>
              </a:spcAft>
              <a:defRPr/>
            </a:pPr>
            <a:r>
              <a:rPr lang="ru-RU" sz="2000" dirty="0">
                <a:solidFill>
                  <a:schemeClr val="tx1"/>
                </a:solidFill>
                <a:latin typeface="Times New Roman" panose="02020603050405020304" pitchFamily="18" charset="0"/>
                <a:cs typeface="Times New Roman" panose="02020603050405020304" pitchFamily="18" charset="0"/>
              </a:rPr>
              <a:t>Повітряно-крапельним шляхом ВІЛ-інфекція не передається, оскільки у такому разі не відбувається обміну рідинами, небезпечними з точки зору</a:t>
            </a:r>
            <a:r>
              <a:rPr lang="en-US" sz="2000" dirty="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інфікування ВІЛ.</a:t>
            </a:r>
          </a:p>
        </p:txBody>
      </p:sp>
      <p:pic>
        <p:nvPicPr>
          <p:cNvPr id="7172" name="Рисунок 8" descr="Вырезка экрана"/>
          <p:cNvPicPr>
            <a:picLocks noChangeAspect="1"/>
          </p:cNvPicPr>
          <p:nvPr/>
        </p:nvPicPr>
        <p:blipFill>
          <a:blip r:embed="rId3"/>
          <a:srcRect/>
          <a:stretch>
            <a:fillRect/>
          </a:stretch>
        </p:blipFill>
        <p:spPr bwMode="auto">
          <a:xfrm rot="460809">
            <a:off x="7228424" y="1516063"/>
            <a:ext cx="3265488" cy="2476500"/>
          </a:xfrm>
          <a:prstGeom prst="rect">
            <a:avLst/>
          </a:prstGeom>
          <a:noFill/>
          <a:ln w="9525">
            <a:noFill/>
            <a:miter lim="800000"/>
            <a:headEnd/>
            <a:tailEnd/>
          </a:ln>
        </p:spPr>
      </p:pic>
      <p:sp>
        <p:nvSpPr>
          <p:cNvPr id="12" name="Прямоугольник 11"/>
          <p:cNvSpPr/>
          <p:nvPr/>
        </p:nvSpPr>
        <p:spPr>
          <a:xfrm>
            <a:off x="966988" y="4321399"/>
            <a:ext cx="5407025" cy="1938338"/>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2. Спільне користування посудом </a:t>
            </a:r>
            <a:r>
              <a:rPr lang="uk-UA" sz="2000" dirty="0">
                <a:solidFill>
                  <a:schemeClr val="tx1"/>
                </a:solidFill>
                <a:latin typeface="Times New Roman" panose="02020603050405020304" pitchFamily="18" charset="0"/>
                <a:cs typeface="Times New Roman" panose="02020603050405020304" pitchFamily="18" charset="0"/>
              </a:rPr>
              <a:t>(побу-</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товий шлях передачі інфекції). Це звичайний</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побутовий контакт, при якому ВІЛ-інфекція</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не передається, оскільки не відбувається</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обміну рідинами, небезпечними з точки зору</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інфікування ВІЛ.</a:t>
            </a:r>
          </a:p>
        </p:txBody>
      </p:sp>
      <p:pic>
        <p:nvPicPr>
          <p:cNvPr id="7174" name="Рисунок 12" descr="Вырезка экрана"/>
          <p:cNvPicPr>
            <a:picLocks noChangeAspect="1"/>
          </p:cNvPicPr>
          <p:nvPr/>
        </p:nvPicPr>
        <p:blipFill>
          <a:blip r:embed="rId4"/>
          <a:srcRect/>
          <a:stretch>
            <a:fillRect/>
          </a:stretch>
        </p:blipFill>
        <p:spPr bwMode="auto">
          <a:xfrm rot="516558">
            <a:off x="7848600" y="4240213"/>
            <a:ext cx="2962275" cy="2303462"/>
          </a:xfrm>
          <a:prstGeom prst="rect">
            <a:avLst/>
          </a:prstGeom>
          <a:noFill/>
          <a:ln w="9525">
            <a:noFill/>
            <a:miter lim="800000"/>
            <a:headEnd/>
            <a:tailEnd/>
          </a:ln>
        </p:spPr>
      </p:pic>
      <p:sp>
        <p:nvSpPr>
          <p:cNvPr id="7175" name="Прямоугольник 13"/>
          <p:cNvSpPr>
            <a:spLocks noChangeArrowheads="1"/>
          </p:cNvSpPr>
          <p:nvPr/>
        </p:nvSpPr>
        <p:spPr bwMode="auto">
          <a:xfrm>
            <a:off x="3272379" y="1304285"/>
            <a:ext cx="3849836" cy="646331"/>
          </a:xfrm>
          <a:prstGeom prst="rect">
            <a:avLst/>
          </a:prstGeom>
          <a:noFill/>
          <a:ln w="9525">
            <a:noFill/>
            <a:miter lim="800000"/>
            <a:headEnd/>
            <a:tailEnd/>
          </a:ln>
        </p:spPr>
        <p:txBody>
          <a:bodyPr wrap="none">
            <a:spAutoFit/>
          </a:bodyPr>
          <a:lstStyle/>
          <a:p>
            <a:r>
              <a:rPr lang="uk-UA" sz="3600" b="1" dirty="0">
                <a:solidFill>
                  <a:srgbClr val="00B050"/>
                </a:solidFill>
                <a:latin typeface="Times New Roman" pitchFamily="18" charset="0"/>
                <a:cs typeface="Times New Roman" pitchFamily="18" charset="0"/>
              </a:rPr>
              <a:t>«Зелений сектор»</a:t>
            </a:r>
            <a:endParaRPr lang="uk-UA" sz="3200" b="1" dirty="0">
              <a:solidFill>
                <a:srgbClr val="00B050"/>
              </a:solidFill>
              <a:latin typeface="Times New Roman" pitchFamily="18" charset="0"/>
              <a:cs typeface="Times New Roman" pitchFamily="18" charset="0"/>
            </a:endParaRPr>
          </a:p>
        </p:txBody>
      </p:sp>
      <p:sp>
        <p:nvSpPr>
          <p:cNvPr id="2" name="TextBox 1"/>
          <p:cNvSpPr txBox="1"/>
          <p:nvPr/>
        </p:nvSpPr>
        <p:spPr>
          <a:xfrm>
            <a:off x="3076620" y="498221"/>
            <a:ext cx="4241354" cy="646331"/>
          </a:xfrm>
          <a:prstGeom prst="rect">
            <a:avLst/>
          </a:prstGeom>
          <a:noFill/>
        </p:spPr>
        <p:txBody>
          <a:bodyPr wrap="none" rtlCol="0">
            <a:spAutoFit/>
          </a:bodyPr>
          <a:lstStyle/>
          <a:p>
            <a:r>
              <a:rPr lang="uk-UA" sz="3600" dirty="0" smtClean="0">
                <a:latin typeface="Times New Roman" pitchFamily="18" charset="0"/>
                <a:cs typeface="Times New Roman" pitchFamily="18" charset="0"/>
              </a:rPr>
              <a:t>Шляхи передачі ВІЛ</a:t>
            </a:r>
            <a:endParaRPr lang="uk-UA" sz="36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3232" y="805155"/>
            <a:ext cx="5890295" cy="1014412"/>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3. Відвідування громадських туалетів.</a:t>
            </a:r>
          </a:p>
          <a:p>
            <a:pPr algn="just" fontAlgn="auto">
              <a:spcBef>
                <a:spcPts val="0"/>
              </a:spcBef>
              <a:spcAft>
                <a:spcPts val="0"/>
              </a:spcAft>
              <a:defRPr/>
            </a:pPr>
            <a:r>
              <a:rPr lang="ru-RU" sz="2000" dirty="0">
                <a:solidFill>
                  <a:schemeClr val="tx1"/>
                </a:solidFill>
                <a:latin typeface="Times New Roman" panose="02020603050405020304" pitchFamily="18" charset="0"/>
                <a:cs typeface="Times New Roman" panose="02020603050405020304" pitchFamily="18" charset="0"/>
              </a:rPr>
              <a:t>Не відбувається обміну рідинами, небезпечними</a:t>
            </a:r>
          </a:p>
          <a:p>
            <a:pPr algn="just" fontAlgn="auto">
              <a:spcBef>
                <a:spcPts val="0"/>
              </a:spcBef>
              <a:spcAft>
                <a:spcPts val="0"/>
              </a:spcAft>
              <a:defRPr/>
            </a:pPr>
            <a:r>
              <a:rPr lang="ru-RU" sz="2000" dirty="0">
                <a:solidFill>
                  <a:schemeClr val="tx1"/>
                </a:solidFill>
                <a:latin typeface="Times New Roman" panose="02020603050405020304" pitchFamily="18" charset="0"/>
                <a:cs typeface="Times New Roman" panose="02020603050405020304" pitchFamily="18" charset="0"/>
              </a:rPr>
              <a:t> з точки зору інфікування ВІЛ.</a:t>
            </a:r>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9218" name="Рисунок 8" descr="Вырезка экрана"/>
          <p:cNvPicPr>
            <a:picLocks noChangeAspect="1"/>
          </p:cNvPicPr>
          <p:nvPr/>
        </p:nvPicPr>
        <p:blipFill>
          <a:blip r:embed="rId2"/>
          <a:srcRect/>
          <a:stretch>
            <a:fillRect/>
          </a:stretch>
        </p:blipFill>
        <p:spPr bwMode="auto">
          <a:xfrm>
            <a:off x="7004050" y="242888"/>
            <a:ext cx="2439988" cy="1881187"/>
          </a:xfrm>
          <a:prstGeom prst="rect">
            <a:avLst/>
          </a:prstGeom>
          <a:noFill/>
          <a:ln w="9525">
            <a:noFill/>
            <a:miter lim="800000"/>
            <a:headEnd/>
            <a:tailEnd/>
          </a:ln>
        </p:spPr>
      </p:pic>
      <p:sp>
        <p:nvSpPr>
          <p:cNvPr id="11" name="Прямоугольник 10"/>
          <p:cNvSpPr/>
          <p:nvPr/>
        </p:nvSpPr>
        <p:spPr>
          <a:xfrm>
            <a:off x="433232" y="2288415"/>
            <a:ext cx="7188200" cy="1322388"/>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ru-RU" sz="2000" b="1" dirty="0">
                <a:solidFill>
                  <a:schemeClr val="tx1"/>
                </a:solidFill>
                <a:latin typeface="Times New Roman" panose="02020603050405020304" pitchFamily="18" charset="0"/>
                <a:cs typeface="Times New Roman" panose="02020603050405020304" pitchFamily="18" charset="0"/>
              </a:rPr>
              <a:t>4. Відвідування басейну. </a:t>
            </a:r>
            <a:r>
              <a:rPr lang="ru-RU" sz="2000" dirty="0">
                <a:solidFill>
                  <a:schemeClr val="tx1"/>
                </a:solidFill>
                <a:latin typeface="Times New Roman" panose="02020603050405020304" pitchFamily="18" charset="0"/>
                <a:cs typeface="Times New Roman" panose="02020603050405020304" pitchFamily="18" charset="0"/>
              </a:rPr>
              <a:t>Не відбувається обміну рідинами, небезпечними з точки зору інфікування ВІЛ. За умови дотримання елементарних правил гігієни, ця ситуація також є без</a:t>
            </a:r>
            <a:r>
              <a:rPr lang="uk-UA" sz="2000" dirty="0">
                <a:solidFill>
                  <a:schemeClr val="tx1"/>
                </a:solidFill>
                <a:latin typeface="Times New Roman" panose="02020603050405020304" pitchFamily="18" charset="0"/>
                <a:cs typeface="Times New Roman" panose="02020603050405020304" pitchFamily="18" charset="0"/>
              </a:rPr>
              <a:t>печною.</a:t>
            </a:r>
          </a:p>
        </p:txBody>
      </p:sp>
      <p:sp>
        <p:nvSpPr>
          <p:cNvPr id="13" name="Прямоугольник 12"/>
          <p:cNvSpPr/>
          <p:nvPr/>
        </p:nvSpPr>
        <p:spPr>
          <a:xfrm>
            <a:off x="433232" y="4096243"/>
            <a:ext cx="7188200" cy="2246312"/>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ru-RU" sz="2000" b="1" dirty="0">
                <a:solidFill>
                  <a:schemeClr val="tx1"/>
                </a:solidFill>
                <a:latin typeface="Times New Roman" panose="02020603050405020304" pitchFamily="18" charset="0"/>
                <a:cs typeface="Times New Roman" panose="02020603050405020304" pitchFamily="18" charset="0"/>
              </a:rPr>
              <a:t>5. Укус комара.</a:t>
            </a:r>
            <a:r>
              <a:rPr lang="ru-RU" sz="2000" dirty="0">
                <a:solidFill>
                  <a:schemeClr val="tx1"/>
                </a:solidFill>
                <a:latin typeface="Times New Roman" panose="02020603050405020304" pitchFamily="18" charset="0"/>
                <a:cs typeface="Times New Roman" panose="02020603050405020304" pitchFamily="18" charset="0"/>
              </a:rPr>
              <a:t> Ми знаємо, що ВІЛ живе вдеяких клітинах організму людини, але не живе в клітинах тварин. Це пояснюється </a:t>
            </a:r>
            <a:r>
              <a:rPr lang="uk-UA" sz="2000" dirty="0">
                <a:solidFill>
                  <a:schemeClr val="tx1"/>
                </a:solidFill>
                <a:latin typeface="Times New Roman" panose="02020603050405020304" pitchFamily="18" charset="0"/>
                <a:cs typeface="Times New Roman" panose="02020603050405020304" pitchFamily="18" charset="0"/>
              </a:rPr>
              <a:t>біологічними</a:t>
            </a:r>
            <a:r>
              <a:rPr lang="ru-RU" sz="2000" dirty="0">
                <a:solidFill>
                  <a:schemeClr val="tx1"/>
                </a:solidFill>
                <a:latin typeface="Times New Roman" panose="02020603050405020304" pitchFamily="18" charset="0"/>
                <a:cs typeface="Times New Roman" panose="02020603050405020304" pitchFamily="18" charset="0"/>
              </a:rPr>
              <a:t> особливостями вірусу, його нездатністю розмножуватись в організмі тварин та комах, швидкою руйнацією при потраплянні всередину. До того ж, при укусі комар не вприскує кров у організм людини, а, навпаки, висмоктує її. Тому комарі та інші комахи не переносять ВІЛ.</a:t>
            </a:r>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9221" name="Рисунок 13" descr="Вырезка экрана"/>
          <p:cNvPicPr>
            <a:picLocks noChangeAspect="1"/>
          </p:cNvPicPr>
          <p:nvPr/>
        </p:nvPicPr>
        <p:blipFill>
          <a:blip r:embed="rId3"/>
          <a:srcRect/>
          <a:stretch>
            <a:fillRect/>
          </a:stretch>
        </p:blipFill>
        <p:spPr bwMode="auto">
          <a:xfrm rot="246971">
            <a:off x="8626475" y="2276475"/>
            <a:ext cx="2659063" cy="1839913"/>
          </a:xfrm>
          <a:prstGeom prst="rect">
            <a:avLst/>
          </a:prstGeom>
          <a:noFill/>
          <a:ln w="9525">
            <a:noFill/>
            <a:miter lim="800000"/>
            <a:headEnd/>
            <a:tailEnd/>
          </a:ln>
        </p:spPr>
      </p:pic>
      <p:pic>
        <p:nvPicPr>
          <p:cNvPr id="9222" name="Рисунок 14" descr="Вырезка экрана"/>
          <p:cNvPicPr>
            <a:picLocks noChangeAspect="1"/>
          </p:cNvPicPr>
          <p:nvPr/>
        </p:nvPicPr>
        <p:blipFill>
          <a:blip r:embed="rId4"/>
          <a:srcRect/>
          <a:stretch>
            <a:fillRect/>
          </a:stretch>
        </p:blipFill>
        <p:spPr bwMode="auto">
          <a:xfrm>
            <a:off x="8224838" y="4384675"/>
            <a:ext cx="2841625" cy="2190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6713" y="347663"/>
            <a:ext cx="6605587" cy="1938337"/>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6. Надання першої медичної допомоги.</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Це також ситуація, що не становить небезпеки, оскільки такі дії, як перевірка пульсу, наявності дихання, вимірювання тиску тощо не передбачають маніпуляцій «небезпечними» рідинами. Всі серйозніші дії мають здійснювати медики.</a:t>
            </a:r>
          </a:p>
        </p:txBody>
      </p:sp>
      <p:pic>
        <p:nvPicPr>
          <p:cNvPr id="10242" name="Рисунок 7" descr="Вырезка экрана"/>
          <p:cNvPicPr>
            <a:picLocks noChangeAspect="1"/>
          </p:cNvPicPr>
          <p:nvPr/>
        </p:nvPicPr>
        <p:blipFill>
          <a:blip r:embed="rId2"/>
          <a:srcRect/>
          <a:stretch>
            <a:fillRect/>
          </a:stretch>
        </p:blipFill>
        <p:spPr bwMode="auto">
          <a:xfrm>
            <a:off x="7458075" y="2389188"/>
            <a:ext cx="2771775" cy="2143125"/>
          </a:xfrm>
          <a:prstGeom prst="rect">
            <a:avLst/>
          </a:prstGeom>
          <a:noFill/>
          <a:ln w="9525">
            <a:noFill/>
            <a:miter lim="800000"/>
            <a:headEnd/>
            <a:tailEnd/>
          </a:ln>
        </p:spPr>
      </p:pic>
      <p:pic>
        <p:nvPicPr>
          <p:cNvPr id="10243" name="Рисунок 4" descr="Вырезка экрана"/>
          <p:cNvPicPr>
            <a:picLocks noChangeAspect="1"/>
          </p:cNvPicPr>
          <p:nvPr/>
        </p:nvPicPr>
        <p:blipFill>
          <a:blip r:embed="rId3"/>
          <a:srcRect/>
          <a:stretch>
            <a:fillRect/>
          </a:stretch>
        </p:blipFill>
        <p:spPr bwMode="auto">
          <a:xfrm rot="335813">
            <a:off x="7951788" y="222250"/>
            <a:ext cx="2657475" cy="2041525"/>
          </a:xfrm>
          <a:prstGeom prst="rect">
            <a:avLst/>
          </a:prstGeom>
          <a:noFill/>
          <a:ln w="9525">
            <a:noFill/>
            <a:miter lim="800000"/>
            <a:headEnd/>
            <a:tailEnd/>
          </a:ln>
        </p:spPr>
      </p:pic>
      <p:sp>
        <p:nvSpPr>
          <p:cNvPr id="7" name="Прямоугольник 6"/>
          <p:cNvSpPr/>
          <p:nvPr/>
        </p:nvSpPr>
        <p:spPr>
          <a:xfrm>
            <a:off x="390525" y="2489200"/>
            <a:ext cx="6607175" cy="2247900"/>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7. Укус собаки. </a:t>
            </a:r>
            <a:r>
              <a:rPr lang="uk-UA" sz="2000" dirty="0">
                <a:solidFill>
                  <a:schemeClr val="tx1"/>
                </a:solidFill>
                <a:latin typeface="Times New Roman" panose="02020603050405020304" pitchFamily="18" charset="0"/>
                <a:cs typeface="Times New Roman" panose="02020603050405020304" pitchFamily="18" charset="0"/>
              </a:rPr>
              <a:t>Ми знаємо, що ВІЛ живе в деяких клітинах організму людини, але не живе в клітинах тварин. Це пояснюється біологічними особливостями вірусу, його нездатністю розмножуватись в організмі тварин та комах, швидкою руйнацією при потраплянні</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всередину. Таким чином, тварини не можуть інфікуватися ВІЛ та інфікувати інших.</a:t>
            </a:r>
          </a:p>
        </p:txBody>
      </p:sp>
      <p:sp>
        <p:nvSpPr>
          <p:cNvPr id="9" name="Прямоугольник 8"/>
          <p:cNvSpPr/>
          <p:nvPr/>
        </p:nvSpPr>
        <p:spPr>
          <a:xfrm>
            <a:off x="366713" y="5211763"/>
            <a:ext cx="6605587" cy="1016000"/>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ru-RU" sz="2000" b="1" dirty="0">
                <a:solidFill>
                  <a:schemeClr val="tx1"/>
                </a:solidFill>
                <a:latin typeface="Times New Roman" panose="02020603050405020304" pitchFamily="18" charset="0"/>
                <a:cs typeface="Times New Roman" panose="02020603050405020304" pitchFamily="18" charset="0"/>
              </a:rPr>
              <a:t>8. Поцілунок</a:t>
            </a:r>
            <a:r>
              <a:rPr lang="ru-RU" sz="2000" dirty="0">
                <a:solidFill>
                  <a:schemeClr val="tx1"/>
                </a:solidFill>
                <a:latin typeface="Times New Roman" panose="02020603050405020304" pitchFamily="18" charset="0"/>
                <a:cs typeface="Times New Roman" panose="02020603050405020304" pitchFamily="18" charset="0"/>
              </a:rPr>
              <a:t>. При поцілунку небезпеки інфікуватись ВІЛ немає. Слина не містить ВІЛ у достатній для зараження кількості.</a:t>
            </a:r>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10246" name="Рисунок 9" descr="Вырезка экрана"/>
          <p:cNvPicPr>
            <a:picLocks noChangeAspect="1"/>
          </p:cNvPicPr>
          <p:nvPr/>
        </p:nvPicPr>
        <p:blipFill>
          <a:blip r:embed="rId4"/>
          <a:srcRect/>
          <a:stretch>
            <a:fillRect/>
          </a:stretch>
        </p:blipFill>
        <p:spPr bwMode="auto">
          <a:xfrm>
            <a:off x="8574088" y="4675188"/>
            <a:ext cx="2701925" cy="2089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9413" y="1077957"/>
            <a:ext cx="6605587" cy="1322387"/>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9. Догляд за хворим. </a:t>
            </a:r>
            <a:r>
              <a:rPr lang="uk-UA" sz="2000" dirty="0">
                <a:solidFill>
                  <a:schemeClr val="tx1"/>
                </a:solidFill>
                <a:latin typeface="Times New Roman" panose="02020603050405020304" pitchFamily="18" charset="0"/>
                <a:cs typeface="Times New Roman" panose="02020603050405020304" pitchFamily="18" charset="0"/>
              </a:rPr>
              <a:t>Не відбувається обміну рідинами, небезпечними з точки зору інфікування ВІЛ. За умови дотримання елементарних правил гігієни, ця ситуація також є безпечною.</a:t>
            </a:r>
          </a:p>
        </p:txBody>
      </p:sp>
      <p:pic>
        <p:nvPicPr>
          <p:cNvPr id="11266" name="Рисунок 2" descr="Вырезка экрана"/>
          <p:cNvPicPr>
            <a:picLocks noChangeAspect="1"/>
          </p:cNvPicPr>
          <p:nvPr/>
        </p:nvPicPr>
        <p:blipFill>
          <a:blip r:embed="rId2"/>
          <a:srcRect/>
          <a:stretch>
            <a:fillRect/>
          </a:stretch>
        </p:blipFill>
        <p:spPr bwMode="auto">
          <a:xfrm rot="248292">
            <a:off x="7566025" y="579481"/>
            <a:ext cx="3009900" cy="2319337"/>
          </a:xfrm>
          <a:prstGeom prst="rect">
            <a:avLst/>
          </a:prstGeom>
          <a:noFill/>
          <a:ln w="9525">
            <a:noFill/>
            <a:miter lim="800000"/>
            <a:headEnd/>
            <a:tailEnd/>
          </a:ln>
        </p:spPr>
      </p:pic>
      <p:sp>
        <p:nvSpPr>
          <p:cNvPr id="4" name="Прямоугольник 3"/>
          <p:cNvSpPr/>
          <p:nvPr/>
        </p:nvSpPr>
        <p:spPr>
          <a:xfrm>
            <a:off x="379413" y="3511550"/>
            <a:ext cx="6605587" cy="2247900"/>
          </a:xfrm>
          <a:prstGeom prst="rect">
            <a:avLst/>
          </a:prstGeom>
          <a:solidFill>
            <a:schemeClr val="accent3">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ru-RU" sz="2000" b="1" dirty="0">
                <a:solidFill>
                  <a:schemeClr val="tx1"/>
                </a:solidFill>
                <a:latin typeface="Times New Roman" panose="02020603050405020304" pitchFamily="18" charset="0"/>
                <a:cs typeface="Times New Roman" panose="02020603050405020304" pitchFamily="18" charset="0"/>
              </a:rPr>
              <a:t>10. Секс із використанням презерватива.</a:t>
            </a:r>
          </a:p>
          <a:p>
            <a:pPr algn="just" fontAlgn="auto">
              <a:spcBef>
                <a:spcPts val="0"/>
              </a:spcBef>
              <a:spcAft>
                <a:spcPts val="0"/>
              </a:spcAft>
              <a:defRPr/>
            </a:pPr>
            <a:r>
              <a:rPr lang="ru-RU" sz="2000" dirty="0">
                <a:solidFill>
                  <a:schemeClr val="tx1"/>
                </a:solidFill>
                <a:latin typeface="Times New Roman" panose="02020603050405020304" pitchFamily="18" charset="0"/>
                <a:cs typeface="Times New Roman" panose="02020603050405020304" pitchFamily="18" charset="0"/>
              </a:rPr>
              <a:t>При правильному використанні презерватива під час статевого контакту не відбувається обміну рідинами, небезпечними з точки зору інфікування ВІЛ, оскільки матеріал, з якого виготовлений презерватив (латекс), не пропускає рідини, а отже – ВІЛ, а також інші ІПСШ. Тому ризику зараження в цій ситуації немає.</a:t>
            </a:r>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11268" name="Рисунок 4" descr="Вырезка экрана"/>
          <p:cNvPicPr>
            <a:picLocks noChangeAspect="1"/>
          </p:cNvPicPr>
          <p:nvPr/>
        </p:nvPicPr>
        <p:blipFill>
          <a:blip r:embed="rId3"/>
          <a:srcRect/>
          <a:stretch>
            <a:fillRect/>
          </a:stretch>
        </p:blipFill>
        <p:spPr bwMode="auto">
          <a:xfrm>
            <a:off x="7332663" y="3302000"/>
            <a:ext cx="3476625"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413" y="1050131"/>
            <a:ext cx="6605587" cy="2554287"/>
          </a:xfrm>
          <a:prstGeom prst="rect">
            <a:avLst/>
          </a:prstGeom>
          <a:solidFill>
            <a:srgbClr val="FFFF99"/>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uk-UA" sz="2000" b="1" dirty="0">
                <a:solidFill>
                  <a:schemeClr val="tx1"/>
                </a:solidFill>
                <a:latin typeface="Times New Roman" panose="02020603050405020304" pitchFamily="18" charset="0"/>
                <a:cs typeface="Times New Roman" panose="02020603050405020304" pitchFamily="18" charset="0"/>
              </a:rPr>
              <a:t>11. Користування чужими засобами для гоління</a:t>
            </a:r>
            <a:r>
              <a:rPr lang="uk-UA" sz="2000" dirty="0">
                <a:solidFill>
                  <a:schemeClr val="tx1"/>
                </a:solidFill>
                <a:latin typeface="Times New Roman" panose="02020603050405020304" pitchFamily="18" charset="0"/>
                <a:cs typeface="Times New Roman" panose="02020603050405020304" pitchFamily="18" charset="0"/>
              </a:rPr>
              <a:t>. Якщо людина користується лише своїми засобами для гоління, то ризик інфікування відсутній. Небезпека зараження</a:t>
            </a:r>
          </a:p>
          <a:p>
            <a:pPr algn="just" fontAlgn="auto">
              <a:spcBef>
                <a:spcPts val="0"/>
              </a:spcBef>
              <a:spcAft>
                <a:spcPts val="0"/>
              </a:spcAft>
              <a:defRPr/>
            </a:pPr>
            <a:r>
              <a:rPr lang="uk-UA" sz="2000" dirty="0">
                <a:solidFill>
                  <a:schemeClr val="tx1"/>
                </a:solidFill>
                <a:latin typeface="Times New Roman" panose="02020603050405020304" pitchFamily="18" charset="0"/>
                <a:cs typeface="Times New Roman" panose="02020603050405020304" pitchFamily="18" charset="0"/>
              </a:rPr>
              <a:t>ВІЛ-інфекцією може виникнути тоді, коли під час гоління на шкірі виникли порізи і на чужій бритві залишилися сліди крові. Для зараження достатньо навіть незначної кількості крові, тому не слід допускати спільного використання засобів для гоління.</a:t>
            </a:r>
          </a:p>
        </p:txBody>
      </p:sp>
      <p:sp>
        <p:nvSpPr>
          <p:cNvPr id="12290" name="Прямоугольник 2"/>
          <p:cNvSpPr>
            <a:spLocks noChangeArrowheads="1"/>
          </p:cNvSpPr>
          <p:nvPr/>
        </p:nvSpPr>
        <p:spPr bwMode="auto">
          <a:xfrm>
            <a:off x="3338513" y="168275"/>
            <a:ext cx="3935373" cy="646331"/>
          </a:xfrm>
          <a:prstGeom prst="rect">
            <a:avLst/>
          </a:prstGeom>
          <a:noFill/>
          <a:ln w="9525">
            <a:noFill/>
            <a:miter lim="800000"/>
            <a:headEnd/>
            <a:tailEnd/>
          </a:ln>
        </p:spPr>
        <p:txBody>
          <a:bodyPr wrap="none">
            <a:spAutoFit/>
          </a:bodyPr>
          <a:lstStyle/>
          <a:p>
            <a:r>
              <a:rPr lang="uk-UA" sz="3600" b="1" dirty="0">
                <a:solidFill>
                  <a:srgbClr val="FFC000"/>
                </a:solidFill>
                <a:latin typeface="Times New Roman" pitchFamily="18" charset="0"/>
                <a:cs typeface="Times New Roman" pitchFamily="18" charset="0"/>
              </a:rPr>
              <a:t>«Жовтий</a:t>
            </a:r>
            <a:r>
              <a:rPr lang="uk-UA" sz="3600" b="1" i="1" dirty="0">
                <a:solidFill>
                  <a:srgbClr val="FFC000"/>
                </a:solidFill>
                <a:latin typeface="Times New Roman" pitchFamily="18" charset="0"/>
                <a:cs typeface="Times New Roman" pitchFamily="18" charset="0"/>
              </a:rPr>
              <a:t> </a:t>
            </a:r>
            <a:r>
              <a:rPr lang="uk-UA" sz="3600" b="1" dirty="0">
                <a:solidFill>
                  <a:srgbClr val="FFC000"/>
                </a:solidFill>
                <a:latin typeface="Times New Roman" pitchFamily="18" charset="0"/>
                <a:cs typeface="Times New Roman" pitchFamily="18" charset="0"/>
              </a:rPr>
              <a:t>сектор»</a:t>
            </a:r>
          </a:p>
        </p:txBody>
      </p:sp>
      <p:pic>
        <p:nvPicPr>
          <p:cNvPr id="12291" name="Рисунок 3" descr="Вырезка экрана"/>
          <p:cNvPicPr>
            <a:picLocks noChangeAspect="1"/>
          </p:cNvPicPr>
          <p:nvPr/>
        </p:nvPicPr>
        <p:blipFill>
          <a:blip r:embed="rId2"/>
          <a:srcRect/>
          <a:stretch>
            <a:fillRect/>
          </a:stretch>
        </p:blipFill>
        <p:spPr bwMode="auto">
          <a:xfrm rot="473881">
            <a:off x="7507288" y="979488"/>
            <a:ext cx="3476625" cy="2695575"/>
          </a:xfrm>
          <a:prstGeom prst="rect">
            <a:avLst/>
          </a:prstGeom>
          <a:noFill/>
          <a:ln w="9525">
            <a:noFill/>
            <a:miter lim="800000"/>
            <a:headEnd/>
            <a:tailEnd/>
          </a:ln>
        </p:spPr>
      </p:pic>
      <p:sp>
        <p:nvSpPr>
          <p:cNvPr id="5" name="Прямоугольник 4"/>
          <p:cNvSpPr/>
          <p:nvPr/>
        </p:nvSpPr>
        <p:spPr>
          <a:xfrm>
            <a:off x="252413" y="4379912"/>
            <a:ext cx="6605587" cy="1630363"/>
          </a:xfrm>
          <a:prstGeom prst="rect">
            <a:avLst/>
          </a:prstGeom>
          <a:solidFill>
            <a:srgbClr val="FFFF99"/>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ru-RU" sz="2000" b="1" dirty="0">
                <a:solidFill>
                  <a:schemeClr val="tx1"/>
                </a:solidFill>
                <a:latin typeface="Times New Roman" panose="02020603050405020304" pitchFamily="18" charset="0"/>
                <a:cs typeface="Times New Roman" panose="02020603050405020304" pitchFamily="18" charset="0"/>
              </a:rPr>
              <a:t>12. Відвідування стоматолога.</a:t>
            </a:r>
            <a:r>
              <a:rPr lang="ru-RU" sz="2000" dirty="0">
                <a:solidFill>
                  <a:schemeClr val="tx1"/>
                </a:solidFill>
                <a:latin typeface="Times New Roman" panose="02020603050405020304" pitchFamily="18" charset="0"/>
                <a:cs typeface="Times New Roman" panose="02020603050405020304" pitchFamily="18" charset="0"/>
              </a:rPr>
              <a:t> ВІЛ також може передаватися через заражену кров, що залишилася на медичних інструментах. Тому варто пересвідчитись, що увесь інструментарій, яким користуватиметься лікар,</a:t>
            </a:r>
          </a:p>
          <a:p>
            <a:pPr algn="just" fontAlgn="auto">
              <a:spcBef>
                <a:spcPts val="0"/>
              </a:spcBef>
              <a:spcAft>
                <a:spcPts val="0"/>
              </a:spcAft>
              <a:defRPr/>
            </a:pPr>
            <a:r>
              <a:rPr lang="ru-RU" sz="2000" dirty="0">
                <a:solidFill>
                  <a:schemeClr val="tx1"/>
                </a:solidFill>
                <a:latin typeface="Times New Roman" panose="02020603050405020304" pitchFamily="18" charset="0"/>
                <a:cs typeface="Times New Roman" panose="02020603050405020304" pitchFamily="18" charset="0"/>
              </a:rPr>
              <a:t>було продезінфіковано.</a:t>
            </a:r>
            <a:endParaRPr lang="uk-UA" sz="2000" dirty="0">
              <a:solidFill>
                <a:schemeClr val="tx1"/>
              </a:solidFill>
              <a:latin typeface="Times New Roman" panose="02020603050405020304" pitchFamily="18" charset="0"/>
              <a:cs typeface="Times New Roman" panose="02020603050405020304" pitchFamily="18" charset="0"/>
            </a:endParaRPr>
          </a:p>
        </p:txBody>
      </p:sp>
      <p:pic>
        <p:nvPicPr>
          <p:cNvPr id="12293" name="Рисунок 5" descr="Вырезка экрана"/>
          <p:cNvPicPr>
            <a:picLocks noChangeAspect="1"/>
          </p:cNvPicPr>
          <p:nvPr/>
        </p:nvPicPr>
        <p:blipFill>
          <a:blip r:embed="rId3"/>
          <a:srcRect/>
          <a:stretch>
            <a:fillRect/>
          </a:stretch>
        </p:blipFill>
        <p:spPr bwMode="auto">
          <a:xfrm>
            <a:off x="7131050" y="3865563"/>
            <a:ext cx="3467100" cy="26590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704</TotalTime>
  <Words>2014</Words>
  <Application>Microsoft Office PowerPoint</Application>
  <PresentationFormat>Произвольный</PresentationFormat>
  <Paragraphs>163</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ВІЛ-ІНФЕКЦІЯ</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Віта</cp:lastModifiedBy>
  <cp:revision>71</cp:revision>
  <dcterms:created xsi:type="dcterms:W3CDTF">2015-11-04T15:38:31Z</dcterms:created>
  <dcterms:modified xsi:type="dcterms:W3CDTF">2015-12-14T19:57:42Z</dcterms:modified>
</cp:coreProperties>
</file>