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BF33F-E357-41E9-A8EA-2D4922BB7A8C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2B26D-5B09-44FF-90DE-17336E3DA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2A0C-5781-4144-A436-F0A641422A52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6BC6-2F75-4156-8F48-B07F39655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A5CA-4D86-4A6B-834D-546E93EEF04F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7EB4-EEF4-4AC9-904B-1816CAC03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D782-4A63-45A6-8444-28336DC5C1CF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EB7C-0FD4-4842-8E54-1E8A2DB9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E648F-A56A-42CF-AC93-61CB0A414767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9A42C-2069-458D-8CA8-80D58374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B966-D5C3-4255-ACE0-27FFF7DD08E1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4CB2-C5A7-47EE-932A-33B9224FF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F7DBD-38E2-4C8F-94D4-1D2928B8D4A0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D7759-70EB-45E4-9487-1EB86FD16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B178-929C-4411-BB4E-8FFB2C5DE521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A2CA-DA37-4309-8647-4999BD92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CED789-CEDA-4B39-B82E-DD0C9EC61004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0E677-303A-4249-A989-83C1239C1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8C232-D790-4AE8-861E-1DCA03377AB0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F32DA-D501-457C-8F81-756A00EFE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766E6-9F4F-4ED4-8F8A-417A3FF41A9C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90B3B-BCAC-4D39-926B-FEFD74CE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D48E5C3-C99F-4852-8404-4D3515512CE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73819-5AF5-451E-8595-83D5000D5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15888"/>
            <a:ext cx="8286750" cy="5616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uk-UA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Україна в епістолярній спадщині Т.Г.Шевченка</a:t>
            </a:r>
            <a:br>
              <a:rPr lang="uk-UA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uk-UA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Проект </a:t>
            </a:r>
            <a:b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виконав </a:t>
            </a:r>
            <a:b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учень 11-Б кл.</a:t>
            </a:r>
            <a:b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Кабан В.</a:t>
            </a:r>
            <a:br>
              <a:rPr lang="uk-UA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endParaRPr lang="ru-RU" sz="320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 descr="C:\Documents and Settings\Admin\Рабочий стол\p_38274_1_gallery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714625"/>
            <a:ext cx="36210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714375"/>
            <a:ext cx="7499350" cy="5534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mtClean="0"/>
              <a:t>   				Отже: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листи Т.Г.Шевченка слугують засобом передачі певної інформації , прагненням поділитися враженнями від перебування далеко за межами України;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образ України у епістолярній спадщині поета особливо дорогий йому;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у листуванні відчутне поєднання об’єктивного і суб’єктивного , пережитого і вимріяного.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2603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mtClean="0">
                <a:effectLst/>
              </a:rPr>
              <a:t>Мета проекту: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простежити закономірності розвитку  </a:t>
            </a:r>
            <a:r>
              <a:rPr lang="ru-RU" smtClean="0"/>
              <a:t>особистості письменника, </a:t>
            </a:r>
          </a:p>
          <a:p>
            <a:pPr eaLnBrk="1" hangingPunct="1"/>
            <a:r>
              <a:rPr lang="ru-RU" smtClean="0"/>
              <a:t>особливості його способу мислення;</a:t>
            </a:r>
          </a:p>
          <a:p>
            <a:pPr eaLnBrk="1" hangingPunct="1"/>
            <a:r>
              <a:rPr lang="ru-RU" smtClean="0"/>
              <a:t>громадсько-політичні та літературно-естетичні погляди, уподобання;</a:t>
            </a:r>
          </a:p>
          <a:p>
            <a:pPr eaLnBrk="1" hangingPunct="1"/>
            <a:r>
              <a:rPr lang="ru-RU" smtClean="0"/>
              <a:t>заглибитись у творчу лабораторію письменника, розкрити особливості його духовного світу.</a:t>
            </a:r>
            <a:endParaRPr lang="uk-UA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Admin\Рабочий стол\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84225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38" y="1428750"/>
            <a:ext cx="7000875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Проникнення в епістолярну лабораторію видатних митців слова допомагає краще осмислити їх внутрішній світ . У листуванні можемо знайти приклади гуманності,дружньої підтримки , вірної й чистої любові  , перейнятися своєрідною специфікою мовленнєвого етикету 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357188"/>
            <a:ext cx="4857750" cy="62865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dirty="0" smtClean="0">
                <a:latin typeface="Bookman Old Style" pitchFamily="18" charset="0"/>
              </a:rPr>
              <a:t>   Епістолярна спадщина Кобзаря дає змогу не тільки поглибити і значно розширити біографічні свідчення про нього , а  й розкрити його погляди на явища суспільного , літературного й морального характеру.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Bookman Old Style" pitchFamily="18" charset="0"/>
              </a:rPr>
              <a:t>	   	 У лаконічних , а подекуди доволі розлогих листах поет ділиться враженнями від перебування далеко за межами рідного краю , про свою художню та мистецьку творчість , роздумує про долю України.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tumblr_kz167c9ihi1qawzpn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430991" cy="460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8005762" cy="5462587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4000" dirty="0" smtClean="0">
                <a:latin typeface="Bookman Old Style" pitchFamily="18" charset="0"/>
              </a:rPr>
              <a:t>В основі його листів – образ людини, якій не байдужа доля рідного краю , поет страждав  , про що свідчать ностальгійні нотки його кореспонденції. Він з ніжністю і любов'ю згадує  у листах про Україну , використовуючи епітети : </a:t>
            </a:r>
            <a:r>
              <a:rPr lang="en-US" sz="4000" dirty="0" smtClean="0">
                <a:latin typeface="Bookman Old Style" pitchFamily="18" charset="0"/>
              </a:rPr>
              <a:t>“</a:t>
            </a:r>
            <a:r>
              <a:rPr lang="uk-UA" sz="4000" dirty="0" smtClean="0">
                <a:latin typeface="Bookman Old Style" pitchFamily="18" charset="0"/>
              </a:rPr>
              <a:t>рідна</a:t>
            </a:r>
            <a:r>
              <a:rPr lang="en-US" sz="4000" dirty="0" smtClean="0">
                <a:latin typeface="Bookman Old Style" pitchFamily="18" charset="0"/>
              </a:rPr>
              <a:t>”</a:t>
            </a:r>
            <a:r>
              <a:rPr lang="uk-UA" sz="4000" dirty="0" smtClean="0">
                <a:latin typeface="Bookman Old Style" pitchFamily="18" charset="0"/>
              </a:rPr>
              <a:t>, </a:t>
            </a:r>
            <a:r>
              <a:rPr lang="en-US" sz="4000" dirty="0" smtClean="0">
                <a:latin typeface="Bookman Old Style" pitchFamily="18" charset="0"/>
              </a:rPr>
              <a:t>“</a:t>
            </a:r>
            <a:r>
              <a:rPr lang="uk-UA" sz="4000" dirty="0" smtClean="0">
                <a:latin typeface="Bookman Old Style" pitchFamily="18" charset="0"/>
              </a:rPr>
              <a:t>моя</a:t>
            </a:r>
            <a:r>
              <a:rPr lang="en-US" sz="4000" dirty="0" smtClean="0">
                <a:latin typeface="Bookman Old Style" pitchFamily="18" charset="0"/>
              </a:rPr>
              <a:t>”</a:t>
            </a:r>
            <a:r>
              <a:rPr lang="uk-UA" sz="4000" dirty="0" smtClean="0">
                <a:latin typeface="Bookman Old Style" pitchFamily="18" charset="0"/>
              </a:rPr>
              <a:t>, </a:t>
            </a:r>
            <a:r>
              <a:rPr lang="en-US" sz="4000" dirty="0" smtClean="0">
                <a:latin typeface="Bookman Old Style" pitchFamily="18" charset="0"/>
              </a:rPr>
              <a:t>“</a:t>
            </a:r>
            <a:r>
              <a:rPr lang="uk-UA" sz="4000" dirty="0" smtClean="0">
                <a:latin typeface="Bookman Old Style" pitchFamily="18" charset="0"/>
              </a:rPr>
              <a:t>наша</a:t>
            </a:r>
            <a:r>
              <a:rPr lang="en-US" sz="4000" dirty="0" smtClean="0">
                <a:latin typeface="Bookman Old Style" pitchFamily="18" charset="0"/>
              </a:rPr>
              <a:t>”</a:t>
            </a:r>
            <a:r>
              <a:rPr lang="uk-UA" sz="4000" dirty="0" smtClean="0">
                <a:latin typeface="Bookman Old Style" pitchFamily="18" charset="0"/>
              </a:rPr>
              <a:t>,</a:t>
            </a:r>
            <a:r>
              <a:rPr lang="en-US" sz="4000" dirty="0" smtClean="0">
                <a:latin typeface="Bookman Old Style" pitchFamily="18" charset="0"/>
              </a:rPr>
              <a:t> “ </a:t>
            </a:r>
            <a:r>
              <a:rPr lang="uk-UA" sz="4000" dirty="0" smtClean="0">
                <a:latin typeface="Bookman Old Style" pitchFamily="18" charset="0"/>
              </a:rPr>
              <a:t>своя</a:t>
            </a:r>
            <a:r>
              <a:rPr lang="en-US" sz="4000" dirty="0" smtClean="0">
                <a:latin typeface="Bookman Old Style" pitchFamily="18" charset="0"/>
              </a:rPr>
              <a:t>”.</a:t>
            </a:r>
            <a:r>
              <a:rPr lang="uk-UA" sz="4000" dirty="0" smtClean="0">
                <a:latin typeface="Bookman Old Style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4000" dirty="0" smtClean="0">
                <a:latin typeface="Bookman Old Style" pitchFamily="18" charset="0"/>
              </a:rPr>
              <a:t>Стилістика листів відзначається вільними ,невимушеними конструкціями ,близькими до усної мовної стихії. 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285750"/>
            <a:ext cx="7497763" cy="6215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000" dirty="0" smtClean="0">
                <a:latin typeface="Bookman Old Style" pitchFamily="18" charset="0"/>
              </a:rPr>
              <a:t>У листі до брата Микити Шевченко пише: “ Микито ,рідний брате! Та , будь </a:t>
            </a:r>
            <a:r>
              <a:rPr lang="uk-UA" sz="3000" dirty="0" err="1" smtClean="0">
                <a:latin typeface="Bookman Old Style" pitchFamily="18" charset="0"/>
              </a:rPr>
              <a:t>ласкав</a:t>
            </a:r>
            <a:r>
              <a:rPr lang="uk-UA" sz="3000" dirty="0" smtClean="0">
                <a:latin typeface="Bookman Old Style" pitchFamily="18" charset="0"/>
              </a:rPr>
              <a:t> , напиши до мене так , як я до тебе пишу , не по-московському , а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000" dirty="0" smtClean="0">
                <a:latin typeface="Bookman Old Style" pitchFamily="18" charset="0"/>
              </a:rPr>
              <a:t>	по-нашому </a:t>
            </a:r>
            <a:r>
              <a:rPr lang="ru-RU" sz="3000" dirty="0" smtClean="0">
                <a:latin typeface="Bookman Old Style" pitchFamily="18" charset="0"/>
              </a:rPr>
              <a:t>,</a:t>
            </a:r>
            <a:r>
              <a:rPr lang="uk-UA" sz="3000" dirty="0" smtClean="0">
                <a:latin typeface="Bookman Old Style" pitchFamily="18" charset="0"/>
              </a:rPr>
              <a:t> бо: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	Москалі чужі люди 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	Тяжко з ними жити;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	Немає з ким поплакати 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	Ні поговорити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000" dirty="0" smtClean="0">
                <a:latin typeface="Bookman Old Style" pitchFamily="18" charset="0"/>
              </a:rPr>
              <a:t>   Так нехай же я хоч через папір почую рідне слово , нехай хоч раз поплачу веселими сльозами , бо мені тут так стало </a:t>
            </a:r>
            <a:r>
              <a:rPr lang="uk-UA" sz="3000" dirty="0" err="1" smtClean="0">
                <a:latin typeface="Bookman Old Style" pitchFamily="18" charset="0"/>
              </a:rPr>
              <a:t>скушно</a:t>
            </a:r>
            <a:r>
              <a:rPr lang="uk-UA" sz="3000" dirty="0" smtClean="0">
                <a:latin typeface="Bookman Old Style" pitchFamily="18" charset="0"/>
              </a:rPr>
              <a:t> , що я всяку ніч </a:t>
            </a:r>
            <a:r>
              <a:rPr lang="uk-UA" sz="3000" dirty="0" err="1" smtClean="0">
                <a:latin typeface="Bookman Old Style" pitchFamily="18" charset="0"/>
              </a:rPr>
              <a:t>тілько</a:t>
            </a:r>
            <a:r>
              <a:rPr lang="uk-UA" sz="3000" dirty="0" smtClean="0">
                <a:latin typeface="Bookman Old Style" pitchFamily="18" charset="0"/>
              </a:rPr>
              <a:t> бачу </a:t>
            </a:r>
            <a:r>
              <a:rPr lang="uk-UA" sz="3000" dirty="0" err="1" smtClean="0">
                <a:latin typeface="Bookman Old Style" pitchFamily="18" charset="0"/>
              </a:rPr>
              <a:t>во</a:t>
            </a:r>
            <a:r>
              <a:rPr lang="uk-UA" sz="3000" dirty="0" smtClean="0">
                <a:latin typeface="Bookman Old Style" pitchFamily="18" charset="0"/>
              </a:rPr>
              <a:t> сні , що тебе , </a:t>
            </a:r>
            <a:r>
              <a:rPr lang="uk-UA" sz="3000" dirty="0" err="1" smtClean="0">
                <a:latin typeface="Bookman Old Style" pitchFamily="18" charset="0"/>
              </a:rPr>
              <a:t>Керелівку</a:t>
            </a:r>
            <a:r>
              <a:rPr lang="uk-UA" sz="3000" dirty="0" smtClean="0">
                <a:latin typeface="Bookman Old Style" pitchFamily="18" charset="0"/>
              </a:rPr>
              <a:t>, та рідню ,та бур’яни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Documents and Settings\Admin\Рабочий стол\e9a3082a2c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500938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214313"/>
            <a:ext cx="7069137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Тарас Шевченко був щиро радий кожному листу від друзів по перу, від яких відчував дружню підтримку на чужині . Проте відсутність поряд плеча близької людини гнітила його , бо серце було завжди на рідній землі “ на Вкраїні милій “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785813"/>
            <a:ext cx="7497762" cy="6215062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 smtClean="0">
                <a:latin typeface="Bookman Old Style" pitchFamily="18" charset="0"/>
              </a:rPr>
              <a:t>У листі до Г.Ф.</a:t>
            </a:r>
            <a:r>
              <a:rPr lang="uk-UA" sz="2400" dirty="0" err="1" smtClean="0">
                <a:latin typeface="Bookman Old Style" pitchFamily="18" charset="0"/>
              </a:rPr>
              <a:t>Квітки-Основ’яненка</a:t>
            </a:r>
            <a:r>
              <a:rPr lang="uk-UA" sz="2400" dirty="0" smtClean="0">
                <a:latin typeface="Bookman Old Style" pitchFamily="18" charset="0"/>
              </a:rPr>
              <a:t> від 19 лютого 1841 р. із Санкт-Петербурга поет ділиться своїм душевним переживанням: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dirty="0" smtClean="0">
                <a:latin typeface="Bookman Old Style" pitchFamily="18" charset="0"/>
              </a:rPr>
              <a:t>	</a:t>
            </a:r>
            <a:r>
              <a:rPr lang="uk-UA" sz="2400" dirty="0" smtClean="0">
                <a:latin typeface="Bookman Old Style" pitchFamily="18" charset="0"/>
              </a:rPr>
              <a:t>	“…і на Україні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Я сирота , мій голубе 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		Як і на чужині.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err="1" smtClean="0">
                <a:latin typeface="Bookman Old Style" pitchFamily="18" charset="0"/>
              </a:rPr>
              <a:t>Тілько</a:t>
            </a:r>
            <a:r>
              <a:rPr lang="uk-UA" sz="2600" dirty="0" smtClean="0">
                <a:latin typeface="Bookman Old Style" pitchFamily="18" charset="0"/>
              </a:rPr>
              <a:t> й рідні , що ви дні … Не цурайтеся ж , любіть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мене так , як я вас люблю , не </a:t>
            </a:r>
            <a:r>
              <a:rPr lang="uk-UA" sz="2600" dirty="0" err="1" smtClean="0">
                <a:latin typeface="Bookman Old Style" pitchFamily="18" charset="0"/>
              </a:rPr>
              <a:t>бачивши</a:t>
            </a:r>
            <a:r>
              <a:rPr lang="uk-UA" sz="2600" dirty="0" smtClean="0">
                <a:latin typeface="Bookman Old Style" pitchFamily="18" charset="0"/>
              </a:rPr>
              <a:t> вас зроду.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 Вас не бачив , а вашу душу , ваше серце так бачу 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 як , може , ніхто на всім світі. Ваша “ Маруся ”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так мені вас розказала , що я вас навиліт знаю . Далебі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правда  , частенько </a:t>
            </a:r>
            <a:r>
              <a:rPr lang="uk-UA" sz="2600" dirty="0" err="1" smtClean="0">
                <a:latin typeface="Bookman Old Style" pitchFamily="18" charset="0"/>
              </a:rPr>
              <a:t>сижу</a:t>
            </a:r>
            <a:r>
              <a:rPr lang="uk-UA" sz="2600" dirty="0" smtClean="0">
                <a:latin typeface="Bookman Old Style" pitchFamily="18" charset="0"/>
              </a:rPr>
              <a:t> собі один в чужій хаті та 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err="1" smtClean="0">
                <a:latin typeface="Bookman Old Style" pitchFamily="18" charset="0"/>
              </a:rPr>
              <a:t>думаю–</a:t>
            </a:r>
            <a:r>
              <a:rPr lang="uk-UA" sz="2600" dirty="0" smtClean="0">
                <a:latin typeface="Bookman Old Style" pitchFamily="18" charset="0"/>
              </a:rPr>
              <a:t> гора з горою не сходиться , а чоловік з </a:t>
            </a:r>
            <a:r>
              <a:rPr lang="uk-UA" sz="2600" dirty="0" err="1" smtClean="0">
                <a:latin typeface="Bookman Old Style" pitchFamily="18" charset="0"/>
              </a:rPr>
              <a:t>чолові-</a:t>
            </a:r>
            <a:endParaRPr lang="uk-UA" sz="2600" dirty="0" smtClean="0">
              <a:latin typeface="Bookman Old Style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ком спіткнеться. Що то якби благословив милосердний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dirty="0" smtClean="0">
                <a:latin typeface="Bookman Old Style" pitchFamily="18" charset="0"/>
              </a:rPr>
              <a:t>Бог нам з вами </a:t>
            </a:r>
            <a:r>
              <a:rPr lang="uk-UA" sz="2600" dirty="0" err="1" smtClean="0">
                <a:latin typeface="Bookman Old Style" pitchFamily="18" charset="0"/>
              </a:rPr>
              <a:t>зострінуться”</a:t>
            </a:r>
            <a:endParaRPr lang="ru-RU" sz="2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oldpaper37636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0"/>
            <a:ext cx="7929586" cy="6662692"/>
          </a:xfrm>
          <a:prstGeom prst="rect">
            <a:avLst/>
          </a:prstGeom>
          <a:noFill/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428750" y="571500"/>
            <a:ext cx="7497763" cy="48006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2"/>
                </a:solidFill>
              </a:rPr>
              <a:t>Відвідавши Україну , Т . Шевченко був дуже вражений від побаченого.</a:t>
            </a:r>
            <a:r>
              <a:rPr lang="ru-RU" smtClean="0">
                <a:solidFill>
                  <a:schemeClr val="tx2"/>
                </a:solidFill>
              </a:rPr>
              <a:t>Своїми враженнями Кобзар ділиться у листі до Я.Г.Кухаренка: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chemeClr val="tx2"/>
                </a:solidFill>
              </a:rPr>
              <a:t>	“Був я уторік на Україні – був у Межигорского Спаса.І на Хортиці , і скрізь був і все плакав . Сплюндрували нашу Україну катової віри німота з москалями , щоб вони переказились.”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470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Corbel</vt:lpstr>
      <vt:lpstr>Wingdings 2</vt:lpstr>
      <vt:lpstr>Verdana</vt:lpstr>
      <vt:lpstr>Calibri</vt:lpstr>
      <vt:lpstr>Gill Sans MT</vt:lpstr>
      <vt:lpstr>Bookman Old Style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Україна в епістолярній спадщині Т.Г.Шевченка  Проект  виконав  учень 11-Б кл.  Кабан В. </vt:lpstr>
      <vt:lpstr>Мета проекту: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Наталя</cp:lastModifiedBy>
  <cp:revision>23</cp:revision>
  <dcterms:created xsi:type="dcterms:W3CDTF">2012-01-19T14:15:40Z</dcterms:created>
  <dcterms:modified xsi:type="dcterms:W3CDTF">2016-12-05T16:00:05Z</dcterms:modified>
</cp:coreProperties>
</file>