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3" r:id="rId3"/>
    <p:sldId id="259" r:id="rId4"/>
    <p:sldId id="264" r:id="rId5"/>
    <p:sldId id="261" r:id="rId6"/>
    <p:sldId id="282" r:id="rId7"/>
    <p:sldId id="284" r:id="rId8"/>
    <p:sldId id="285" r:id="rId9"/>
    <p:sldId id="287" r:id="rId10"/>
    <p:sldId id="290" r:id="rId11"/>
    <p:sldId id="260" r:id="rId12"/>
    <p:sldId id="288" r:id="rId13"/>
    <p:sldId id="286" r:id="rId14"/>
    <p:sldId id="283" r:id="rId15"/>
    <p:sldId id="266" r:id="rId16"/>
    <p:sldId id="289" r:id="rId17"/>
    <p:sldId id="258" r:id="rId18"/>
    <p:sldId id="257" r:id="rId1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19.02.2017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229200"/>
            <a:ext cx="7772400" cy="1470025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досвіду роботи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чителя української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мови та літератури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ТЗОШ </a:t>
            </a: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І-ІІІ ст.№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21</a:t>
            </a:r>
            <a:b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Сесик Оксани 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Олегівни</a:t>
            </a:r>
            <a:r>
              <a:rPr lang="uk-UA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4932040" cy="3096344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Співпраця з </a:t>
            </a: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бібліотекою </a:t>
            </a: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дієвий засіб формування важливих життєвих </a:t>
            </a:r>
            <a:r>
              <a:rPr lang="uk-UA" sz="3600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компетентностей</a:t>
            </a:r>
            <a:r>
              <a:rPr lang="uk-UA" sz="36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учнів</a:t>
            </a:r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4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ТЕРІАЛИ (РІЗНЕ)\Творчі зустрічі\Урочини Лесі Українки\IMG_358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83"/>
          <a:stretch/>
        </p:blipFill>
        <p:spPr bwMode="auto">
          <a:xfrm>
            <a:off x="539552" y="3826140"/>
            <a:ext cx="5400000" cy="2880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Бібліотечні</a:t>
            </a:r>
            <a:r>
              <a:rPr lang="uk-UA" dirty="0" smtClean="0"/>
              <a:t> </a:t>
            </a:r>
            <a:r>
              <a:rPr lang="uk-UA" spc="0" dirty="0" err="1" smtClean="0">
                <a:ln>
                  <a:noFill/>
                </a:ln>
                <a:solidFill>
                  <a:schemeClr val="tx1"/>
                </a:solidFill>
              </a:rPr>
              <a:t>уроки</a:t>
            </a:r>
            <a:endParaRPr lang="uk-UA" dirty="0"/>
          </a:p>
        </p:txBody>
      </p:sp>
      <p:pic>
        <p:nvPicPr>
          <p:cNvPr id="4" name="Picture 2" descr="D:\МАТЕРІАЛИ (РІЗНЕ)\Творчі зустрічі\Дарія Чубата\IMG_67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0010" r="4613"/>
          <a:stretch/>
        </p:blipFill>
        <p:spPr bwMode="auto">
          <a:xfrm>
            <a:off x="3997096" y="1628800"/>
            <a:ext cx="5036024" cy="2879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АТЕРІАЛИ (РІЗНЕ)\Творчі зустрічі\Урочини Лесі Українки\IMG_358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/>
          <a:stretch/>
        </p:blipFill>
        <p:spPr bwMode="auto">
          <a:xfrm>
            <a:off x="180030" y="1198185"/>
            <a:ext cx="4392488" cy="2647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32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397949"/>
            <a:ext cx="8856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Творча співпраця </a:t>
            </a:r>
          </a:p>
          <a:p>
            <a:pPr algn="ctr"/>
            <a:r>
              <a:rPr lang="uk-UA" sz="36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 бібліотекою № 4 </a:t>
            </a:r>
          </a:p>
          <a:p>
            <a:pPr algn="ctr"/>
            <a:r>
              <a:rPr lang="uk-UA" sz="36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для дорослих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59353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>Урок мужності Господа українського </a:t>
            </a: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лицарства</a:t>
            </a:r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uk-UA" spc="0" dirty="0">
                <a:ln>
                  <a:noFill/>
                </a:ln>
                <a:solidFill>
                  <a:schemeClr val="tx1"/>
                </a:solidFill>
              </a:rPr>
            </a:br>
            <a:endParaRPr lang="ru-RU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6" name="Picture 4" descr="D:\МАТЕРІАЛИ (РІЗНЕ)\Творчі зустрічі\Урок мужності\IMG_736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0" t="11321" r="14505"/>
          <a:stretch/>
        </p:blipFill>
        <p:spPr bwMode="auto">
          <a:xfrm>
            <a:off x="4777233" y="1544755"/>
            <a:ext cx="4246838" cy="31924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D:\МАТЕРІАЛИ (РІЗНЕ)\Творчі зустрічі\Урок мужності\IMG_736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19939"/>
          <a:stretch/>
        </p:blipFill>
        <p:spPr bwMode="auto">
          <a:xfrm>
            <a:off x="1827837" y="3645024"/>
            <a:ext cx="5288435" cy="28822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МАТЕРІАЛИ (РІЗНЕ)\Творчі зустрічі\Урок мужності\IMG_73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6" t="13397" r="16732"/>
          <a:stretch/>
        </p:blipFill>
        <p:spPr bwMode="auto">
          <a:xfrm>
            <a:off x="250484" y="908720"/>
            <a:ext cx="3152634" cy="3117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8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ТЕРІАЛИ (РІЗНЕ)\Урочини Лесі Українки (Народний дім)\Урочини Лесі Українки (Народний дім) 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7" r="13692"/>
          <a:stretch/>
        </p:blipFill>
        <p:spPr bwMode="auto">
          <a:xfrm>
            <a:off x="34192" y="1710577"/>
            <a:ext cx="4660638" cy="29639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АТЕРІАЛИ (РІЗНЕ)\Урочини Лесі Українки (Народний дім)\Урочини Лесі Українки (Народний дім) 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" t="21459" r="3332"/>
          <a:stretch/>
        </p:blipFill>
        <p:spPr bwMode="auto">
          <a:xfrm>
            <a:off x="3779912" y="1324190"/>
            <a:ext cx="5076968" cy="2827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МАТЕРІАЛИ (РІЗНЕ)\Урочини Лесі Українки (Народний дім)\Урочини Лесі Українки (Народний дім)  (2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4" t="9463" r="2066"/>
          <a:stretch/>
        </p:blipFill>
        <p:spPr bwMode="auto">
          <a:xfrm>
            <a:off x="2756848" y="3698059"/>
            <a:ext cx="4640239" cy="325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Літературна вітальня </a:t>
            </a:r>
            <a:b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«Поки буде мати на землі»</a:t>
            </a:r>
            <a:endParaRPr lang="uk-UA" spc="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2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>Творче сузір’я Тернопільщини</a:t>
            </a:r>
            <a:br>
              <a:rPr lang="uk-UA" spc="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>Є. </a:t>
            </a:r>
            <a:r>
              <a:rPr lang="uk-UA" spc="0" dirty="0" err="1" smtClean="0">
                <a:ln>
                  <a:noFill/>
                </a:ln>
                <a:solidFill>
                  <a:schemeClr val="tx1"/>
                </a:solidFill>
              </a:rPr>
              <a:t>Безкоровайний</a:t>
            </a:r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uk-UA" spc="0" dirty="0">
                <a:ln>
                  <a:noFill/>
                </a:ln>
                <a:solidFill>
                  <a:schemeClr val="tx1"/>
                </a:solidFill>
              </a:rPr>
            </a:br>
            <a:endParaRPr lang="uk-UA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5" name="Picture 3" descr="D:\МАТЕРІАЛИ (РІЗНЕ)\Творчі зустрічі\Євген Безкоровайний\IMG_35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t="32012" r="1"/>
          <a:stretch/>
        </p:blipFill>
        <p:spPr bwMode="auto">
          <a:xfrm>
            <a:off x="6866576" y="3573016"/>
            <a:ext cx="2277424" cy="2966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МАТЕРІАЛИ (РІЗНЕ)\Творчі зустрічі\Євген Безкоровайний\IMG_350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2" t="11133" r="13694"/>
          <a:stretch/>
        </p:blipFill>
        <p:spPr bwMode="auto">
          <a:xfrm>
            <a:off x="411702" y="1268760"/>
            <a:ext cx="2022551" cy="3410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D:\МАТЕРІАЛИ (РІЗНЕ)\Творчі зустрічі\Євген Безкоровайний\IMG_35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8" t="22266" r="3184"/>
          <a:stretch/>
        </p:blipFill>
        <p:spPr bwMode="auto">
          <a:xfrm>
            <a:off x="1907704" y="2072316"/>
            <a:ext cx="5493864" cy="3434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47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Щорічна участь у міських «</a:t>
            </a:r>
            <a:r>
              <a:rPr lang="uk-UA" spc="0" dirty="0" err="1">
                <a:ln>
                  <a:noFill/>
                </a:ln>
                <a:solidFill>
                  <a:schemeClr val="tx1"/>
                </a:solidFill>
              </a:rPr>
              <a:t>Б</a:t>
            </a:r>
            <a:r>
              <a:rPr lang="uk-UA" spc="0" dirty="0" err="1" smtClean="0">
                <a:ln>
                  <a:noFill/>
                </a:ln>
                <a:solidFill>
                  <a:schemeClr val="tx1"/>
                </a:solidFill>
              </a:rPr>
              <a:t>ібліофестах</a:t>
            </a: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»</a:t>
            </a:r>
            <a:endParaRPr lang="ru-RU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6" name="Picture 10" descr="D:\МАТЕРІАЛИ (РІЗНЕ)\Бібліофест 2012\Бібліофест 2012 (3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19" r="5749"/>
          <a:stretch/>
        </p:blipFill>
        <p:spPr bwMode="auto">
          <a:xfrm>
            <a:off x="330235" y="1575935"/>
            <a:ext cx="8483531" cy="4517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45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D:\МАТЕРІАЛИ (РІЗНЕ)\Бібліофест 2012\Бібліофест 2012 (1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16790" r="10041"/>
          <a:stretch/>
        </p:blipFill>
        <p:spPr bwMode="auto">
          <a:xfrm>
            <a:off x="160479" y="2132856"/>
            <a:ext cx="3187465" cy="4643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МАТЕРІАЛИ (РІЗНЕ)\Бібліофест 2012\Бібліофест 2012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312368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МАТЕРІАЛИ (РІЗНЕ)\Бібліофест 2012\Бібліофест 2012 (4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9" r="14512" b="9449"/>
          <a:stretch/>
        </p:blipFill>
        <p:spPr bwMode="auto">
          <a:xfrm>
            <a:off x="5724128" y="-2"/>
            <a:ext cx="3036928" cy="5373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11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032448"/>
          </a:xfrm>
        </p:spPr>
        <p:txBody>
          <a:bodyPr>
            <a:no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uk-UA" sz="2800" b="1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Уроки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uk-UA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української мови та 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літератури, 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художньої культури, позакласні заходи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переважна більшість яких – спільна діяльність школи й бібліотек міста</a:t>
            </a:r>
            <a:r>
              <a:rPr lang="en-US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uk-UA" sz="28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не лише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можливість дати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дітям знання, а й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навчити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бачити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головне,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робити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висновки, 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самостійно збирати інформацію, відкривати для себе щось нове, щоб потім легко адаптуватися в суспільстві, не помилитися </a:t>
            </a:r>
            <a:r>
              <a:rPr lang="uk-UA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професійному </a:t>
            </a:r>
            <a:r>
              <a:rPr lang="uk-UA" sz="2800" dirty="0">
                <a:solidFill>
                  <a:srgbClr val="000000"/>
                </a:solidFill>
                <a:latin typeface="Times New Roman"/>
                <a:ea typeface="Times New Roman"/>
              </a:rPr>
              <a:t>виборі та творчо працювати. 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94038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492896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Успіх приходить до того, </a:t>
            </a:r>
          </a:p>
          <a:p>
            <a:pPr algn="ctr"/>
            <a:r>
              <a:rPr lang="uk-UA" sz="40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хто робить те, </a:t>
            </a:r>
          </a:p>
          <a:p>
            <a:pPr algn="ctr"/>
            <a:r>
              <a:rPr lang="uk-UA" sz="40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що найбільше любить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118239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53003" y="3140968"/>
            <a:ext cx="8856984" cy="2448272"/>
          </a:xfrm>
        </p:spPr>
        <p:txBody>
          <a:bodyPr>
            <a:normAutofit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Здатність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учня приймати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відповідальні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рішення,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критично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мислити,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творчо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розв’язувати проблеми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uk-UA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самореалізуватися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формується  не лише в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процесі навчання і виховання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 школі,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а й під впливом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сім’ї, друзів,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культури. Тому реалізація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компетентнісного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 підходу залежить від </a:t>
            </a:r>
            <a:r>
              <a:rPr lang="uk-UA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освітньо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-культурної 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ситуації, </a:t>
            </a:r>
            <a:r>
              <a:rPr lang="uk-UA" sz="2400" dirty="0">
                <a:solidFill>
                  <a:srgbClr val="000000"/>
                </a:solidFill>
                <a:latin typeface="Times New Roman"/>
                <a:ea typeface="Times New Roman"/>
              </a:rPr>
              <a:t>у якій живе і розвивається школяр</a:t>
            </a:r>
            <a:r>
              <a:rPr lang="uk-UA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2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3003" y="85122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Компетентність – специфічна здатність, яка дає змогу активно вирішувати проблеми, що виникають у реальних ситуаціях життя.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184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співпрацюючи з бібліотекою, 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навчаю дітей: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1500"/>
              </a:spcAft>
              <a:buNone/>
            </a:pP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прочитавши твір,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визначати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проблеми , які порушуються , самостійно та критично їх аналізувати;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мати здатність розв’язувати проблеми, поставлені однокласниками, отримати навички роботи в колективі;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уміти «працювати з олівцем» над текстом твору: коментувати його, добирати факти, художні деталі , аналізувати їх, робити висновки й узагальнення;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навчитися доречно використовувати знання, одержані поза школою (радіо, телебачення, 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бібліотека, 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І</a:t>
            </a:r>
            <a:r>
              <a:rPr lang="uk-UA" dirty="0" smtClean="0">
                <a:solidFill>
                  <a:srgbClr val="000000"/>
                </a:solidFill>
                <a:latin typeface="Times New Roman"/>
                <a:ea typeface="Times New Roman"/>
              </a:rPr>
              <a:t>нтернет</a:t>
            </a: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);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уміти правильно говорити й писати, добирати мовно-виражанні засоби відповідно до мети і ситуації спілкування;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uk-UA" dirty="0">
                <a:solidFill>
                  <a:srgbClr val="000000"/>
                </a:solidFill>
                <a:latin typeface="Times New Roman"/>
                <a:ea typeface="Times New Roman"/>
              </a:rPr>
              <a:t>- розвивати й вдосконалювати своє мовлення, навчитися створювати власні висловлювання.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097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80528" y="1412776"/>
            <a:ext cx="8855968" cy="5158191"/>
          </a:xfrm>
        </p:spPr>
        <p:txBody>
          <a:bodyPr>
            <a:noAutofit/>
          </a:bodyPr>
          <a:lstStyle/>
          <a:p>
            <a:pPr lvl="0" algn="just">
              <a:lnSpc>
                <a:spcPct val="115000"/>
              </a:lnSpc>
              <a:spcAft>
                <a:spcPts val="1500"/>
              </a:spcAft>
              <a:buFont typeface="Wingdings"/>
              <a:buChar char=""/>
            </a:pP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підготувати </a:t>
            </a: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повідомлення, реферати, використовуючи інформаційну базу бібліотеки, Інтернету ;</a:t>
            </a:r>
            <a:endParaRPr lang="ru-RU" sz="1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500"/>
              </a:spcAft>
              <a:buFont typeface="Wingdings"/>
              <a:buChar char=""/>
            </a:pP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прорекламувати художній твір, дотримуючись усіх вимог, що висувають до рекламного продукту;</a:t>
            </a:r>
            <a:endParaRPr lang="ru-RU" sz="1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500"/>
              </a:spcAft>
              <a:buFont typeface="Wingdings"/>
              <a:buChar char=""/>
            </a:pP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дібрати музику, яка б відповідала настрою літературного твору;</a:t>
            </a:r>
            <a:endParaRPr lang="ru-RU" sz="19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500"/>
              </a:spcAft>
              <a:buFont typeface="Wingdings"/>
              <a:buChar char=""/>
            </a:pP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опрацювати за допомогою </a:t>
            </a: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бібліотечних </a:t>
            </a: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матеріалів чи </a:t>
            </a: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Інтернет-ресурсів </a:t>
            </a: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додаткові джерела інформації про письменника</a:t>
            </a: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5000"/>
              </a:lnSpc>
              <a:spcAft>
                <a:spcPts val="1500"/>
              </a:spcAft>
              <a:buFont typeface="Wingdings"/>
              <a:buChar char=""/>
            </a:pP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створити буклет про відвідану виставку картин, предметів декоративно-ужиткового мистецтва, презентацію книги, фотовиставку тощо</a:t>
            </a:r>
            <a:endParaRPr lang="ru-RU" sz="19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500"/>
              </a:spcAft>
              <a:buNone/>
            </a:pP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Під час пошуку </a:t>
            </a: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інформації діти не лише </a:t>
            </a: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вчаться знаходити, </a:t>
            </a:r>
            <a:r>
              <a:rPr lang="uk-UA" sz="1900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систематизовувати</a:t>
            </a: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але й критично </a:t>
            </a:r>
            <a:r>
              <a:rPr lang="uk-UA" sz="19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оцінювати опрацьовані ними матеріали</a:t>
            </a:r>
            <a:r>
              <a:rPr lang="uk-UA" sz="19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900" dirty="0">
              <a:ea typeface="Calibri"/>
              <a:cs typeface="Times New Roman"/>
            </a:endParaRPr>
          </a:p>
          <a:p>
            <a:endParaRPr lang="ru-RU" sz="19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0528" y="411118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Спільні проекти дають учням можливість: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439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508" y="2420888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Розмаїття проектів та заходів, </a:t>
            </a:r>
          </a:p>
          <a:p>
            <a:pPr algn="ctr"/>
            <a:r>
              <a:rPr lang="uk-UA" sz="32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проведених спільно </a:t>
            </a:r>
          </a:p>
          <a:p>
            <a:pPr algn="ctr"/>
            <a:r>
              <a:rPr lang="uk-UA" sz="3200" b="1" spc="50" dirty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</a:t>
            </a:r>
            <a:r>
              <a:rPr lang="uk-UA" sz="3200" b="1" spc="50" dirty="0" smtClean="0">
                <a:ln w="13335" cmpd="sng">
                  <a:solidFill>
                    <a:srgbClr val="873624">
                      <a:lumMod val="5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бібліотекою № 5 для дорослих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7947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АТЕРІАЛИ (РІЗНЕ)\Творчі зустрічі\Дарія Чубата\IMG_678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1" t="16946"/>
          <a:stretch/>
        </p:blipFill>
        <p:spPr bwMode="auto">
          <a:xfrm>
            <a:off x="199296" y="332656"/>
            <a:ext cx="5067551" cy="2989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МАТЕРІАЛИ (РІЗНЕ)\Творчі зустрічі\Дарія Чубата\IMG_67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r="11142" b="19991"/>
          <a:stretch/>
        </p:blipFill>
        <p:spPr bwMode="auto">
          <a:xfrm>
            <a:off x="899592" y="3429000"/>
            <a:ext cx="453105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МАТЕРІАЛИ (РІЗНЕ)\Творчі зустрічі\Дарія Чубата\IMG_677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t="20010" r="4613"/>
          <a:stretch/>
        </p:blipFill>
        <p:spPr bwMode="auto">
          <a:xfrm>
            <a:off x="4103420" y="2276872"/>
            <a:ext cx="5036024" cy="2879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5301208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/>
              <a:t>Творчі зустрічі з </a:t>
            </a:r>
          </a:p>
          <a:p>
            <a:pPr algn="ctr"/>
            <a:r>
              <a:rPr lang="uk-UA" sz="3000" b="1" dirty="0" smtClean="0"/>
              <a:t>Д. Чубатою</a:t>
            </a:r>
            <a:endParaRPr lang="uk-UA" sz="3000" b="1" dirty="0"/>
          </a:p>
        </p:txBody>
      </p:sp>
    </p:spTree>
    <p:extLst>
      <p:ext uri="{BB962C8B-B14F-4D97-AF65-F5344CB8AC3E}">
        <p14:creationId xmlns:p14="http://schemas.microsoft.com/office/powerpoint/2010/main" val="75275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МАТЕРІАЛИ (РІЗНЕ)\Світ, який  люблю (зустріч з поетесами Тернопілля)\Світ який люблю (зустріч з поетесами Тернопілля)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68960"/>
            <a:ext cx="5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D:\МАТЕРІАЛИ (РІЗНЕ)\Світ, який  люблю (зустріч з поетесами Тернопілля)\Світ який люблю (зустріч з поетесами Тернопілля) (3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74" t="15107" r="10383"/>
          <a:stretch/>
        </p:blipFill>
        <p:spPr bwMode="auto">
          <a:xfrm>
            <a:off x="3523318" y="1412776"/>
            <a:ext cx="5523740" cy="305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Творче сузір’я Тернопільщини </a:t>
            </a:r>
            <a:b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Марія </a:t>
            </a:r>
            <a:r>
              <a:rPr lang="uk-UA" spc="0" dirty="0" err="1" smtClean="0">
                <a:ln>
                  <a:noFill/>
                </a:ln>
                <a:solidFill>
                  <a:schemeClr val="tx1"/>
                </a:solidFill>
              </a:rPr>
              <a:t>Баліцька</a:t>
            </a:r>
            <a:endParaRPr lang="uk-UA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6" name="Picture 3" descr="D:\МАТЕРІАЛИ (РІЗНЕ)\Світ, який  люблю (зустріч з поетесами Тернопілля)\Світ який люблю (зустріч з поетесами Тернопілля)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4" y="1556792"/>
            <a:ext cx="2796311" cy="4194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488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>Світ, який люблю </a:t>
            </a:r>
            <a:br>
              <a:rPr lang="uk-UA" spc="0" dirty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>Фотовиставка Семенюк-</a:t>
            </a:r>
            <a:r>
              <a:rPr lang="uk-UA" spc="0" dirty="0" err="1">
                <a:ln>
                  <a:noFill/>
                </a:ln>
                <a:solidFill>
                  <a:schemeClr val="tx1"/>
                </a:solidFill>
              </a:rPr>
              <a:t>Штангей</a:t>
            </a:r>
            <a:r>
              <a:rPr lang="uk-UA" spc="0" dirty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uk-UA" spc="0" dirty="0">
                <a:ln>
                  <a:noFill/>
                </a:ln>
                <a:solidFill>
                  <a:schemeClr val="tx1"/>
                </a:solidFill>
              </a:rPr>
            </a:br>
            <a:endParaRPr lang="uk-UA" spc="0" dirty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4" name="Picture 3" descr="D:\МАТЕРІАЛИ (РІЗНЕ)\Світ, який  люблю (зустріч з поетесами Тернопілля)\Світ який люблю (зустріч з поетесами Тернопілля)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7" t="7877" r="2022" b="3658"/>
          <a:stretch/>
        </p:blipFill>
        <p:spPr bwMode="auto">
          <a:xfrm>
            <a:off x="3347864" y="3594144"/>
            <a:ext cx="4394580" cy="3184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МАТЕРІАЛИ (РІЗНЕ)\Світ, який  люблю (зустріч з поетесами Тернопілля)\Світ який люблю (зустріч з поетесами Тернопілля) (7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55"/>
          <a:stretch/>
        </p:blipFill>
        <p:spPr bwMode="auto">
          <a:xfrm>
            <a:off x="107504" y="1165785"/>
            <a:ext cx="3949816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МАТЕРІАЛИ (РІЗНЕ)\Світ, який  люблю (зустріч з поетесами Тернопілля)\Світ який люблю (зустріч з поетесами Тернопілля) (8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61"/>
          <a:stretch/>
        </p:blipFill>
        <p:spPr bwMode="auto">
          <a:xfrm>
            <a:off x="5004048" y="1165785"/>
            <a:ext cx="3614565" cy="3041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77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МАТЕРІАЛИ (РІЗНЕ)\Творчі зустрічі\Урочини Лесі Українки\IMG_3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9991" r="8931"/>
          <a:stretch/>
        </p:blipFill>
        <p:spPr bwMode="auto">
          <a:xfrm>
            <a:off x="2483768" y="3140568"/>
            <a:ext cx="4435523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МАТЕРІАЛИ (РІЗНЕ)\Творчі зустрічі\Урочини Лесі Українки\IMG_3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92696"/>
            <a:ext cx="2400000" cy="36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МАТЕРІАЛИ (РІЗНЕ)\Творчі зустрічі\Урочини Лесі Українки\IMG_35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0" t="18002" r="22222"/>
          <a:stretch/>
        </p:blipFill>
        <p:spPr bwMode="auto">
          <a:xfrm>
            <a:off x="395536" y="1124744"/>
            <a:ext cx="3149122" cy="2951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095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Святкування </a:t>
            </a:r>
            <a:r>
              <a:rPr lang="uk-UA" spc="0" dirty="0" err="1" smtClean="0">
                <a:ln>
                  <a:noFill/>
                </a:ln>
                <a:solidFill>
                  <a:schemeClr val="tx1"/>
                </a:solidFill>
              </a:rPr>
              <a:t>урочин</a:t>
            </a: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/>
            </a:r>
            <a:b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                         Лесі </a:t>
            </a:r>
            <a:r>
              <a:rPr lang="uk-UA" spc="0" dirty="0" smtClean="0">
                <a:ln>
                  <a:noFill/>
                </a:ln>
                <a:solidFill>
                  <a:schemeClr val="tx1"/>
                </a:solidFill>
              </a:rPr>
              <a:t>Українки</a:t>
            </a:r>
            <a:endParaRPr lang="uk-UA" spc="0" dirty="0">
              <a:ln>
                <a:noFill/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1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392</TotalTime>
  <Words>416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  Із досвіду роботи учителя української мови та літератури  ТЗОШ І-ІІІ ст.№21 Сесик Оксани Олегівни </vt:lpstr>
      <vt:lpstr>Презентация PowerPoint</vt:lpstr>
      <vt:lpstr>Активно співпрацюючи з бібліотекою,  навчаю дітей:</vt:lpstr>
      <vt:lpstr>Презентация PowerPoint</vt:lpstr>
      <vt:lpstr>Презентация PowerPoint</vt:lpstr>
      <vt:lpstr>Презентация PowerPoint</vt:lpstr>
      <vt:lpstr>Творче сузір’я Тернопільщини  Марія Баліцька</vt:lpstr>
      <vt:lpstr>Світ, який люблю  Фотовиставка Семенюк-Штангей </vt:lpstr>
      <vt:lpstr>Святкування урочин                          Лесі Українки</vt:lpstr>
      <vt:lpstr>Бібліотечні уроки</vt:lpstr>
      <vt:lpstr>Презентация PowerPoint</vt:lpstr>
      <vt:lpstr>Урок мужності Господа українського лицарства </vt:lpstr>
      <vt:lpstr>Літературна вітальня  «Поки буде мати на землі»</vt:lpstr>
      <vt:lpstr>Творче сузір’я Тернопільщини Є. Безкоровайний </vt:lpstr>
      <vt:lpstr>Щорічна участь у міських «Бібліофестах»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Sara Yasmeen (Wipro Technologies)</dc:creator>
  <cp:lastModifiedBy>admin</cp:lastModifiedBy>
  <cp:revision>30</cp:revision>
  <dcterms:created xsi:type="dcterms:W3CDTF">2010-02-23T11:30:32Z</dcterms:created>
  <dcterms:modified xsi:type="dcterms:W3CDTF">2017-02-19T18:58:28Z</dcterms:modified>
</cp:coreProperties>
</file>