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8" r:id="rId14"/>
    <p:sldId id="267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6" d="100"/>
          <a:sy n="46" d="100"/>
        </p:scale>
        <p:origin x="-185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31000">
              <a:schemeClr val="tx2">
                <a:lumMod val="60000"/>
                <a:lumOff val="40000"/>
              </a:schemeClr>
            </a:gs>
            <a:gs pos="86000">
              <a:schemeClr val="accent2">
                <a:lumMod val="75000"/>
              </a:schemeClr>
            </a:gs>
            <a:gs pos="75000">
              <a:srgbClr val="7030A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B3E74-C930-4027-B2FA-0F4A3AE15B1D}" type="datetimeFigureOut">
              <a:rPr lang="uk-UA" smtClean="0"/>
              <a:pPr/>
              <a:t>17.03.2011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78E10-6BA9-478B-A1F8-6C66515487A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The_Shadows_-_Lady_in_Red_(audiopoisk.co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785794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46000D"/>
                </a:solidFill>
              </a:rPr>
              <a:t>РОБОТА   ВЧИТЕЛЯ –  ЦЕ  РОБОТА СЕРЦЯ Й НЕРВІВ,  ЩОДЕННА Й ЩОГОДИННА</a:t>
            </a:r>
          </a:p>
          <a:p>
            <a:r>
              <a:rPr lang="uk-UA" b="1" i="1" dirty="0" smtClean="0">
                <a:solidFill>
                  <a:srgbClr val="46000D"/>
                </a:solidFill>
              </a:rPr>
              <a:t>ВИТРАТА  ВЕЛИЧЕЗНИХ  ДУШЕВНИХ  СИЛ.</a:t>
            </a:r>
          </a:p>
          <a:p>
            <a:endParaRPr lang="uk-UA" b="1" dirty="0" smtClean="0">
              <a:solidFill>
                <a:schemeClr val="bg1"/>
              </a:solidFill>
            </a:endParaRPr>
          </a:p>
          <a:p>
            <a:r>
              <a:rPr lang="uk-UA" b="1" i="1" dirty="0" smtClean="0"/>
              <a:t>                                                                                                         В.СУХОМЛИНСЬКИЙ</a:t>
            </a:r>
            <a:endParaRPr lang="uk-UA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2714620"/>
            <a:ext cx="69294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СІЛЬСЬКИЙ УЧИТЕЛЬ,  ТРУДІВНИК – ЛЮДИНА.</a:t>
            </a:r>
          </a:p>
          <a:p>
            <a:r>
              <a:rPr lang="uk-UA" sz="2400" b="1" i="1" dirty="0" smtClean="0"/>
              <a:t>ДИТЯЧИЙ ДРУГ І ПОКРОВИТЕЛЬ ДУШ,</a:t>
            </a:r>
          </a:p>
          <a:p>
            <a:r>
              <a:rPr lang="uk-UA" sz="2400" b="1" i="1" dirty="0" smtClean="0"/>
              <a:t>СІЯЧ ДОБРА  І  ВІЧНОГО  –  ЩОДНИНИ,</a:t>
            </a:r>
          </a:p>
          <a:p>
            <a:r>
              <a:rPr lang="uk-UA" sz="2400" b="1" i="1" dirty="0" smtClean="0"/>
              <a:t>У ПОБУТІ ПРОСТИЙ,  ВЕЛИЧНИЙ  НА  УРОКАХ,</a:t>
            </a:r>
          </a:p>
          <a:p>
            <a:r>
              <a:rPr lang="uk-UA" sz="2400" b="1" i="1" dirty="0" smtClean="0"/>
              <a:t>ВІН  ПОКОЛІННЯ  НЕ  ОДНЕ  ЗРОСТИВ</a:t>
            </a:r>
          </a:p>
          <a:p>
            <a:r>
              <a:rPr lang="uk-UA" sz="2400" b="1" i="1" dirty="0" smtClean="0"/>
              <a:t>ТА  ДОПОМІГ  ЙОМУ  ЗРОБИТИ  ПЕРШІ  КРОКИ…</a:t>
            </a:r>
          </a:p>
          <a:p>
            <a:r>
              <a:rPr lang="uk-UA" dirty="0" smtClean="0"/>
              <a:t>                                        </a:t>
            </a:r>
          </a:p>
          <a:p>
            <a:r>
              <a:rPr lang="uk-UA" dirty="0" smtClean="0"/>
              <a:t>                                                                                                       </a:t>
            </a:r>
            <a:r>
              <a:rPr lang="uk-UA" b="1" i="1" dirty="0" smtClean="0">
                <a:solidFill>
                  <a:schemeClr val="bg1"/>
                </a:solidFill>
              </a:rPr>
              <a:t>САВА ЧУМАК</a:t>
            </a:r>
            <a:endParaRPr lang="uk-UA" b="1" i="1" dirty="0">
              <a:solidFill>
                <a:schemeClr val="bg1"/>
              </a:solidFill>
            </a:endParaRPr>
          </a:p>
        </p:txBody>
      </p:sp>
      <p:pic>
        <p:nvPicPr>
          <p:cNvPr id="7" name="The_Shadows_-_Lady_in_Red_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071670" y="178592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42910" y="500041"/>
            <a:ext cx="7858180" cy="6000793"/>
            <a:chOff x="642910" y="500041"/>
            <a:chExt cx="7858180" cy="6000793"/>
          </a:xfrm>
        </p:grpSpPr>
        <p:pic>
          <p:nvPicPr>
            <p:cNvPr id="6" name="Рисунок 5" descr="FEC9708C"/>
            <p:cNvPicPr/>
            <p:nvPr/>
          </p:nvPicPr>
          <p:blipFill>
            <a:blip r:embed="rId2"/>
            <a:srcRect l="71864" t="47833" r="932" b="2087"/>
            <a:stretch>
              <a:fillRect/>
            </a:stretch>
          </p:blipFill>
          <p:spPr bwMode="auto">
            <a:xfrm rot="-5400000">
              <a:off x="892944" y="250007"/>
              <a:ext cx="3357586" cy="38576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 descr="FEC9708C"/>
            <p:cNvPicPr/>
            <p:nvPr/>
          </p:nvPicPr>
          <p:blipFill>
            <a:blip r:embed="rId3"/>
            <a:srcRect l="63243" t="63287" r="1765" b="1282"/>
            <a:stretch>
              <a:fillRect/>
            </a:stretch>
          </p:blipFill>
          <p:spPr bwMode="auto">
            <a:xfrm rot="-5400000">
              <a:off x="4893471" y="2893215"/>
              <a:ext cx="3143272" cy="40719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571472" y="571480"/>
            <a:ext cx="8215370" cy="5786478"/>
            <a:chOff x="571472" y="571480"/>
            <a:chExt cx="8215370" cy="5786478"/>
          </a:xfrm>
        </p:grpSpPr>
        <p:pic>
          <p:nvPicPr>
            <p:cNvPr id="3" name="Рисунок 2" descr="8DBFDFB3"/>
            <p:cNvPicPr/>
            <p:nvPr/>
          </p:nvPicPr>
          <p:blipFill>
            <a:blip r:embed="rId2"/>
            <a:srcRect l="20386" t="64102" r="2248" b="2448"/>
            <a:stretch>
              <a:fillRect/>
            </a:stretch>
          </p:blipFill>
          <p:spPr bwMode="auto">
            <a:xfrm rot="10800000">
              <a:off x="571472" y="571480"/>
              <a:ext cx="4357718" cy="26432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 descr="D9733131"/>
            <p:cNvPicPr/>
            <p:nvPr/>
          </p:nvPicPr>
          <p:blipFill>
            <a:blip r:embed="rId3"/>
            <a:srcRect l="932" t="49117" r="74126" b="1445"/>
            <a:stretch>
              <a:fillRect/>
            </a:stretch>
          </p:blipFill>
          <p:spPr bwMode="auto">
            <a:xfrm rot="5400000">
              <a:off x="5250661" y="2821777"/>
              <a:ext cx="3071834" cy="40005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Группа 8"/>
          <p:cNvGrpSpPr/>
          <p:nvPr/>
        </p:nvGrpSpPr>
        <p:grpSpPr>
          <a:xfrm>
            <a:off x="785786" y="500042"/>
            <a:ext cx="8072494" cy="5869641"/>
            <a:chOff x="-7358146" y="-2857520"/>
            <a:chExt cx="8072494" cy="5869641"/>
          </a:xfrm>
        </p:grpSpPr>
        <p:pic>
          <p:nvPicPr>
            <p:cNvPr id="7" name="Рисунок 6" descr="8DBFDFB3"/>
            <p:cNvPicPr/>
            <p:nvPr/>
          </p:nvPicPr>
          <p:blipFill>
            <a:blip r:embed="rId2"/>
            <a:srcRect l="15730" t="1048" r="12680" b="59557"/>
            <a:stretch>
              <a:fillRect/>
            </a:stretch>
          </p:blipFill>
          <p:spPr bwMode="auto">
            <a:xfrm rot="10800000">
              <a:off x="-7358146" y="0"/>
              <a:ext cx="4000528" cy="30121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 descr="D9733131"/>
            <p:cNvPicPr/>
            <p:nvPr/>
          </p:nvPicPr>
          <p:blipFill>
            <a:blip r:embed="rId4"/>
            <a:srcRect l="20866" r="1123" b="61423"/>
            <a:stretch>
              <a:fillRect/>
            </a:stretch>
          </p:blipFill>
          <p:spPr bwMode="auto">
            <a:xfrm rot="10800000">
              <a:off x="-3500494" y="-2857520"/>
              <a:ext cx="4214842" cy="2857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9E1EF83"/>
          <p:cNvPicPr/>
          <p:nvPr/>
        </p:nvPicPr>
        <p:blipFill>
          <a:blip r:embed="rId2"/>
          <a:srcRect l="20866" t="22145" r="803" b="699"/>
          <a:stretch>
            <a:fillRect/>
          </a:stretch>
        </p:blipFill>
        <p:spPr bwMode="auto">
          <a:xfrm>
            <a:off x="2246947" y="274320"/>
            <a:ext cx="4650105" cy="630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857232"/>
            <a:ext cx="78581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i="1" dirty="0" smtClean="0">
                <a:solidFill>
                  <a:schemeClr val="bg1"/>
                </a:solidFill>
              </a:rPr>
              <a:t>Учительське життя </a:t>
            </a:r>
            <a:r>
              <a:rPr lang="uk-UA" sz="3200" b="1" i="1" dirty="0" smtClean="0"/>
              <a:t>– це наче велика держава, що існує  за певними законами, а учні живуть  в цій державі завдяки вашій пам'яті , яка також підвладна своєрідним  законам. Зусиллями пам'яті ви </a:t>
            </a:r>
            <a:r>
              <a:rPr lang="uk-UA" sz="3200" b="1" i="1" dirty="0" smtClean="0"/>
              <a:t>намагаєтесь </a:t>
            </a:r>
            <a:r>
              <a:rPr lang="uk-UA" sz="3200" b="1" i="1" dirty="0" smtClean="0"/>
              <a:t>реставрувати минуле, таке близьке і водночас далеке. І пригадавши його, ви переконливо можете сказати, що ваше вчительське життя не вигадка</a:t>
            </a:r>
            <a:r>
              <a:rPr lang="uk-UA" sz="3200" b="1" i="1" smtClean="0"/>
              <a:t>, </a:t>
            </a:r>
            <a:r>
              <a:rPr lang="uk-UA" sz="3200" b="1" i="1" smtClean="0"/>
              <a:t>не  </a:t>
            </a:r>
            <a:r>
              <a:rPr lang="uk-UA" sz="3200" b="1" i="1" dirty="0" smtClean="0"/>
              <a:t>міф, а реальність.</a:t>
            </a:r>
            <a:endParaRPr lang="uk-UA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232" y="857232"/>
            <a:ext cx="53578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</a:rPr>
              <a:t>ВЖЕ  ЗРІЛІСТЬ  МЕНІ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ПОКЛОНИЛАСЯ  В  НОГИ,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ТА  ЗНОВУ,  ЯК  В  КАЗЦІ,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ЛЯГЛО  ТРИ  ДОРОГИ  –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НА  ВИБІР.  І  КОЖНА  ГОТУЄ ШЛЕЮ…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ПРОСТИ,  ЩЕДРА  ДОЛЕ,  ЗА СТЕЖКУ   МОЮ.</a:t>
            </a:r>
          </a:p>
          <a:p>
            <a:endParaRPr lang="uk-UA" dirty="0" smtClean="0"/>
          </a:p>
          <a:p>
            <a:r>
              <a:rPr lang="uk-UA" dirty="0" smtClean="0"/>
              <a:t>                                                                   </a:t>
            </a:r>
            <a:r>
              <a:rPr lang="uk-UA" b="1" i="1" dirty="0" smtClean="0"/>
              <a:t>В.  </a:t>
            </a:r>
            <a:r>
              <a:rPr lang="uk-UA" b="1" i="1" dirty="0" err="1" smtClean="0"/>
              <a:t>ДЕМ'ЯНОВА</a:t>
            </a:r>
            <a:endParaRPr lang="uk-UA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9FB29AC6"/>
          <p:cNvPicPr/>
          <p:nvPr/>
        </p:nvPicPr>
        <p:blipFill>
          <a:blip r:embed="rId2"/>
          <a:srcRect l="20386" t="23050" r="3119" b="932"/>
          <a:stretch>
            <a:fillRect/>
          </a:stretch>
        </p:blipFill>
        <p:spPr bwMode="auto">
          <a:xfrm rot="5400000">
            <a:off x="1535886" y="-464370"/>
            <a:ext cx="6143669" cy="807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078DBFB"/>
          <p:cNvPicPr/>
          <p:nvPr/>
        </p:nvPicPr>
        <p:blipFill>
          <a:blip r:embed="rId2"/>
          <a:srcRect l="18918" r="3050" b="43474"/>
          <a:stretch>
            <a:fillRect/>
          </a:stretch>
        </p:blipFill>
        <p:spPr bwMode="auto">
          <a:xfrm>
            <a:off x="1785918" y="642918"/>
            <a:ext cx="585791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71472" y="357166"/>
            <a:ext cx="8167723" cy="6286514"/>
            <a:chOff x="571472" y="357166"/>
            <a:chExt cx="8167723" cy="6286514"/>
          </a:xfrm>
        </p:grpSpPr>
        <p:pic>
          <p:nvPicPr>
            <p:cNvPr id="6" name="Рисунок 5" descr="1CC9E1F4"/>
            <p:cNvPicPr/>
            <p:nvPr/>
          </p:nvPicPr>
          <p:blipFill>
            <a:blip r:embed="rId2"/>
            <a:srcRect l="14928" t="56410" r="2087" b="932"/>
            <a:stretch>
              <a:fillRect/>
            </a:stretch>
          </p:blipFill>
          <p:spPr bwMode="auto">
            <a:xfrm>
              <a:off x="571472" y="357166"/>
              <a:ext cx="4924425" cy="34880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 descr="570F8746"/>
            <p:cNvPicPr/>
            <p:nvPr/>
          </p:nvPicPr>
          <p:blipFill>
            <a:blip r:embed="rId3"/>
            <a:srcRect l="21509" t="61072" r="6261" b="1048"/>
            <a:stretch>
              <a:fillRect/>
            </a:stretch>
          </p:blipFill>
          <p:spPr bwMode="auto">
            <a:xfrm rot="-5400000">
              <a:off x="5048258" y="2952742"/>
              <a:ext cx="4286250" cy="3095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EA619E"/>
          <p:cNvPicPr/>
          <p:nvPr/>
        </p:nvPicPr>
        <p:blipFill>
          <a:blip r:embed="rId2"/>
          <a:srcRect l="17818" t="56877" r="8186" b="1631"/>
          <a:stretch>
            <a:fillRect/>
          </a:stretch>
        </p:blipFill>
        <p:spPr bwMode="auto">
          <a:xfrm>
            <a:off x="1214414" y="642918"/>
            <a:ext cx="664373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EA619E"/>
          <p:cNvPicPr/>
          <p:nvPr/>
        </p:nvPicPr>
        <p:blipFill>
          <a:blip r:embed="rId2"/>
          <a:srcRect l="17656" t="2448" r="10434" b="61189"/>
          <a:stretch>
            <a:fillRect/>
          </a:stretch>
        </p:blipFill>
        <p:spPr bwMode="auto">
          <a:xfrm>
            <a:off x="1500166" y="1000108"/>
            <a:ext cx="6429420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7158" y="285728"/>
            <a:ext cx="8501122" cy="6357982"/>
            <a:chOff x="357158" y="285728"/>
            <a:chExt cx="8501122" cy="6357982"/>
          </a:xfrm>
        </p:grpSpPr>
        <p:pic>
          <p:nvPicPr>
            <p:cNvPr id="6" name="Рисунок 5" descr="B7A43415"/>
            <p:cNvPicPr/>
            <p:nvPr/>
          </p:nvPicPr>
          <p:blipFill>
            <a:blip r:embed="rId2"/>
            <a:srcRect l="9149" t="932" r="14607" b="59016"/>
            <a:stretch>
              <a:fillRect/>
            </a:stretch>
          </p:blipFill>
          <p:spPr bwMode="auto">
            <a:xfrm>
              <a:off x="357158" y="285728"/>
              <a:ext cx="4519930" cy="32702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 descr="FEC9708C"/>
            <p:cNvPicPr/>
            <p:nvPr/>
          </p:nvPicPr>
          <p:blipFill>
            <a:blip r:embed="rId3"/>
            <a:srcRect l="4013" t="1399" r="40289" b="71445"/>
            <a:stretch>
              <a:fillRect/>
            </a:stretch>
          </p:blipFill>
          <p:spPr bwMode="auto">
            <a:xfrm>
              <a:off x="4643438" y="3500438"/>
              <a:ext cx="4214842" cy="3143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14348" y="714356"/>
            <a:ext cx="7929618" cy="5643602"/>
            <a:chOff x="714348" y="714356"/>
            <a:chExt cx="7929618" cy="5643602"/>
          </a:xfrm>
        </p:grpSpPr>
        <p:pic>
          <p:nvPicPr>
            <p:cNvPr id="6" name="Рисунок 5" descr="FEC9708C"/>
            <p:cNvPicPr/>
            <p:nvPr/>
          </p:nvPicPr>
          <p:blipFill>
            <a:blip r:embed="rId2"/>
            <a:srcRect l="1285" t="29254" r="40252" b="42191"/>
            <a:stretch>
              <a:fillRect/>
            </a:stretch>
          </p:blipFill>
          <p:spPr bwMode="auto">
            <a:xfrm>
              <a:off x="714348" y="714356"/>
              <a:ext cx="3929090" cy="2786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 descr="570F8746"/>
            <p:cNvPicPr/>
            <p:nvPr/>
          </p:nvPicPr>
          <p:blipFill>
            <a:blip r:embed="rId3"/>
            <a:srcRect l="20622" t="1817" r="19421" b="67599"/>
            <a:stretch>
              <a:fillRect/>
            </a:stretch>
          </p:blipFill>
          <p:spPr bwMode="auto">
            <a:xfrm>
              <a:off x="4500562" y="3429000"/>
              <a:ext cx="4143404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42910" y="428604"/>
            <a:ext cx="7929618" cy="6215106"/>
            <a:chOff x="642910" y="428604"/>
            <a:chExt cx="7929618" cy="6215106"/>
          </a:xfrm>
        </p:grpSpPr>
        <p:pic>
          <p:nvPicPr>
            <p:cNvPr id="6" name="Рисунок 5" descr="1CC9E1F4"/>
            <p:cNvPicPr/>
            <p:nvPr/>
          </p:nvPicPr>
          <p:blipFill>
            <a:blip r:embed="rId2"/>
            <a:srcRect l="23114" r="10112" b="68298"/>
            <a:stretch>
              <a:fillRect/>
            </a:stretch>
          </p:blipFill>
          <p:spPr bwMode="auto">
            <a:xfrm>
              <a:off x="642910" y="428604"/>
              <a:ext cx="4214842" cy="307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Рисунок 6" descr="B7A43415"/>
            <p:cNvPicPr/>
            <p:nvPr/>
          </p:nvPicPr>
          <p:blipFill>
            <a:blip r:embed="rId3"/>
            <a:srcRect l="17015" t="58043" r="20866" b="5594"/>
            <a:stretch>
              <a:fillRect/>
            </a:stretch>
          </p:blipFill>
          <p:spPr bwMode="auto">
            <a:xfrm>
              <a:off x="4500562" y="3286124"/>
              <a:ext cx="4071966" cy="33575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167</Words>
  <Application>Microsoft Office PowerPoint</Application>
  <PresentationFormat>Экран (4:3)</PresentationFormat>
  <Paragraphs>21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Андрій</dc:creator>
  <cp:lastModifiedBy>Customer</cp:lastModifiedBy>
  <cp:revision>34</cp:revision>
  <dcterms:created xsi:type="dcterms:W3CDTF">2011-03-13T13:42:26Z</dcterms:created>
  <dcterms:modified xsi:type="dcterms:W3CDTF">2011-03-17T13:45:20Z</dcterms:modified>
</cp:coreProperties>
</file>